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3896" r:id="rId2"/>
    <p:sldMasterId id="2147483909" r:id="rId3"/>
    <p:sldMasterId id="2147483935" r:id="rId4"/>
    <p:sldMasterId id="2147483948" r:id="rId5"/>
    <p:sldMasterId id="2147483961" r:id="rId6"/>
    <p:sldMasterId id="2147483975" r:id="rId7"/>
  </p:sldMasterIdLst>
  <p:notesMasterIdLst>
    <p:notesMasterId r:id="rId87"/>
  </p:notesMasterIdLst>
  <p:handoutMasterIdLst>
    <p:handoutMasterId r:id="rId88"/>
  </p:handoutMasterIdLst>
  <p:sldIdLst>
    <p:sldId id="995707315" r:id="rId8"/>
    <p:sldId id="2145706395" r:id="rId9"/>
    <p:sldId id="2145706086" r:id="rId10"/>
    <p:sldId id="2145706375" r:id="rId11"/>
    <p:sldId id="2145706254" r:id="rId12"/>
    <p:sldId id="2145706309" r:id="rId13"/>
    <p:sldId id="2145706372" r:id="rId14"/>
    <p:sldId id="2145706373" r:id="rId15"/>
    <p:sldId id="995707609" r:id="rId16"/>
    <p:sldId id="2145706307" r:id="rId17"/>
    <p:sldId id="2145706396" r:id="rId18"/>
    <p:sldId id="2145706114" r:id="rId19"/>
    <p:sldId id="2145706308" r:id="rId20"/>
    <p:sldId id="2145706382" r:id="rId21"/>
    <p:sldId id="2145706252" r:id="rId22"/>
    <p:sldId id="2145706271" r:id="rId23"/>
    <p:sldId id="2145706272" r:id="rId24"/>
    <p:sldId id="2145706383" r:id="rId25"/>
    <p:sldId id="995707359" r:id="rId26"/>
    <p:sldId id="2145706397" r:id="rId27"/>
    <p:sldId id="2145706293" r:id="rId28"/>
    <p:sldId id="2145706258" r:id="rId29"/>
    <p:sldId id="2145706256" r:id="rId30"/>
    <p:sldId id="2145706255" r:id="rId31"/>
    <p:sldId id="2145706377" r:id="rId32"/>
    <p:sldId id="2145706378" r:id="rId33"/>
    <p:sldId id="2145706280" r:id="rId34"/>
    <p:sldId id="2145706153" r:id="rId35"/>
    <p:sldId id="995707293" r:id="rId36"/>
    <p:sldId id="2145706225" r:id="rId37"/>
    <p:sldId id="2145706386" r:id="rId38"/>
    <p:sldId id="995707496" r:id="rId39"/>
    <p:sldId id="995707515" r:id="rId40"/>
    <p:sldId id="2145706300" r:id="rId41"/>
    <p:sldId id="2145706221" r:id="rId42"/>
    <p:sldId id="2145706398" r:id="rId43"/>
    <p:sldId id="2145706289" r:id="rId44"/>
    <p:sldId id="2145706394" r:id="rId45"/>
    <p:sldId id="2145706376" r:id="rId46"/>
    <p:sldId id="2145706374" r:id="rId47"/>
    <p:sldId id="2145706387" r:id="rId48"/>
    <p:sldId id="2145706392" r:id="rId49"/>
    <p:sldId id="2145706391" r:id="rId50"/>
    <p:sldId id="2145706388" r:id="rId51"/>
    <p:sldId id="294" r:id="rId52"/>
    <p:sldId id="2145706384" r:id="rId53"/>
    <p:sldId id="995707553" r:id="rId54"/>
    <p:sldId id="2145706393" r:id="rId55"/>
    <p:sldId id="2145706191" r:id="rId56"/>
    <p:sldId id="2145706163" r:id="rId57"/>
    <p:sldId id="2145706400" r:id="rId58"/>
    <p:sldId id="2145706282" r:id="rId59"/>
    <p:sldId id="2145706399" r:id="rId60"/>
    <p:sldId id="2145706284" r:id="rId61"/>
    <p:sldId id="2145706285" r:id="rId62"/>
    <p:sldId id="2145706227" r:id="rId63"/>
    <p:sldId id="988" r:id="rId64"/>
    <p:sldId id="2145706401" r:id="rId65"/>
    <p:sldId id="1464" r:id="rId66"/>
    <p:sldId id="2145706402" r:id="rId67"/>
    <p:sldId id="2145706294" r:id="rId68"/>
    <p:sldId id="2145706344" r:id="rId69"/>
    <p:sldId id="2145706369" r:id="rId70"/>
    <p:sldId id="2145706403" r:id="rId71"/>
    <p:sldId id="2145706356" r:id="rId72"/>
    <p:sldId id="2145706385" r:id="rId73"/>
    <p:sldId id="2145706404" r:id="rId74"/>
    <p:sldId id="2145706405" r:id="rId75"/>
    <p:sldId id="2145706218" r:id="rId76"/>
    <p:sldId id="2145706346" r:id="rId77"/>
    <p:sldId id="2145706371" r:id="rId78"/>
    <p:sldId id="2145706406" r:id="rId79"/>
    <p:sldId id="2145706408" r:id="rId80"/>
    <p:sldId id="995707587" r:id="rId81"/>
    <p:sldId id="2145706407" r:id="rId82"/>
    <p:sldId id="995707497" r:id="rId83"/>
    <p:sldId id="995707434" r:id="rId84"/>
    <p:sldId id="995707498" r:id="rId85"/>
    <p:sldId id="995707628" r:id="rId86"/>
  </p:sldIdLst>
  <p:sldSz cx="9144000" cy="5143500" type="screen16x9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k Dunn" initials="RD" lastIdx="1" clrIdx="0">
    <p:extLst>
      <p:ext uri="{19B8F6BF-5375-455C-9EA6-DF929625EA0E}">
        <p15:presenceInfo xmlns:p15="http://schemas.microsoft.com/office/powerpoint/2012/main" userId="S::dunnr@bentonpud.org::2661d745-b542-4f0a-8bee-099ec07130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39A"/>
    <a:srgbClr val="336699"/>
    <a:srgbClr val="0066CC"/>
    <a:srgbClr val="3366CC"/>
    <a:srgbClr val="4F8AFF"/>
    <a:srgbClr val="659A2A"/>
    <a:srgbClr val="60D2FF"/>
    <a:srgbClr val="FF99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61" autoAdjust="0"/>
    <p:restoredTop sz="94249" autoAdjust="0"/>
  </p:normalViewPr>
  <p:slideViewPr>
    <p:cSldViewPr>
      <p:cViewPr varScale="1">
        <p:scale>
          <a:sx n="141" d="100"/>
          <a:sy n="141" d="100"/>
        </p:scale>
        <p:origin x="264" y="120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200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slide" Target="slides/slide77.xml"/><Relationship Id="rId89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presProps" Target="presProp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0060"/>
          </a:xfrm>
          <a:prstGeom prst="rect">
            <a:avLst/>
          </a:prstGeom>
        </p:spPr>
        <p:txBody>
          <a:bodyPr vert="horz" lIns="96653" tIns="48328" rIns="96653" bIns="4832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6653" tIns="48328" rIns="96653" bIns="48328" rtlCol="0"/>
          <a:lstStyle>
            <a:lvl1pPr algn="r">
              <a:defRPr sz="1300"/>
            </a:lvl1pPr>
          </a:lstStyle>
          <a:p>
            <a:fld id="{0F898FE6-617F-4949-AF62-5DC35BC4C276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19473"/>
            <a:ext cx="3169920" cy="480060"/>
          </a:xfrm>
          <a:prstGeom prst="rect">
            <a:avLst/>
          </a:prstGeom>
        </p:spPr>
        <p:txBody>
          <a:bodyPr vert="horz" lIns="96653" tIns="48328" rIns="96653" bIns="4832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</p:spPr>
        <p:txBody>
          <a:bodyPr vert="horz" lIns="96653" tIns="48328" rIns="96653" bIns="48328" rtlCol="0" anchor="b"/>
          <a:lstStyle>
            <a:lvl1pPr algn="r">
              <a:defRPr sz="1300"/>
            </a:lvl1pPr>
          </a:lstStyle>
          <a:p>
            <a:fld id="{9A28A7AA-AE18-42AC-B041-EC3A062CB4A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2038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0060"/>
          </a:xfrm>
          <a:prstGeom prst="rect">
            <a:avLst/>
          </a:prstGeom>
        </p:spPr>
        <p:txBody>
          <a:bodyPr vert="horz" lIns="96653" tIns="48328" rIns="96653" bIns="48328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6653" tIns="48328" rIns="96653" bIns="48328" rtlCol="0"/>
          <a:lstStyle>
            <a:lvl1pPr algn="r">
              <a:defRPr sz="1300"/>
            </a:lvl1pPr>
          </a:lstStyle>
          <a:p>
            <a:fld id="{950D2829-170B-40F3-82C3-9E3A0898C1A5}" type="datetimeFigureOut">
              <a:rPr lang="en-US" smtClean="0"/>
              <a:t>10/15/2025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8" rIns="96653" bIns="4832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3" tIns="48328" rIns="96653" bIns="4832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3"/>
            <a:ext cx="3169920" cy="480060"/>
          </a:xfrm>
          <a:prstGeom prst="rect">
            <a:avLst/>
          </a:prstGeom>
        </p:spPr>
        <p:txBody>
          <a:bodyPr vert="horz" lIns="96653" tIns="48328" rIns="96653" bIns="4832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3"/>
            <a:ext cx="3169920" cy="480060"/>
          </a:xfrm>
          <a:prstGeom prst="rect">
            <a:avLst/>
          </a:prstGeom>
        </p:spPr>
        <p:txBody>
          <a:bodyPr vert="horz" lIns="96653" tIns="48328" rIns="96653" bIns="48328" rtlCol="0" anchor="b"/>
          <a:lstStyle>
            <a:lvl1pPr algn="r">
              <a:defRPr sz="1300"/>
            </a:lvl1pPr>
          </a:lstStyle>
          <a:p>
            <a:fld id="{4FEC5A66-E6A9-40E3-800D-C30CC4826C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28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6725" y="723900"/>
            <a:ext cx="6442075" cy="3624263"/>
          </a:xfrm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594">
              <a:defRPr/>
            </a:pPr>
            <a:fld id="{18DCCF8B-72A2-485D-8DA5-BFB818399913}" type="slidenum">
              <a:rPr lang="en-US">
                <a:solidFill>
                  <a:prstClr val="black"/>
                </a:solidFill>
                <a:latin typeface="Calibri"/>
              </a:rPr>
              <a:pPr defTabSz="973594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8638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010081" fontAlgn="base">
              <a:spcBef>
                <a:spcPct val="0"/>
              </a:spcBef>
              <a:spcAft>
                <a:spcPct val="0"/>
              </a:spcAft>
              <a:defRPr/>
            </a:pPr>
            <a:fld id="{18FD8E96-BF56-4FC1-A91A-22501E1AE400}" type="slidenum">
              <a:rPr lang="en-US" sz="1400">
                <a:solidFill>
                  <a:srgbClr val="000000"/>
                </a:solidFill>
                <a:latin typeface="Arial" charset="0"/>
              </a:rPr>
              <a:pPr defTabSz="1010081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230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8738">
              <a:defRPr/>
            </a:pPr>
            <a:fld id="{18FD8E96-BF56-4FC1-A91A-22501E1AE400}" type="slidenum">
              <a:rPr lang="en-US" sz="1500">
                <a:solidFill>
                  <a:prstClr val="black"/>
                </a:solidFill>
                <a:latin typeface="Calibri"/>
              </a:rPr>
              <a:pPr defTabSz="998738">
                <a:defRPr/>
              </a:pPr>
              <a:t>19</a:t>
            </a:fld>
            <a:endParaRPr lang="en-US" sz="15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5337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4,000 MW OF FIRM GENERATION IS BEING RETIRED IN THE NWPP. THERE IS NO ORGANIZATION IN THE NORTHWESTERN UNITED STATES RESPONSIBLE FOR RESOURCE ADEQUACY PLANNING</a:t>
            </a:r>
          </a:p>
          <a:p>
            <a:r>
              <a:rPr lang="en-US" dirty="0">
                <a:solidFill>
                  <a:srgbClr val="FF0000"/>
                </a:solidFill>
              </a:rPr>
              <a:t>ONLY RELIABILITY REQUIREMENTS ARE OPERATIONAL</a:t>
            </a:r>
          </a:p>
          <a:p>
            <a:r>
              <a:rPr lang="en-US" dirty="0">
                <a:solidFill>
                  <a:srgbClr val="FF0000"/>
                </a:solidFill>
              </a:rPr>
              <a:t>ANTI FOSSIL FUEL AND ANTI NUCLEAR SENTIMENT COMBINED WITH STRONG WIND AND SOLAR POWER ADVOCACY HAS PUSHED UTILITIES INTO A GAME OF CHICKEN.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266">
              <a:defRPr/>
            </a:pPr>
            <a:fld id="{4FEC5A66-E6A9-40E3-800D-C30CC4826C1A}" type="slidenum">
              <a:rPr lang="en-US" sz="1100">
                <a:solidFill>
                  <a:prstClr val="black"/>
                </a:solidFill>
                <a:latin typeface="Calibri"/>
              </a:rPr>
              <a:pPr defTabSz="914266">
                <a:defRPr/>
              </a:pPr>
              <a:t>30</a:t>
            </a:fld>
            <a:endParaRPr lang="en-US" sz="11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710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3475" y="1360488"/>
            <a:ext cx="6538913" cy="36782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145749" fontAlgn="base">
              <a:spcBef>
                <a:spcPct val="0"/>
              </a:spcBef>
              <a:spcAft>
                <a:spcPct val="0"/>
              </a:spcAft>
              <a:defRPr/>
            </a:pPr>
            <a:fld id="{14DAA2D8-E459-4BAD-ACFB-A5139FCA50F0}" type="slidenum">
              <a:rPr lang="en-US" sz="1600">
                <a:solidFill>
                  <a:srgbClr val="000000"/>
                </a:solidFill>
                <a:latin typeface="Arial" charset="0"/>
              </a:rPr>
              <a:pPr defTabSz="1145749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1145749" fontAlgn="base">
              <a:spcBef>
                <a:spcPct val="0"/>
              </a:spcBef>
              <a:spcAft>
                <a:spcPct val="0"/>
              </a:spcAft>
              <a:defRPr/>
            </a:pPr>
            <a:fld id="{18531AB6-797A-4B10-BE22-1BB4F773636A}" type="datetime1">
              <a:rPr lang="en-US" sz="1600">
                <a:solidFill>
                  <a:srgbClr val="000000"/>
                </a:solidFill>
                <a:latin typeface="Arial" charset="0"/>
              </a:rPr>
              <a:pPr defTabSz="1145749" fontAlgn="base">
                <a:spcBef>
                  <a:spcPct val="0"/>
                </a:spcBef>
                <a:spcAft>
                  <a:spcPct val="0"/>
                </a:spcAft>
                <a:defRPr/>
              </a:pPr>
              <a:t>10/15/2025</a:t>
            </a:fld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213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55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236065-6F65-4FB6-909C-DF318E9722C4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556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823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C5A66-E6A9-40E3-800D-C30CC4826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059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C5A66-E6A9-40E3-800D-C30CC4826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810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C5A66-E6A9-40E3-800D-C30CC4826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49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jpe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9866443-89AD-41BC-A99D-87FE9C648EFF}" type="datetime1">
              <a:rPr lang="en-US" smtClean="0"/>
              <a:pPr/>
              <a:t>10/15/2025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5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8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2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686303"/>
            <a:ext cx="2209800" cy="273844"/>
          </a:xfrm>
        </p:spPr>
        <p:txBody>
          <a:bodyPr/>
          <a:lstStyle/>
          <a:p>
            <a:fld id="{AC47D0CA-1C6C-42AB-B598-DCBF074E2654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21" y="4686156"/>
            <a:ext cx="5573483" cy="273844"/>
          </a:xfrm>
        </p:spPr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9493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83CD02B-14B5-8144-B7CC-961047525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068EF9D-0A71-AF48-9211-7101FCF0B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067" y="1578088"/>
            <a:ext cx="3583964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36DE418-73E9-5B47-8BA6-F6483989CE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61298" y="1578429"/>
            <a:ext cx="3882628" cy="286855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9BE199-5670-4C4E-AB52-74599B654D8D}"/>
              </a:ext>
            </a:extLst>
          </p:cNvPr>
          <p:cNvCxnSpPr>
            <a:cxnSpLocks/>
          </p:cNvCxnSpPr>
          <p:nvPr userDrawn="1"/>
        </p:nvCxnSpPr>
        <p:spPr>
          <a:xfrm>
            <a:off x="525066" y="1458686"/>
            <a:ext cx="801885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6164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1246FD-D66A-1249-B594-FBC9A3DB39FD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3680" y="712852"/>
            <a:ext cx="0" cy="3733793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44F3CE3-56D1-9947-B48D-4EC59D408722}"/>
              </a:ext>
            </a:extLst>
          </p:cNvPr>
          <p:cNvSpPr txBox="1"/>
          <p:nvPr userDrawn="1"/>
        </p:nvSpPr>
        <p:spPr>
          <a:xfrm>
            <a:off x="527145" y="2129624"/>
            <a:ext cx="4713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0" i="0" dirty="0">
                <a:latin typeface="Franklin Gothic Medium" panose="020B0603020102020204" pitchFamily="34" charset="0"/>
              </a:rPr>
              <a:t>Questions?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A23312-88DF-074B-B2E6-3E378A5B6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2515" y="2197992"/>
            <a:ext cx="2681288" cy="1002506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dirty="0"/>
              <a:t>Questions</a:t>
            </a:r>
          </a:p>
          <a:p>
            <a:pPr lvl="0"/>
            <a:r>
              <a:rPr lang="en-US" dirty="0"/>
              <a:t>Commitment Recap</a:t>
            </a:r>
          </a:p>
          <a:p>
            <a:pPr lvl="0"/>
            <a:r>
              <a:rPr lang="en-US" dirty="0"/>
              <a:t>Presentation Feedback</a:t>
            </a:r>
          </a:p>
        </p:txBody>
      </p:sp>
    </p:spTree>
    <p:extLst>
      <p:ext uri="{BB962C8B-B14F-4D97-AF65-F5344CB8AC3E}">
        <p14:creationId xmlns:p14="http://schemas.microsoft.com/office/powerpoint/2010/main" val="4826296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867CD30-77E9-7745-8FD8-0A2422547AB9}"/>
              </a:ext>
            </a:extLst>
          </p:cNvPr>
          <p:cNvSpPr txBox="1"/>
          <p:nvPr userDrawn="1"/>
        </p:nvSpPr>
        <p:spPr>
          <a:xfrm>
            <a:off x="0" y="2182564"/>
            <a:ext cx="9144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b="0" i="0" dirty="0">
                <a:latin typeface="Franklin Gothic Medium" panose="020B0603020102020204" pitchFamily="34" charset="0"/>
              </a:rPr>
              <a:t>Thank you!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1246FD-D66A-1249-B594-FBC9A3DB39FD}"/>
              </a:ext>
            </a:extLst>
          </p:cNvPr>
          <p:cNvCxnSpPr>
            <a:cxnSpLocks/>
          </p:cNvCxnSpPr>
          <p:nvPr userDrawn="1"/>
        </p:nvCxnSpPr>
        <p:spPr>
          <a:xfrm flipV="1">
            <a:off x="2524349" y="3295115"/>
            <a:ext cx="4026577" cy="1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8C540B-7AFB-9643-BE28-C6DB3BFA7C30}"/>
              </a:ext>
            </a:extLst>
          </p:cNvPr>
          <p:cNvCxnSpPr>
            <a:cxnSpLocks/>
          </p:cNvCxnSpPr>
          <p:nvPr userDrawn="1"/>
        </p:nvCxnSpPr>
        <p:spPr>
          <a:xfrm flipV="1">
            <a:off x="2524348" y="1993344"/>
            <a:ext cx="4026577" cy="1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0005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(earth elem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D948A1-45A2-41D7-B80E-A463C6923B10}"/>
              </a:ext>
            </a:extLst>
          </p:cNvPr>
          <p:cNvSpPr/>
          <p:nvPr userDrawn="1"/>
        </p:nvSpPr>
        <p:spPr>
          <a:xfrm rot="10800000">
            <a:off x="0" y="2819"/>
            <a:ext cx="9144000" cy="56659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0">
                <a:srgbClr val="51A79A">
                  <a:lumMod val="50000"/>
                  <a:lumOff val="50000"/>
                  <a:alpha val="54000"/>
                </a:srgbClr>
              </a:gs>
              <a:gs pos="6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6CB285D-A3D4-4769-830C-478D4FB8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30" y="-1848"/>
            <a:ext cx="8424271" cy="679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95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Google Shape;34;p16">
            <a:extLst>
              <a:ext uri="{FF2B5EF4-FFF2-40B4-BE49-F238E27FC236}">
                <a16:creationId xmlns:a16="http://schemas.microsoft.com/office/drawing/2014/main" id="{D389DD90-14AB-4E4D-B4FC-593A0CAB7698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20807" y="742954"/>
            <a:ext cx="8686800" cy="401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319088" lvl="0" indent="-21431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2pPr>
            <a:lvl3pPr marL="1028700" lvl="2" indent="-2381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500"/>
            </a:lvl3pPr>
            <a:lvl4pPr marL="1371600" lvl="3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4pPr>
            <a:lvl5pPr marL="1714500" lvl="4" indent="-23336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►"/>
              <a:defRPr sz="1500"/>
            </a:lvl5pPr>
            <a:lvl6pPr marL="2057400" lvl="5" indent="-257175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6pPr>
            <a:lvl7pPr marL="2400300" lvl="6" indent="-2571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2743200" lvl="7" indent="-2571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3086100" lvl="8" indent="-257175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r>
              <a:rPr lang="en-US" sz="1350">
                <a:latin typeface="+mn-lt"/>
              </a:rPr>
              <a:t>Testing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79932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161" y="1006881"/>
            <a:ext cx="8054639" cy="810704"/>
          </a:xfrm>
        </p:spPr>
        <p:txBody>
          <a:bodyPr/>
          <a:lstStyle>
            <a:lvl1pPr>
              <a:defRPr>
                <a:solidFill>
                  <a:srgbClr val="11699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61" y="2194615"/>
            <a:ext cx="8054639" cy="2699487"/>
          </a:xfrm>
        </p:spPr>
        <p:txBody>
          <a:bodyPr/>
          <a:lstStyle>
            <a:lvl1pPr>
              <a:defRPr>
                <a:solidFill>
                  <a:srgbClr val="E5702A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3849" y="4772202"/>
            <a:ext cx="357769" cy="372340"/>
          </a:xfrm>
        </p:spPr>
        <p:txBody>
          <a:bodyPr/>
          <a:lstStyle>
            <a:lvl1pPr algn="r">
              <a:defRPr sz="1050">
                <a:solidFill>
                  <a:srgbClr val="00B0F0"/>
                </a:solidFill>
              </a:defRPr>
            </a:lvl1pPr>
          </a:lstStyle>
          <a:p>
            <a:pPr defTabSz="685800">
              <a:defRPr/>
            </a:pPr>
            <a:fld id="{6D22F896-40B5-4ADD-8801-0D06FADFA095}" type="slidenum">
              <a:rPr lang="en-US" smtClean="0"/>
              <a:pPr defTabSz="6858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73201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E34A6-F73E-4E88-8942-8C70BE782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E386C-7BBA-4DD9-87AD-229FC8443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E9524-69D1-4941-A886-83A2BCE8B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62E-FAF4-44BC-88B5-85A7CBFB6D30}" type="datetime1">
              <a:rPr lang="en-US" smtClean="0"/>
              <a:pPr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D789C-8C3E-422C-8FA6-AE71FAF80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E035C-89E9-45CB-BFAD-71918EF9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10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C58207-1067-40ED-99C9-8B6309217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386" y="0"/>
            <a:ext cx="7709378" cy="6720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D86BD-47B8-4837-B8D6-BDC1AC39FB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7472" y="960120"/>
            <a:ext cx="8449056" cy="37033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19008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281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33867" y="4902697"/>
            <a:ext cx="1110134" cy="2366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6" b="1">
                <a:solidFill>
                  <a:srgbClr val="FFFFFF"/>
                </a:solidFill>
                <a:latin typeface="+mn-lt"/>
              </a:defRPr>
            </a:lvl1pPr>
          </a:lstStyle>
          <a:p>
            <a:pPr defTabSz="685800">
              <a:defRPr/>
            </a:pPr>
            <a:fld id="{484D02E4-ED87-8144-8323-1770D77C8F84}" type="slidenum">
              <a:rPr lang="en-US" smtClean="0"/>
              <a:pPr defTabSz="6858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2704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F_Title Slide"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1a.png"/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8600" y="171450"/>
            <a:ext cx="548640" cy="548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F58FC3-353E-406C-BBD8-D3B97DEF82EB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34277" r="5471" b="38688"/>
          <a:stretch/>
        </p:blipFill>
        <p:spPr>
          <a:xfrm>
            <a:off x="777240" y="293600"/>
            <a:ext cx="2537460" cy="2674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D7E-2240-429A-BA06-A11043698286}"/>
              </a:ext>
            </a:extLst>
          </p:cNvPr>
          <p:cNvSpPr/>
          <p:nvPr userDrawn="1"/>
        </p:nvSpPr>
        <p:spPr>
          <a:xfrm>
            <a:off x="0" y="1600201"/>
            <a:ext cx="9144000" cy="942875"/>
          </a:xfrm>
          <a:prstGeom prst="rect">
            <a:avLst/>
          </a:prstGeom>
          <a:solidFill>
            <a:srgbClr val="034E6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34705FC-8C6E-4836-8FFC-A6363AB2BB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2054" y="2571750"/>
            <a:ext cx="6858000" cy="28575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500" b="0" i="0">
                <a:solidFill>
                  <a:srgbClr val="034E6E"/>
                </a:solidFill>
                <a:latin typeface="+mn-lt"/>
                <a:cs typeface="Arial Black" panose="020B0604020202020204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D78B0B07-7D61-4AAB-BE1A-1918B3BF91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522054" y="2857500"/>
            <a:ext cx="4038600" cy="285750"/>
          </a:xfrm>
        </p:spPr>
        <p:txBody>
          <a:bodyPr>
            <a:normAutofit/>
          </a:bodyPr>
          <a:lstStyle>
            <a:lvl1pPr marL="0" indent="0">
              <a:buNone/>
              <a:defRPr sz="1050" b="0"/>
            </a:lvl1pPr>
            <a:lvl5pPr marL="1371600" indent="0" algn="l">
              <a:buNone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1A183AE-BA1C-4F97-833D-B4790E1E5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054" y="1600201"/>
            <a:ext cx="6858000" cy="942875"/>
          </a:xfrm>
        </p:spPr>
        <p:txBody>
          <a:bodyPr anchor="ctr">
            <a:normAutofit/>
          </a:bodyPr>
          <a:lstStyle>
            <a:lvl1pPr algn="l">
              <a:defRPr sz="2400" b="0" i="0" cap="none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Line 1</a:t>
            </a:r>
            <a:br>
              <a:rPr lang="en-US"/>
            </a:br>
            <a:r>
              <a:rPr lang="en-US"/>
              <a:t>Title Line 2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1AA1513-E389-4D10-BD42-AA76E4C0EA60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760554" y="4637868"/>
            <a:ext cx="3926246" cy="285750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Tx/>
              <a:buNone/>
              <a:defRPr sz="1200" b="0" i="0">
                <a:solidFill>
                  <a:srgbClr val="034E6E"/>
                </a:solidFill>
                <a:latin typeface="+mn-lt"/>
                <a:cs typeface="Arial Black" panose="020B0604020202020204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1</a:t>
            </a:r>
          </a:p>
          <a:p>
            <a:pPr lvl="0"/>
            <a:r>
              <a:rPr lang="en-US"/>
              <a:t>Presenter 2</a:t>
            </a:r>
          </a:p>
          <a:p>
            <a:pPr lvl="0"/>
            <a:r>
              <a:rPr lang="en-US"/>
              <a:t>Presenter 3</a:t>
            </a:r>
          </a:p>
          <a:p>
            <a:pPr lvl="0"/>
            <a:r>
              <a:rPr lang="en-US"/>
              <a:t>Presenter 4</a:t>
            </a:r>
          </a:p>
        </p:txBody>
      </p:sp>
    </p:spTree>
    <p:extLst>
      <p:ext uri="{BB962C8B-B14F-4D97-AF65-F5344CB8AC3E}">
        <p14:creationId xmlns:p14="http://schemas.microsoft.com/office/powerpoint/2010/main" val="1525792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4C82-C587-488E-9E37-81537291C802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44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76102-DA7A-4CA6-9764-4A623B01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7BF5B9-DEC6-4E21-B367-E2F12EDE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BB3E-69C8-454E-928D-6565EBD28593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1C6733-5D7E-4519-A35C-9BE8EAB54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C01D7-4DA8-42C2-ADD7-F266E82A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3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fld id="{89866443-89AD-41BC-A99D-87FE9C648EFF}" type="datetime1">
              <a:rPr lang="en-US" smtClean="0"/>
              <a:t>10/15/2025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5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122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3191-5A8F-4EDE-983B-78A14F922040}" type="datetime1">
              <a:rPr lang="en-US" smtClean="0">
                <a:solidFill>
                  <a:srgbClr val="1F497D"/>
                </a:solidFill>
              </a:rPr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45966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057400"/>
            <a:ext cx="7123113" cy="1254919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6D0-7CDC-4DE4-9E9C-7AD64CF36781}" type="datetime1">
              <a:rPr lang="en-US" smtClean="0">
                <a:solidFill>
                  <a:srgbClr val="1F497D"/>
                </a:solidFill>
              </a:rPr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803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94AED78-A9B5-4A93-B595-EFF851271F22}" type="datetime1">
              <a:rPr lang="en-US" smtClean="0">
                <a:solidFill>
                  <a:srgbClr val="1F497D"/>
                </a:solidFill>
              </a:rPr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01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4787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377A30D-9016-40DA-AAEE-167290E8C619}" type="datetime1">
              <a:rPr lang="en-US" smtClean="0">
                <a:solidFill>
                  <a:srgbClr val="1F497D"/>
                </a:solidFill>
              </a:rPr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4657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D310-9A2A-41ED-AF1B-5A81C7E91930}" type="datetime1">
              <a:rPr lang="en-US" smtClean="0">
                <a:solidFill>
                  <a:srgbClr val="1F497D"/>
                </a:solidFill>
              </a:rPr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749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0F83-3460-46AB-9898-DAE2D562985E}" type="datetime1">
              <a:rPr lang="en-US" smtClean="0">
                <a:solidFill>
                  <a:srgbClr val="1F497D"/>
                </a:solidFill>
              </a:rPr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23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3191-5A8F-4EDE-983B-78A14F922040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09778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787"/>
            <a:ext cx="8077200" cy="652463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A660-1F1A-4490-8587-113CA1CB56A2}" type="datetime1">
              <a:rPr lang="en-US" smtClean="0">
                <a:solidFill>
                  <a:srgbClr val="1F497D"/>
                </a:solidFill>
              </a:rPr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00298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1"/>
            <a:ext cx="2667000" cy="273844"/>
          </a:xfrm>
        </p:spPr>
        <p:txBody>
          <a:bodyPr rtlCol="0"/>
          <a:lstStyle/>
          <a:p>
            <a:fld id="{68C9E6FA-4CEF-4D9F-916F-573551A8CB0D}" type="datetime1">
              <a:rPr lang="en-US" smtClean="0">
                <a:solidFill>
                  <a:srgbClr val="1F497D"/>
                </a:solidFill>
              </a:rPr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100"/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6"/>
            <a:ext cx="4572000" cy="273844"/>
          </a:xfrm>
        </p:spPr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12850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4C82-C587-488E-9E37-81537291C802}" type="datetime1">
              <a:rPr lang="en-US" smtClean="0">
                <a:solidFill>
                  <a:srgbClr val="1F497D"/>
                </a:solidFill>
              </a:rPr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702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686303"/>
            <a:ext cx="2209800" cy="273844"/>
          </a:xfrm>
        </p:spPr>
        <p:txBody>
          <a:bodyPr/>
          <a:lstStyle/>
          <a:p>
            <a:fld id="{AC47D0CA-1C6C-42AB-B598-DCBF074E2654}" type="datetime1">
              <a:rPr lang="en-US" smtClean="0">
                <a:solidFill>
                  <a:srgbClr val="1F497D"/>
                </a:solidFill>
              </a:rPr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4686156"/>
            <a:ext cx="5573483" cy="273844"/>
          </a:xfrm>
        </p:spPr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46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A47BC6-A563-A248-BE86-A92CD47AA840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3680" y="712852"/>
            <a:ext cx="0" cy="3733793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160830BB-A866-2F42-8AEA-19E227C1D8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4612906" cy="3755073"/>
          </a:xfrm>
          <a:prstGeom prst="rect">
            <a:avLst/>
          </a:prstGeom>
        </p:spPr>
        <p:txBody>
          <a:bodyPr anchor="ctr"/>
          <a:lstStyle>
            <a:lvl1pPr algn="r">
              <a:defRPr sz="54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05180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737014F-2D1B-A34C-A9E8-94615FC52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 anchor="t"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Biographical Sketch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D7B2821-1921-C846-A157-C44A0C0F4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067" y="1578088"/>
            <a:ext cx="8018858" cy="2868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020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A1C4144-88D7-B142-A316-635765234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Presentation Purpose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97C964A-4269-9342-B663-1665EB627F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067" y="1578088"/>
            <a:ext cx="8018858" cy="2868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479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27CFB56-A8CC-4C46-952F-1C180BCAC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AB7A5B7-004A-F04F-94CF-7A9AE19FE9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067" y="1578088"/>
            <a:ext cx="8018858" cy="2868557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Bulleted text</a:t>
            </a:r>
          </a:p>
        </p:txBody>
      </p:sp>
    </p:spTree>
    <p:extLst>
      <p:ext uri="{BB962C8B-B14F-4D97-AF65-F5344CB8AC3E}">
        <p14:creationId xmlns:p14="http://schemas.microsoft.com/office/powerpoint/2010/main" val="1312284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BB58E6-F2AB-FA4B-AC4C-435D8DD4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41E4DE-6ADA-A14F-B11C-20B46F0A6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067" y="1578088"/>
            <a:ext cx="2495720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EE4139-DBD9-BA49-A27F-3CD021D52F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6840" y="1578088"/>
            <a:ext cx="2495720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F5D7B26-ABB3-5746-B45D-2D5B479F44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48205" y="1578088"/>
            <a:ext cx="2495720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6031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D285204-1132-3242-9883-DAC835229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3439102B-5626-9744-968F-4C164190F0FE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25476" y="1577579"/>
            <a:ext cx="8018449" cy="2869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6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057439"/>
            <a:ext cx="7123113" cy="1254919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6D0-7CDC-4DE4-9E9C-7AD64CF36781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1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657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D285204-1132-3242-9883-DAC835229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814D816-A54D-E04F-8D97-049724CB98B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5066" y="1656160"/>
            <a:ext cx="5129213" cy="27991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E77CE8-14E9-CE44-BA23-1E34A15024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3600" y="1656160"/>
            <a:ext cx="2600325" cy="2790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763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36887D9-34D0-C142-9AD6-CCC08DE3B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71B6DEBE-15B7-4843-B03E-80843969EBF1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525477" y="1565672"/>
            <a:ext cx="8018449" cy="29241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477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C86888D-4AAC-314C-9263-87D7B76D9F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2BF4D0F-C9BD-2D47-BA7A-8BEDE1436A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53113" y="1578430"/>
            <a:ext cx="2790825" cy="287331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D909E5B8-C4C7-6941-BF3B-B0633C1AD22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25066" y="1578768"/>
            <a:ext cx="5004466" cy="287297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714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33FB74E-2BFA-AF41-B1C6-4C8020362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E494169-857A-2246-9561-32C3C7F8CA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067" y="1578088"/>
            <a:ext cx="2495720" cy="12195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6B88938-82CB-144F-AC7B-A3132C9403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59200" y="1563168"/>
            <a:ext cx="2495720" cy="12195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53FD162-4EED-8848-A30B-1F6FEA996F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86840" y="1578088"/>
            <a:ext cx="2495720" cy="12195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SmartArt Placeholder 21">
            <a:extLst>
              <a:ext uri="{FF2B5EF4-FFF2-40B4-BE49-F238E27FC236}">
                <a16:creationId xmlns:a16="http://schemas.microsoft.com/office/drawing/2014/main" id="{674FDD06-C75B-664B-BBB6-D731F886FB82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525066" y="2932510"/>
            <a:ext cx="8029575" cy="15442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68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FCC1F34-E324-DC40-86B1-BA1CBD0D1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B90B5D5-4051-634E-AC88-BD056C6BD2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067" y="1578088"/>
            <a:ext cx="2495720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9F9690C9-31FE-8044-BE19-7C1704E2FE01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357817" y="1577579"/>
            <a:ext cx="2424539" cy="2869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Chart Placeholder 2">
            <a:extLst>
              <a:ext uri="{FF2B5EF4-FFF2-40B4-BE49-F238E27FC236}">
                <a16:creationId xmlns:a16="http://schemas.microsoft.com/office/drawing/2014/main" id="{9C88459D-4E9B-1744-8C26-9F678A4D68AA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119386" y="1577239"/>
            <a:ext cx="2424539" cy="2869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9298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0A3AD5-5EC1-5542-9519-C9DF803860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7114488-1D23-B54D-8993-632E4FDFA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067" y="1578088"/>
            <a:ext cx="2495720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4073E55-CA56-0E4F-ACD5-A6A0B963189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204714" y="1577579"/>
            <a:ext cx="5339212" cy="2869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3026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35E7E66-4BB4-3543-8E1C-A0399B51A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251DE604-290D-B84E-A228-76EF690FE8D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25066" y="1577579"/>
            <a:ext cx="8018859" cy="2869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07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5">
            <a:extLst>
              <a:ext uri="{FF2B5EF4-FFF2-40B4-BE49-F238E27FC236}">
                <a16:creationId xmlns:a16="http://schemas.microsoft.com/office/drawing/2014/main" id="{027091A9-3D85-3747-9282-F612944FC4DE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525066" y="691754"/>
            <a:ext cx="8018859" cy="375523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2948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93464A4-F7E2-8A43-A34D-87FA531A2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066" y="691754"/>
            <a:ext cx="8018859" cy="375523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672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83CD02B-14B5-8144-B7CC-961047525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068EF9D-0A71-AF48-9211-7101FCF0B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067" y="1578088"/>
            <a:ext cx="3583964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C36DE418-73E9-5B47-8BA6-F6483989CE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61298" y="1578429"/>
            <a:ext cx="3882628" cy="286855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9BE199-5670-4C4E-AB52-74599B654D8D}"/>
              </a:ext>
            </a:extLst>
          </p:cNvPr>
          <p:cNvCxnSpPr>
            <a:cxnSpLocks/>
          </p:cNvCxnSpPr>
          <p:nvPr userDrawn="1"/>
        </p:nvCxnSpPr>
        <p:spPr>
          <a:xfrm>
            <a:off x="525066" y="1458686"/>
            <a:ext cx="8018859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757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94AED78-A9B5-4A93-B595-EFF851271F22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749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1246FD-D66A-1249-B594-FBC9A3DB39FD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3680" y="712852"/>
            <a:ext cx="0" cy="3733793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44F3CE3-56D1-9947-B48D-4EC59D408722}"/>
              </a:ext>
            </a:extLst>
          </p:cNvPr>
          <p:cNvSpPr txBox="1"/>
          <p:nvPr userDrawn="1"/>
        </p:nvSpPr>
        <p:spPr>
          <a:xfrm>
            <a:off x="527145" y="2129624"/>
            <a:ext cx="4713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0" i="0" dirty="0">
                <a:latin typeface="Franklin Gothic Medium" panose="020B0603020102020204" pitchFamily="34" charset="0"/>
              </a:rPr>
              <a:t>Questions?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FA23312-88DF-074B-B2E6-3E378A5B6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2515" y="2197992"/>
            <a:ext cx="2681288" cy="1002506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pPr lvl="0"/>
            <a:r>
              <a:rPr lang="en-US" dirty="0"/>
              <a:t>Questions</a:t>
            </a:r>
          </a:p>
          <a:p>
            <a:pPr lvl="0"/>
            <a:r>
              <a:rPr lang="en-US" dirty="0"/>
              <a:t>Commitment Recap</a:t>
            </a:r>
          </a:p>
          <a:p>
            <a:pPr lvl="0"/>
            <a:r>
              <a:rPr lang="en-US" dirty="0"/>
              <a:t>Presentation Feedback</a:t>
            </a:r>
          </a:p>
        </p:txBody>
      </p:sp>
    </p:spTree>
    <p:extLst>
      <p:ext uri="{BB962C8B-B14F-4D97-AF65-F5344CB8AC3E}">
        <p14:creationId xmlns:p14="http://schemas.microsoft.com/office/powerpoint/2010/main" val="1380601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867CD30-77E9-7745-8FD8-0A2422547AB9}"/>
              </a:ext>
            </a:extLst>
          </p:cNvPr>
          <p:cNvSpPr txBox="1"/>
          <p:nvPr userDrawn="1"/>
        </p:nvSpPr>
        <p:spPr>
          <a:xfrm>
            <a:off x="0" y="2182564"/>
            <a:ext cx="9144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b="0" i="0" dirty="0">
                <a:latin typeface="Franklin Gothic Medium" panose="020B0603020102020204" pitchFamily="34" charset="0"/>
              </a:rPr>
              <a:t>Thank you!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1246FD-D66A-1249-B594-FBC9A3DB39FD}"/>
              </a:ext>
            </a:extLst>
          </p:cNvPr>
          <p:cNvCxnSpPr>
            <a:cxnSpLocks/>
          </p:cNvCxnSpPr>
          <p:nvPr userDrawn="1"/>
        </p:nvCxnSpPr>
        <p:spPr>
          <a:xfrm flipV="1">
            <a:off x="2524349" y="3295115"/>
            <a:ext cx="4026577" cy="1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8C540B-7AFB-9643-BE28-C6DB3BFA7C30}"/>
              </a:ext>
            </a:extLst>
          </p:cNvPr>
          <p:cNvCxnSpPr>
            <a:cxnSpLocks/>
          </p:cNvCxnSpPr>
          <p:nvPr userDrawn="1"/>
        </p:nvCxnSpPr>
        <p:spPr>
          <a:xfrm flipV="1">
            <a:off x="2524348" y="1993344"/>
            <a:ext cx="4026577" cy="1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4984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(earth elem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D948A1-45A2-41D7-B80E-A463C6923B10}"/>
              </a:ext>
            </a:extLst>
          </p:cNvPr>
          <p:cNvSpPr/>
          <p:nvPr userDrawn="1"/>
        </p:nvSpPr>
        <p:spPr>
          <a:xfrm rot="10800000">
            <a:off x="0" y="2819"/>
            <a:ext cx="9144000" cy="56659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0">
                <a:srgbClr val="51A79A">
                  <a:lumMod val="50000"/>
                  <a:lumOff val="50000"/>
                  <a:alpha val="54000"/>
                </a:srgbClr>
              </a:gs>
              <a:gs pos="67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6CB285D-A3D4-4769-830C-478D4FB8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30" y="-1848"/>
            <a:ext cx="8424271" cy="679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195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Google Shape;34;p16">
            <a:extLst>
              <a:ext uri="{FF2B5EF4-FFF2-40B4-BE49-F238E27FC236}">
                <a16:creationId xmlns:a16="http://schemas.microsoft.com/office/drawing/2014/main" id="{D389DD90-14AB-4E4D-B4FC-593A0CAB7698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20807" y="742954"/>
            <a:ext cx="8686800" cy="401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319088" lvl="0" indent="-21431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400"/>
              <a:buFont typeface="Arial" panose="020B0604020202020204" pitchFamily="34" charset="0"/>
              <a:buChar char="•"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lvl="1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2pPr>
            <a:lvl3pPr marL="1028700" lvl="2" indent="-2381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500"/>
            </a:lvl3pPr>
            <a:lvl4pPr marL="1371600" lvl="3" indent="-2667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–"/>
              <a:defRPr sz="1500"/>
            </a:lvl4pPr>
            <a:lvl5pPr marL="1714500" lvl="4" indent="-23336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►"/>
              <a:defRPr sz="1500"/>
            </a:lvl5pPr>
            <a:lvl6pPr marL="2057400" lvl="5" indent="-257175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6pPr>
            <a:lvl7pPr marL="2400300" lvl="6" indent="-2571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2743200" lvl="7" indent="-257175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3086100" lvl="8" indent="-257175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r>
              <a:rPr lang="en-US" sz="1350">
                <a:latin typeface="+mn-lt"/>
              </a:rPr>
              <a:t>Testing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09988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161" y="1006881"/>
            <a:ext cx="8054639" cy="810704"/>
          </a:xfrm>
        </p:spPr>
        <p:txBody>
          <a:bodyPr/>
          <a:lstStyle>
            <a:lvl1pPr>
              <a:defRPr>
                <a:solidFill>
                  <a:srgbClr val="11699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61" y="2194615"/>
            <a:ext cx="8054639" cy="2699487"/>
          </a:xfrm>
        </p:spPr>
        <p:txBody>
          <a:bodyPr/>
          <a:lstStyle>
            <a:lvl1pPr>
              <a:defRPr>
                <a:solidFill>
                  <a:srgbClr val="E5702A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3849" y="4772202"/>
            <a:ext cx="357769" cy="372340"/>
          </a:xfrm>
        </p:spPr>
        <p:txBody>
          <a:bodyPr/>
          <a:lstStyle>
            <a:lvl1pPr algn="r">
              <a:defRPr sz="1050">
                <a:solidFill>
                  <a:srgbClr val="00B0F0"/>
                </a:solidFill>
              </a:defRPr>
            </a:lvl1pPr>
          </a:lstStyle>
          <a:p>
            <a:pPr defTabSz="685800">
              <a:defRPr/>
            </a:pPr>
            <a:fld id="{6D22F896-40B5-4ADD-8801-0D06FADFA095}" type="slidenum">
              <a:rPr lang="en-US" smtClean="0"/>
              <a:pPr defTabSz="6858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6159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E34A6-F73E-4E88-8942-8C70BE782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6E386C-7BBA-4DD9-87AD-229FC8443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E9524-69D1-4941-A886-83A2BCE8B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62E-FAF4-44BC-88B5-85A7CBFB6D30}" type="datetime1">
              <a:rPr lang="en-US" smtClean="0"/>
              <a:pPr/>
              <a:t>10/15/2025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D789C-8C3E-422C-8FA6-AE71FAF80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E035C-89E9-45CB-BFAD-71918EF9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04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4635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33867" y="4902697"/>
            <a:ext cx="1110134" cy="2366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6" b="1">
                <a:solidFill>
                  <a:srgbClr val="FFFFFF"/>
                </a:solidFill>
                <a:latin typeface="+mn-lt"/>
              </a:defRPr>
            </a:lvl1pPr>
          </a:lstStyle>
          <a:p>
            <a:pPr defTabSz="685800">
              <a:defRPr/>
            </a:pPr>
            <a:fld id="{484D02E4-ED87-8144-8323-1770D77C8F84}" type="slidenum">
              <a:rPr lang="en-US" smtClean="0"/>
              <a:pPr defTabSz="685800"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989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F_Title Slide"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1a.png"/>
          <p:cNvPicPr>
            <a:picLocks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8600" y="171450"/>
            <a:ext cx="548640" cy="548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F58FC3-353E-406C-BBD8-D3B97DEF82EB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34277" r="5471" b="38688"/>
          <a:stretch/>
        </p:blipFill>
        <p:spPr>
          <a:xfrm>
            <a:off x="777240" y="293600"/>
            <a:ext cx="2537460" cy="2674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5356D7E-2240-429A-BA06-A11043698286}"/>
              </a:ext>
            </a:extLst>
          </p:cNvPr>
          <p:cNvSpPr/>
          <p:nvPr userDrawn="1"/>
        </p:nvSpPr>
        <p:spPr>
          <a:xfrm>
            <a:off x="0" y="1600201"/>
            <a:ext cx="9144000" cy="942875"/>
          </a:xfrm>
          <a:prstGeom prst="rect">
            <a:avLst/>
          </a:prstGeom>
          <a:solidFill>
            <a:srgbClr val="034E6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34705FC-8C6E-4836-8FFC-A6363AB2BB9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2054" y="2571750"/>
            <a:ext cx="6858000" cy="28575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1500" b="0" i="0">
                <a:solidFill>
                  <a:srgbClr val="034E6E"/>
                </a:solidFill>
                <a:latin typeface="+mn-lt"/>
                <a:cs typeface="Arial Black" panose="020B0604020202020204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D78B0B07-7D61-4AAB-BE1A-1918B3BF91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522054" y="2857500"/>
            <a:ext cx="4038600" cy="285750"/>
          </a:xfrm>
        </p:spPr>
        <p:txBody>
          <a:bodyPr>
            <a:normAutofit/>
          </a:bodyPr>
          <a:lstStyle>
            <a:lvl1pPr marL="0" indent="0">
              <a:buNone/>
              <a:defRPr sz="1050" b="0"/>
            </a:lvl1pPr>
            <a:lvl5pPr marL="1371600" indent="0" algn="l">
              <a:buNone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1A183AE-BA1C-4F97-833D-B4790E1E5F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2054" y="1600201"/>
            <a:ext cx="6858000" cy="942875"/>
          </a:xfrm>
        </p:spPr>
        <p:txBody>
          <a:bodyPr anchor="ctr">
            <a:normAutofit/>
          </a:bodyPr>
          <a:lstStyle>
            <a:lvl1pPr algn="l">
              <a:defRPr sz="2400" b="0" i="0" cap="none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Title Line 1</a:t>
            </a:r>
            <a:br>
              <a:rPr lang="en-US"/>
            </a:br>
            <a:r>
              <a:rPr lang="en-US"/>
              <a:t>Title Line 2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1AA1513-E389-4D10-BD42-AA76E4C0EA60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760554" y="4637868"/>
            <a:ext cx="3926246" cy="285750"/>
          </a:xfrm>
        </p:spPr>
        <p:txBody>
          <a:bodyPr anchor="b">
            <a:noAutofit/>
          </a:bodyPr>
          <a:lstStyle>
            <a:lvl1pPr marL="0" indent="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FontTx/>
              <a:buNone/>
              <a:defRPr sz="1200" b="0" i="0">
                <a:solidFill>
                  <a:srgbClr val="034E6E"/>
                </a:solidFill>
                <a:latin typeface="+mn-lt"/>
                <a:cs typeface="Arial Black" panose="020B0604020202020204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Presenter 1</a:t>
            </a:r>
          </a:p>
          <a:p>
            <a:pPr lvl="0"/>
            <a:r>
              <a:rPr lang="en-US"/>
              <a:t>Presenter 2</a:t>
            </a:r>
          </a:p>
          <a:p>
            <a:pPr lvl="0"/>
            <a:r>
              <a:rPr lang="en-US"/>
              <a:t>Presenter 3</a:t>
            </a:r>
          </a:p>
          <a:p>
            <a:pPr lvl="0"/>
            <a:r>
              <a:rPr lang="en-US"/>
              <a:t>Presenter 4</a:t>
            </a:r>
          </a:p>
        </p:txBody>
      </p:sp>
    </p:spTree>
    <p:extLst>
      <p:ext uri="{BB962C8B-B14F-4D97-AF65-F5344CB8AC3E}">
        <p14:creationId xmlns:p14="http://schemas.microsoft.com/office/powerpoint/2010/main" val="2959661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9866443-89AD-41BC-A99D-87FE9C648EFF}" type="datetime1">
              <a:rPr lang="en-US" smtClean="0"/>
              <a:pPr/>
              <a:t>10/15/2025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5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2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3191-5A8F-4EDE-983B-78A14F922040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5096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4816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377A30D-9016-40DA-AAEE-167290E8C619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27720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057440"/>
            <a:ext cx="7123113" cy="1254919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6D0-7CDC-4DE4-9E9C-7AD64CF36781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1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11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94AED78-A9B5-4A93-B595-EFF851271F22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894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4817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377A30D-9016-40DA-AAEE-167290E8C619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3161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D310-9A2A-41ED-AF1B-5A81C7E91930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206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0F83-3460-46AB-9898-DAE2D562985E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501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817"/>
            <a:ext cx="8077200" cy="652463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A660-1F1A-4490-8587-113CA1CB56A2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553136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68C9E6FA-4CEF-4D9F-916F-573551A8CB0D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6"/>
            <a:ext cx="4572000" cy="273844"/>
          </a:xfrm>
        </p:spPr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27846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2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686303"/>
            <a:ext cx="2209800" cy="273844"/>
          </a:xfrm>
        </p:spPr>
        <p:txBody>
          <a:bodyPr/>
          <a:lstStyle/>
          <a:p>
            <a:fld id="{AC47D0CA-1C6C-42AB-B598-DCBF074E2654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22" y="4686156"/>
            <a:ext cx="5573483" cy="273844"/>
          </a:xfrm>
        </p:spPr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215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4C82-C587-488E-9E37-81537291C802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678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76102-DA7A-4CA6-9764-4A623B01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7BF5B9-DEC6-4E21-B367-E2F12EDE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BB3E-69C8-454E-928D-6565EBD28593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1C6733-5D7E-4519-A35C-9BE8EAB54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C01D7-4DA8-42C2-ADD7-F266E82A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737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D310-9A2A-41ED-AF1B-5A81C7E91930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0942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9866443-89AD-41BC-A99D-87FE9C648EFF}" type="datetime1">
              <a:rPr lang="en-US" smtClean="0"/>
              <a:pPr/>
              <a:t>10/15/2025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5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0899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3191-5A8F-4EDE-983B-78A14F922040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401467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057439"/>
            <a:ext cx="7123113" cy="1254919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6D0-7CDC-4DE4-9E9C-7AD64CF36781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1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205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94AED78-A9B5-4A93-B595-EFF851271F22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18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4816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377A30D-9016-40DA-AAEE-167290E8C619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78715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D310-9A2A-41ED-AF1B-5A81C7E91930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8615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0F83-3460-46AB-9898-DAE2D562985E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019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816"/>
            <a:ext cx="8077200" cy="652463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A660-1F1A-4490-8587-113CA1CB56A2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849682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68C9E6FA-4CEF-4D9F-916F-573551A8CB0D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6"/>
            <a:ext cx="4572000" cy="273844"/>
          </a:xfrm>
        </p:spPr>
        <p:txBody>
          <a:bodyPr rtlCol="0"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772616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4C82-C587-488E-9E37-81537291C802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9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0F83-3460-46AB-9898-DAE2D562985E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33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2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686303"/>
            <a:ext cx="2209800" cy="273844"/>
          </a:xfrm>
        </p:spPr>
        <p:txBody>
          <a:bodyPr/>
          <a:lstStyle/>
          <a:p>
            <a:fld id="{AC47D0CA-1C6C-42AB-B598-DCBF074E2654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21" y="4686156"/>
            <a:ext cx="5573483" cy="273844"/>
          </a:xfrm>
        </p:spPr>
        <p:txBody>
          <a:bodyPr/>
          <a:lstStyle/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348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57150"/>
            <a:ext cx="9525000" cy="531494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9200" y="2057400"/>
            <a:ext cx="6781800" cy="1085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85676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189" indent="0" algn="ctr">
              <a:buNone/>
            </a:lvl2pPr>
            <a:lvl3pPr marL="914378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2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9866443-89AD-41BC-A99D-87FE9C648EFF}" type="datetime1">
              <a:rPr lang="en-US" smtClean="0"/>
              <a:pPr/>
              <a:t>10/15/2025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5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3814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D3191-5A8F-4EDE-983B-78A14F922040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676043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057440"/>
            <a:ext cx="7123113" cy="1254919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396D0-7CDC-4DE4-9E9C-7AD64CF36781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1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682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94AED78-A9B5-4A93-B595-EFF851271F22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81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4817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377A30D-9016-40DA-AAEE-167290E8C619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47052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CD310-9A2A-41ED-AF1B-5A81C7E91930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965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A0F83-3460-46AB-9898-DAE2D562985E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C6481B-4A8A-42C4-AF8E-0DA672E2FCF5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032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817"/>
            <a:ext cx="8077200" cy="652463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A660-1F1A-4490-8587-113CA1CB56A2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7637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816"/>
            <a:ext cx="8077200" cy="652463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A660-1F1A-4490-8587-113CA1CB56A2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92217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68C9E6FA-4CEF-4D9F-916F-573551A8CB0D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6"/>
            <a:ext cx="4572000" cy="273844"/>
          </a:xfrm>
        </p:spPr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830200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2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686303"/>
            <a:ext cx="2209800" cy="273844"/>
          </a:xfrm>
        </p:spPr>
        <p:txBody>
          <a:bodyPr/>
          <a:lstStyle/>
          <a:p>
            <a:fld id="{AC47D0CA-1C6C-42AB-B598-DCBF074E2654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22" y="4686156"/>
            <a:ext cx="5573483" cy="273844"/>
          </a:xfrm>
        </p:spPr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6569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14C82-C587-488E-9E37-81537291C802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40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76102-DA7A-4CA6-9764-4A623B014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7BF5B9-DEC6-4E21-B367-E2F12EDE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BB3E-69C8-454E-928D-6565EBD28593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1C6733-5D7E-4519-A35C-9BE8EAB54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C01D7-4DA8-42C2-ADD7-F266E82A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143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/Graph Option - 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737A3-F363-48E2-A5CE-2C8AFD91D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73845"/>
            <a:ext cx="7886700" cy="554460"/>
          </a:xfrm>
        </p:spPr>
        <p:txBody>
          <a:bodyPr/>
          <a:lstStyle>
            <a:lvl1pPr>
              <a:defRPr/>
            </a:lvl1pPr>
          </a:lstStyle>
          <a:p>
            <a:r>
              <a:rPr lang="en-US" sz="3300">
                <a:solidFill>
                  <a:srgbClr val="003865"/>
                </a:solidFill>
              </a:rPr>
              <a:t>Photo/Graph Option – 1C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C28627-FE49-44A4-8D10-DCE78DB2C9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8"/>
            <a:fld id="{1C3D1D11-16F7-4DFA-99C9-CA5D8BDEF55E}" type="slidenum">
              <a:rPr lang="en-US" smtClean="0"/>
              <a:pPr defTabSz="914378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274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A47BC6-A563-A248-BE86-A92CD47AA840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3680" y="712852"/>
            <a:ext cx="0" cy="3733793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160830BB-A866-2F42-8AEA-19E227C1D8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4612906" cy="3755073"/>
          </a:xfrm>
          <a:prstGeom prst="rect">
            <a:avLst/>
          </a:prstGeom>
        </p:spPr>
        <p:txBody>
          <a:bodyPr anchor="ctr"/>
          <a:lstStyle>
            <a:lvl1pPr algn="r">
              <a:defRPr sz="54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752070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737014F-2D1B-A34C-A9E8-94615FC52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 anchor="t"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Biographical Sketch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D7B2821-1921-C846-A157-C44A0C0F4E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067" y="1578088"/>
            <a:ext cx="8018858" cy="2868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1054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A1C4144-88D7-B142-A316-635765234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Presentation Purpose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97C964A-4269-9342-B663-1665EB627F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067" y="1578088"/>
            <a:ext cx="8018858" cy="28685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548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27CFB56-A8CC-4C46-952F-1C180BCAC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AB7A5B7-004A-F04F-94CF-7A9AE19FE9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067" y="1578088"/>
            <a:ext cx="8018858" cy="2868557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Bulleted text</a:t>
            </a:r>
          </a:p>
        </p:txBody>
      </p:sp>
    </p:spTree>
    <p:extLst>
      <p:ext uri="{BB962C8B-B14F-4D97-AF65-F5344CB8AC3E}">
        <p14:creationId xmlns:p14="http://schemas.microsoft.com/office/powerpoint/2010/main" val="16381018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BB58E6-F2AB-FA4B-AC4C-435D8DD4B4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41E4DE-6ADA-A14F-B11C-20B46F0A65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067" y="1578088"/>
            <a:ext cx="2495720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EE4139-DBD9-BA49-A27F-3CD021D52F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6840" y="1578088"/>
            <a:ext cx="2495720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F5D7B26-ABB3-5746-B45D-2D5B479F44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48205" y="1578088"/>
            <a:ext cx="2495720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2487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68C9E6FA-4CEF-4D9F-916F-573551A8CB0D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6"/>
            <a:ext cx="4572000" cy="273844"/>
          </a:xfrm>
        </p:spPr>
        <p:txBody>
          <a:bodyPr rtlCol="0"/>
          <a:lstStyle/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550598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D285204-1132-3242-9883-DAC835229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3439102B-5626-9744-968F-4C164190F0FE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25476" y="1577579"/>
            <a:ext cx="8018449" cy="2869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890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D285204-1132-3242-9883-DAC835229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814D816-A54D-E04F-8D97-049724CB98B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5066" y="1656160"/>
            <a:ext cx="5129213" cy="279915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E77CE8-14E9-CE44-BA23-1E34A15024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3600" y="1656160"/>
            <a:ext cx="2600325" cy="27908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95274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36887D9-34D0-C142-9AD6-CCC08DE3B7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martArt Placeholder 2">
            <a:extLst>
              <a:ext uri="{FF2B5EF4-FFF2-40B4-BE49-F238E27FC236}">
                <a16:creationId xmlns:a16="http://schemas.microsoft.com/office/drawing/2014/main" id="{71B6DEBE-15B7-4843-B03E-80843969EBF1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525477" y="1565672"/>
            <a:ext cx="8018449" cy="29241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9546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C86888D-4AAC-314C-9263-87D7B76D9F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2BF4D0F-C9BD-2D47-BA7A-8BEDE1436A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53113" y="1578430"/>
            <a:ext cx="2790825" cy="287331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D909E5B8-C4C7-6941-BF3B-B0633C1AD22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25066" y="1578768"/>
            <a:ext cx="5004466" cy="287297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1502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33FB74E-2BFA-AF41-B1C6-4C8020362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8E494169-857A-2246-9561-32C3C7F8CA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067" y="1578088"/>
            <a:ext cx="2495720" cy="12195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6B88938-82CB-144F-AC7B-A3132C9403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59200" y="1563168"/>
            <a:ext cx="2495720" cy="12195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653FD162-4EED-8848-A30B-1F6FEA996F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86840" y="1578088"/>
            <a:ext cx="2495720" cy="12195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SmartArt Placeholder 21">
            <a:extLst>
              <a:ext uri="{FF2B5EF4-FFF2-40B4-BE49-F238E27FC236}">
                <a16:creationId xmlns:a16="http://schemas.microsoft.com/office/drawing/2014/main" id="{674FDD06-C75B-664B-BBB6-D731F886FB82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525066" y="2932510"/>
            <a:ext cx="8029575" cy="154424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9978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EFCC1F34-E324-DC40-86B1-BA1CBD0D1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B90B5D5-4051-634E-AC88-BD056C6BD2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067" y="1578088"/>
            <a:ext cx="2495720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9F9690C9-31FE-8044-BE19-7C1704E2FE01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357817" y="1577579"/>
            <a:ext cx="2424539" cy="2869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Chart Placeholder 2">
            <a:extLst>
              <a:ext uri="{FF2B5EF4-FFF2-40B4-BE49-F238E27FC236}">
                <a16:creationId xmlns:a16="http://schemas.microsoft.com/office/drawing/2014/main" id="{9C88459D-4E9B-1744-8C26-9F678A4D68AA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6119386" y="1577239"/>
            <a:ext cx="2424539" cy="2869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1380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D0A3AD5-5EC1-5542-9519-C9DF803860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7114488-1D23-B54D-8993-632E4FDFAA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067" y="1578088"/>
            <a:ext cx="2495720" cy="28685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4073E55-CA56-0E4F-ACD5-A6A0B9631892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204714" y="1577579"/>
            <a:ext cx="5339212" cy="2869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2165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35E7E66-4BB4-3543-8E1C-A0399B51AF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477" y="691572"/>
            <a:ext cx="8018449" cy="767114"/>
          </a:xfrm>
          <a:prstGeom prst="rect">
            <a:avLst/>
          </a:prstGeom>
        </p:spPr>
        <p:txBody>
          <a:bodyPr/>
          <a:lstStyle>
            <a:lvl1pPr>
              <a:defRPr sz="3000" b="0" i="0"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able Placeholder 12">
            <a:extLst>
              <a:ext uri="{FF2B5EF4-FFF2-40B4-BE49-F238E27FC236}">
                <a16:creationId xmlns:a16="http://schemas.microsoft.com/office/drawing/2014/main" id="{251DE604-290D-B84E-A228-76EF690FE8D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25066" y="1577579"/>
            <a:ext cx="8018859" cy="2869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2248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5">
            <a:extLst>
              <a:ext uri="{FF2B5EF4-FFF2-40B4-BE49-F238E27FC236}">
                <a16:creationId xmlns:a16="http://schemas.microsoft.com/office/drawing/2014/main" id="{027091A9-3D85-3747-9282-F612944FC4DE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525066" y="691754"/>
            <a:ext cx="8018859" cy="375523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1495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93464A4-F7E2-8A43-A34D-87FA531A2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066" y="691754"/>
            <a:ext cx="8018859" cy="375523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459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73BBB3E-69C8-454E-928D-6565EBD28593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11" y="4686156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92583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800" b="1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52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6" r:id="rId10"/>
    <p:sldLayoutId id="2147483755" r:id="rId11"/>
    <p:sldLayoutId id="2147483757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1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fld id="{D73BBB3E-69C8-454E-928D-6565EBD28593}" type="datetime1">
              <a:rPr lang="en-US" smtClean="0">
                <a:solidFill>
                  <a:srgbClr val="1F497D"/>
                </a:solidFill>
              </a:rPr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6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92583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87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chemeClr val="accent2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ts val="413"/>
        </a:spcBef>
        <a:buClr>
          <a:schemeClr val="accent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1" latinLnBrk="0" hangingPunct="1">
        <a:spcBef>
          <a:spcPts val="375"/>
        </a:spcBef>
        <a:buClr>
          <a:schemeClr val="accent2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71450" algn="l" rtl="0" eaLnBrk="1" latinLnBrk="0" hangingPunct="1">
        <a:spcBef>
          <a:spcPts val="300"/>
        </a:spcBef>
        <a:buClr>
          <a:schemeClr val="accent3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71450" algn="l" rtl="0" eaLnBrk="1" latinLnBrk="0" hangingPunct="1">
        <a:spcBef>
          <a:spcPts val="300"/>
        </a:spcBef>
        <a:buClr>
          <a:schemeClr val="accent4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FFB60-73E5-A449-B67F-C7B6D24DEB6D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F8691A-F63B-8246-ACF1-0CDAFA0BC40F}"/>
              </a:ext>
            </a:extLst>
          </p:cNvPr>
          <p:cNvSpPr txBox="1"/>
          <p:nvPr userDrawn="1"/>
        </p:nvSpPr>
        <p:spPr>
          <a:xfrm>
            <a:off x="73643" y="4728001"/>
            <a:ext cx="787059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Notice: This document is a public record and </a:t>
            </a:r>
            <a:r>
              <a:rPr lang="en-US" altLang="en-US" sz="750" b="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</a:t>
            </a:r>
            <a:r>
              <a:rPr lang="en-US" altLang="en-US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released to the public. Therefore it </a:t>
            </a:r>
            <a:r>
              <a:rPr lang="en-US" altLang="en-US" sz="750" b="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not</a:t>
            </a:r>
            <a:r>
              <a:rPr lang="en-US" altLang="en-US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contain Confidential/Proprietary/Trade Secret Information </a:t>
            </a:r>
            <a:br>
              <a:rPr lang="en-US" altLang="en-US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en-US" sz="75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Information</a:t>
            </a:r>
            <a:r>
              <a:rPr lang="ja-JP" altLang="en-US" sz="75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ja-JP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of organizations such as the Institute of Nuclear Power Operations, the Utilities Service Alliance, Inc., or the World Association of Nuclear Operators.</a:t>
            </a:r>
            <a:endParaRPr lang="en-US" sz="75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75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BE77BE-3DA2-8B40-8CEC-E497E1088815}"/>
              </a:ext>
            </a:extLst>
          </p:cNvPr>
          <p:cNvSpPr txBox="1"/>
          <p:nvPr userDrawn="1"/>
        </p:nvSpPr>
        <p:spPr>
          <a:xfrm>
            <a:off x="8482747" y="4766812"/>
            <a:ext cx="5983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D67DFE-96E4-F343-A1E1-5CACD38BF307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10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2" r:id="rId22"/>
    <p:sldLayoutId id="2147483933" r:id="rId23"/>
    <p:sldLayoutId id="2147483934" r:id="rId24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73BBB3E-69C8-454E-928D-6565EBD28593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12" y="4686156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92583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800" b="1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40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32" indent="-320032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64" indent="-274313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indent="-228594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indent="-228594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-228594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068" indent="-228594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381" indent="-228594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694" indent="-228594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07" indent="-228594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73BBB3E-69C8-454E-928D-6565EBD28593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11" y="4686156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92583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D73BBB3E-69C8-454E-928D-6565EBD28593}" type="datetime1">
              <a:rPr lang="en-US" smtClean="0">
                <a:solidFill>
                  <a:srgbClr val="1F497D"/>
                </a:solidFill>
              </a:rPr>
              <a:pPr/>
              <a:t>10/15/2025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12" y="4686156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92583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800" b="1">
                <a:solidFill>
                  <a:srgbClr val="FFFFFF"/>
                </a:solidFill>
              </a:defRPr>
            </a:lvl1pPr>
          </a:lstStyle>
          <a:p>
            <a:fld id="{B7C6481B-4A8A-42C4-AF8E-0DA672E2F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144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32" indent="-320032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64" indent="-274313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indent="-228594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indent="-228594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-228594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068" indent="-228594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381" indent="-228594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694" indent="-228594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07" indent="-228594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0FFB60-73E5-A449-B67F-C7B6D24DEB6D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F8691A-F63B-8246-ACF1-0CDAFA0BC40F}"/>
              </a:ext>
            </a:extLst>
          </p:cNvPr>
          <p:cNvSpPr txBox="1"/>
          <p:nvPr userDrawn="1"/>
        </p:nvSpPr>
        <p:spPr>
          <a:xfrm>
            <a:off x="73643" y="4728001"/>
            <a:ext cx="787059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Notice: This document is a public record and </a:t>
            </a:r>
            <a:r>
              <a:rPr lang="en-US" altLang="en-US" sz="750" b="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</a:t>
            </a:r>
            <a:r>
              <a:rPr lang="en-US" altLang="en-US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released to the public. Therefore it </a:t>
            </a:r>
            <a:r>
              <a:rPr lang="en-US" altLang="en-US" sz="750" b="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 not</a:t>
            </a:r>
            <a:r>
              <a:rPr lang="en-US" altLang="en-US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contain Confidential/Proprietary/Trade Secret Information </a:t>
            </a:r>
            <a:br>
              <a:rPr lang="en-US" altLang="en-US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ja-JP" altLang="en-US" sz="75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altLang="ja-JP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Information</a:t>
            </a:r>
            <a:r>
              <a:rPr lang="ja-JP" altLang="en-US" sz="75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ja-JP" sz="75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of organizations such as the Institute of Nuclear Power Operations, the Utilities Service Alliance, Inc., or the World Association of Nuclear Operators.</a:t>
            </a:r>
            <a:endParaRPr lang="en-US" sz="75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75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BE77BE-3DA2-8B40-8CEC-E497E1088815}"/>
              </a:ext>
            </a:extLst>
          </p:cNvPr>
          <p:cNvSpPr txBox="1"/>
          <p:nvPr userDrawn="1"/>
        </p:nvSpPr>
        <p:spPr>
          <a:xfrm>
            <a:off x="8482747" y="4766812"/>
            <a:ext cx="5983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8DD67DFE-96E4-F343-A1E1-5CACD38BF307}" type="slidenum">
              <a:rPr lang="en-US" sz="13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3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1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89" r:id="rId14"/>
    <p:sldLayoutId id="2147483990" r:id="rId15"/>
    <p:sldLayoutId id="2147483991" r:id="rId16"/>
    <p:sldLayoutId id="2147483992" r:id="rId17"/>
    <p:sldLayoutId id="2147483993" r:id="rId18"/>
    <p:sldLayoutId id="2147483994" r:id="rId19"/>
    <p:sldLayoutId id="2147483995" r:id="rId20"/>
    <p:sldLayoutId id="2147483996" r:id="rId21"/>
    <p:sldLayoutId id="2147483997" r:id="rId22"/>
    <p:sldLayoutId id="2147483998" r:id="rId23"/>
    <p:sldLayoutId id="2147483999" r:id="rId24"/>
    <p:sldLayoutId id="2147484000" r:id="rId25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egrid/data-explorer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cology.wa.gov/air-climate/reducing-greenhouse-gas-emissions/tracking-greenhouse-gases/ghg-inventories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annual-co-emissions-by-region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a.gov/energyexplained/electricity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ickdunn.substack.com/p/northwest-hydro-flexes-its-polar" TargetMode="Externa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nwcouncil.org/energy/energy-topics/power-suppl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hyperlink" Target="https://rickdunn.substack.com/p/wind-and-solar-green-industry-fantasyland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ata-bpagis.hub.arcgis.com/apps/90811a3f226041bf8657d73ff81e949c/explore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1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0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gif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3.xml"/><Relationship Id="rId5" Type="http://schemas.openxmlformats.org/officeDocument/2006/relationships/hyperlink" Target="https://www.nww.usace.army.mil/Media/News-Stories/Article/2991190/modernizing-hydropower-on-the-snake-river/" TargetMode="External"/><Relationship Id="rId4" Type="http://schemas.openxmlformats.org/officeDocument/2006/relationships/image" Target="../media/image1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data-bpagis.hub.arcgis.com/apps/90811a3f226041bf8657d73ff81e949c/explore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04949" y="1171398"/>
            <a:ext cx="6134100" cy="819150"/>
          </a:xfrm>
        </p:spPr>
        <p:txBody>
          <a:bodyPr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Pacific Northwest Hydropower</a:t>
            </a:r>
            <a:b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Every Drop Matters</a:t>
            </a:r>
            <a:endParaRPr lang="en-US" sz="2400" cap="all" dirty="0">
              <a:solidFill>
                <a:srgbClr val="FFC000"/>
              </a:solidFill>
            </a:endParaRPr>
          </a:p>
        </p:txBody>
      </p:sp>
      <p:pic>
        <p:nvPicPr>
          <p:cNvPr id="8" name="Picture 2" descr="Z:\Users\millerk\AppData\Local\Microsoft\Windows\Temporary Internet Files\Content.Outlook\U0XRQAJ3\logo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83195"/>
            <a:ext cx="1689286" cy="86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4705537"/>
            <a:ext cx="18199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Your Trusted Energy Partner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9DDBCA-7F48-40E0-A11E-923D8308D91B}"/>
              </a:ext>
            </a:extLst>
          </p:cNvPr>
          <p:cNvSpPr txBox="1"/>
          <p:nvPr/>
        </p:nvSpPr>
        <p:spPr>
          <a:xfrm>
            <a:off x="2666999" y="417195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Rick Dunn, PE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General Manager/CEO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October 2025</a:t>
            </a:r>
          </a:p>
        </p:txBody>
      </p:sp>
      <p:pic>
        <p:nvPicPr>
          <p:cNvPr id="7" name="Picture 6" descr="A fish swimming in water&#10;&#10;AI-generated content may be incorrect.">
            <a:extLst>
              <a:ext uri="{FF2B5EF4-FFF2-40B4-BE49-F238E27FC236}">
                <a16:creationId xmlns:a16="http://schemas.microsoft.com/office/drawing/2014/main" id="{21D8D005-838F-E76C-3939-BA2B5D371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99" y="2073980"/>
            <a:ext cx="3581400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823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1764D-2251-43CF-8FCC-56EE9BF67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BPA Firm Energy: </a:t>
            </a:r>
            <a:r>
              <a:rPr lang="en-US" sz="3600" i="1" dirty="0">
                <a:solidFill>
                  <a:srgbClr val="009900"/>
                </a:solidFill>
              </a:rPr>
              <a:t>Where it Flows &amp; </a:t>
            </a:r>
            <a:r>
              <a:rPr lang="en-US" sz="3600" i="1" dirty="0"/>
              <a:t>Doesn’t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BED9A5-C1E5-4323-8A00-0B8E6C9AA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9E983C-E109-488E-BF63-568A38288570}"/>
              </a:ext>
            </a:extLst>
          </p:cNvPr>
          <p:cNvSpPr/>
          <p:nvPr/>
        </p:nvSpPr>
        <p:spPr>
          <a:xfrm>
            <a:off x="1905000" y="4267203"/>
            <a:ext cx="609600" cy="424149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83786C-A356-59EC-8297-2112D406B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22" y="1368509"/>
            <a:ext cx="8505649" cy="37338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F7F8C3-07BC-413D-C3A4-2F20CC6C5383}"/>
              </a:ext>
            </a:extLst>
          </p:cNvPr>
          <p:cNvSpPr/>
          <p:nvPr/>
        </p:nvSpPr>
        <p:spPr>
          <a:xfrm>
            <a:off x="436521" y="2551698"/>
            <a:ext cx="935077" cy="11430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39ECDD-A903-CEFC-B6EA-99C0A1B06E0C}"/>
              </a:ext>
            </a:extLst>
          </p:cNvPr>
          <p:cNvSpPr txBox="1"/>
          <p:nvPr/>
        </p:nvSpPr>
        <p:spPr>
          <a:xfrm>
            <a:off x="7227672" y="1112888"/>
            <a:ext cx="1714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Load Served by BPA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477D204-BFF9-7E1C-9EB3-68B0674EB006}"/>
              </a:ext>
            </a:extLst>
          </p:cNvPr>
          <p:cNvSpPr/>
          <p:nvPr/>
        </p:nvSpPr>
        <p:spPr>
          <a:xfrm>
            <a:off x="7772400" y="1383537"/>
            <a:ext cx="533401" cy="192138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EC2508-80D2-2149-4AD9-B866C77A8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99" y="2272275"/>
            <a:ext cx="762000" cy="2665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727070-53AB-611A-F999-956C5BD76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514" y="1819664"/>
            <a:ext cx="634571" cy="38000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E6A0E05-280E-10D0-00EC-C7A423B29678}"/>
              </a:ext>
            </a:extLst>
          </p:cNvPr>
          <p:cNvSpPr/>
          <p:nvPr/>
        </p:nvSpPr>
        <p:spPr>
          <a:xfrm>
            <a:off x="4229099" y="1396541"/>
            <a:ext cx="2476501" cy="19213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D78440-FCC0-9436-25D7-0FDBBA4130C0}"/>
              </a:ext>
            </a:extLst>
          </p:cNvPr>
          <p:cNvSpPr txBox="1"/>
          <p:nvPr/>
        </p:nvSpPr>
        <p:spPr>
          <a:xfrm>
            <a:off x="4495800" y="1113040"/>
            <a:ext cx="1714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Load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Not Served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by BPA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76ABB7-243F-06CC-6014-5648BF921D8E}"/>
              </a:ext>
            </a:extLst>
          </p:cNvPr>
          <p:cNvSpPr txBox="1"/>
          <p:nvPr/>
        </p:nvSpPr>
        <p:spPr>
          <a:xfrm>
            <a:off x="7924800" y="2473711"/>
            <a:ext cx="9393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&gt;99% BPA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695A5F4-B82A-9BCF-2045-C8A22F903370}"/>
              </a:ext>
            </a:extLst>
          </p:cNvPr>
          <p:cNvSpPr/>
          <p:nvPr/>
        </p:nvSpPr>
        <p:spPr>
          <a:xfrm>
            <a:off x="1737779" y="2538840"/>
            <a:ext cx="467539" cy="13052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FFB571B-4986-D90B-94C0-D803927EF7D4}"/>
              </a:ext>
            </a:extLst>
          </p:cNvPr>
          <p:cNvSpPr/>
          <p:nvPr/>
        </p:nvSpPr>
        <p:spPr>
          <a:xfrm>
            <a:off x="7091080" y="2538840"/>
            <a:ext cx="681320" cy="13052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BD7441-AC47-4DB9-C19B-066CC5D75EF1}"/>
              </a:ext>
            </a:extLst>
          </p:cNvPr>
          <p:cNvSpPr/>
          <p:nvPr/>
        </p:nvSpPr>
        <p:spPr>
          <a:xfrm>
            <a:off x="436522" y="2875676"/>
            <a:ext cx="858878" cy="9973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C0D845-6847-59CA-3FF1-D9DE99384BFC}"/>
              </a:ext>
            </a:extLst>
          </p:cNvPr>
          <p:cNvSpPr/>
          <p:nvPr/>
        </p:nvSpPr>
        <p:spPr>
          <a:xfrm>
            <a:off x="436522" y="3509802"/>
            <a:ext cx="630278" cy="9973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70385F9-34EC-A59E-E42A-2A7F8ED4E68E}"/>
              </a:ext>
            </a:extLst>
          </p:cNvPr>
          <p:cNvSpPr/>
          <p:nvPr/>
        </p:nvSpPr>
        <p:spPr>
          <a:xfrm>
            <a:off x="436522" y="4889500"/>
            <a:ext cx="858878" cy="19685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04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 animBg="1"/>
      <p:bldP spid="10" grpId="0" animBg="1"/>
      <p:bldP spid="11" grpId="0"/>
      <p:bldP spid="17" grpId="0"/>
      <p:bldP spid="20" grpId="0" animBg="1"/>
      <p:bldP spid="22" grpId="0" animBg="1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EC5A79-B0F6-160D-7872-1DB0FE17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773" y="2190750"/>
            <a:ext cx="8839200" cy="2362200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Hydropower Perspective – </a:t>
            </a:r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National, Northwest &amp; Local</a:t>
            </a:r>
            <a:endParaRPr lang="en-US" b="1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Washington’s Clean Energy Transformation Act – </a:t>
            </a:r>
            <a:r>
              <a:rPr lang="en-US" b="1" i="1" dirty="0">
                <a:solidFill>
                  <a:srgbClr val="009900"/>
                </a:solidFill>
              </a:rPr>
              <a:t>Perspective &amp; Impacts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marR="0" lvl="0" indent="-514350" defTabSz="914400" fontAlgn="auto">
              <a:spcAft>
                <a:spcPts val="0"/>
              </a:spcAft>
              <a:buFont typeface="+mj-lt"/>
              <a:buAutoNum type="arabicPeriod"/>
              <a:tabLst/>
              <a:defRPr/>
            </a:pPr>
            <a:r>
              <a:rPr lang="en-US" sz="2900" b="1" dirty="0">
                <a:solidFill>
                  <a:schemeClr val="bg1">
                    <a:lumMod val="75000"/>
                  </a:schemeClr>
                </a:solidFill>
              </a:rPr>
              <a:t>Electricity Costs &amp; Grid Reliability – How Hydro is Foundational to Both</a:t>
            </a:r>
          </a:p>
          <a:p>
            <a:pPr marL="514350" marR="0" lvl="0" indent="-514350" defTabSz="914400" fontAlgn="auto">
              <a:spcAft>
                <a:spcPts val="0"/>
              </a:spcAft>
              <a:buFont typeface="+mj-lt"/>
              <a:buAutoNum type="arabicPeriod"/>
              <a:tabLst/>
              <a:defRPr/>
            </a:pPr>
            <a:endParaRPr lang="en-US" sz="2900" b="1" dirty="0">
              <a:solidFill>
                <a:schemeClr val="bg1">
                  <a:lumMod val="75000"/>
                </a:schemeClr>
              </a:solidFill>
            </a:endParaRPr>
          </a:p>
          <a:p>
            <a:pPr marL="514350" marR="0" lvl="0" indent="-514350" defTabSz="914400" fontAlgn="auto">
              <a:spcAft>
                <a:spcPts val="0"/>
              </a:spcAft>
              <a:buFont typeface="+mj-lt"/>
              <a:buAutoNum type="arabicPeriod"/>
              <a:tabLst/>
              <a:defRPr/>
            </a:pPr>
            <a:r>
              <a:rPr lang="en-US" sz="2900" b="1" dirty="0">
                <a:solidFill>
                  <a:schemeClr val="bg1">
                    <a:lumMod val="75000"/>
                  </a:schemeClr>
                </a:solidFill>
              </a:rPr>
              <a:t>Hydropower Threats &amp; Risks – Federal/State Action plus Fish &amp; Wildlife Funding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9891F-DCCB-8261-6220-26CC2745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21823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D4E0F-8A9B-4BDF-B333-8B2BA1483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</p:spPr>
        <p:txBody>
          <a:bodyPr vert="horz" anchor="ctr">
            <a:normAutofit/>
          </a:bodyPr>
          <a:lstStyle/>
          <a:p>
            <a:r>
              <a:rPr kumimoji="0" lang="en-US" sz="3200" kern="1200" dirty="0">
                <a:latin typeface="+mj-lt"/>
                <a:ea typeface="+mj-ea"/>
                <a:cs typeface="+mj-cs"/>
              </a:rPr>
              <a:t>WA Clean Energy Transformation Act (</a:t>
            </a:r>
            <a:r>
              <a:rPr kumimoji="0" lang="en-US" sz="3200" i="1" kern="12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CETA</a:t>
            </a:r>
            <a:r>
              <a:rPr kumimoji="0" lang="en-US" sz="3200" kern="1200" dirty="0"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4EE92A-790A-4F31-B251-F0C981E83F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954167"/>
            <a:ext cx="533400" cy="183357"/>
          </a:xfrm>
        </p:spPr>
        <p:txBody>
          <a:bodyPr vert="horz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C7246-8D84-4779-8F2E-6450B9676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51275"/>
            <a:ext cx="3572454" cy="3717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B58DFD9-60B2-1F2C-CBF9-32163BA353E6}"/>
              </a:ext>
            </a:extLst>
          </p:cNvPr>
          <p:cNvGrpSpPr/>
          <p:nvPr/>
        </p:nvGrpSpPr>
        <p:grpSpPr>
          <a:xfrm>
            <a:off x="4419596" y="1250950"/>
            <a:ext cx="4505739" cy="2895931"/>
            <a:chOff x="4419599" y="1428750"/>
            <a:chExt cx="4505739" cy="2895931"/>
          </a:xfrm>
        </p:grpSpPr>
        <p:pic>
          <p:nvPicPr>
            <p:cNvPr id="1026" name="Picture 2" descr="CETA Standards">
              <a:extLst>
                <a:ext uri="{FF2B5EF4-FFF2-40B4-BE49-F238E27FC236}">
                  <a16:creationId xmlns:a16="http://schemas.microsoft.com/office/drawing/2014/main" id="{D244525B-EA39-4721-96B1-B76EC2E35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599" y="1895806"/>
              <a:ext cx="4505739" cy="242887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7985F9-0A59-42B5-BA18-B6535F800BD0}"/>
                </a:ext>
              </a:extLst>
            </p:cNvPr>
            <p:cNvSpPr txBox="1"/>
            <p:nvPr/>
          </p:nvSpPr>
          <p:spPr>
            <a:xfrm>
              <a:off x="5110368" y="1428750"/>
              <a:ext cx="3124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CETA Requirements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E319EC6-F41C-447F-AA36-80F7CA72D242}"/>
              </a:ext>
            </a:extLst>
          </p:cNvPr>
          <p:cNvSpPr txBox="1"/>
          <p:nvPr/>
        </p:nvSpPr>
        <p:spPr>
          <a:xfrm>
            <a:off x="4348364" y="4337623"/>
            <a:ext cx="47194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20% of utility portfolio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can be CO</a:t>
            </a:r>
            <a:r>
              <a:rPr kumimoji="0" lang="en-US" sz="1100" b="1" i="1" u="none" strike="noStrike" kern="1200" cap="none" spc="0" normalizeH="0" baseline="-2500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emitting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generation with offsets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Has effectively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eliminated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investment in 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new natural gas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generation so far 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558E9971-D6C8-AAFE-598F-F38ECF7693BC}"/>
              </a:ext>
            </a:extLst>
          </p:cNvPr>
          <p:cNvSpPr/>
          <p:nvPr/>
        </p:nvSpPr>
        <p:spPr>
          <a:xfrm>
            <a:off x="6596265" y="3947458"/>
            <a:ext cx="152400" cy="304800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85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FA3ED6-62A9-CE3E-45C6-507784CA8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234843"/>
            <a:ext cx="4961622" cy="37372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63D577-7725-42B3-A0B7-C231FFDC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Washington &amp; Oregon: </a:t>
            </a:r>
            <a:r>
              <a:rPr lang="en-US" sz="3200" i="1" dirty="0">
                <a:solidFill>
                  <a:srgbClr val="009900"/>
                </a:solidFill>
              </a:rPr>
              <a:t>What Dirty Energy Problem</a:t>
            </a:r>
            <a:r>
              <a:rPr lang="en-US" sz="3200" i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i="1" baseline="-25000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6EBE5F-776F-404B-9673-F975ED63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44763-ACA0-4F67-9613-194612E30FEF}"/>
              </a:ext>
            </a:extLst>
          </p:cNvPr>
          <p:cNvSpPr txBox="1"/>
          <p:nvPr/>
        </p:nvSpPr>
        <p:spPr>
          <a:xfrm>
            <a:off x="1524000" y="4756606"/>
            <a:ext cx="2362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Source: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  <a:hlinkClick r:id="rId3"/>
              </a:rPr>
              <a:t>https://www.epa.gov/egrid/data-explorer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0056C7-A479-CD21-841C-48060287920D}"/>
              </a:ext>
            </a:extLst>
          </p:cNvPr>
          <p:cNvSpPr/>
          <p:nvPr/>
        </p:nvSpPr>
        <p:spPr>
          <a:xfrm>
            <a:off x="6096000" y="3181350"/>
            <a:ext cx="2895600" cy="1676400"/>
          </a:xfrm>
          <a:prstGeom prst="roundRect">
            <a:avLst/>
          </a:prstGeom>
          <a:noFill/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D7E4D3A-13D6-A878-28B8-D937E7B4BE5E}"/>
              </a:ext>
            </a:extLst>
          </p:cNvPr>
          <p:cNvSpPr/>
          <p:nvPr/>
        </p:nvSpPr>
        <p:spPr>
          <a:xfrm rot="10800000">
            <a:off x="5562600" y="4112558"/>
            <a:ext cx="457200" cy="211791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8B802E-6B04-EC73-C8C1-E7B410C526AA}"/>
              </a:ext>
            </a:extLst>
          </p:cNvPr>
          <p:cNvSpPr txBox="1"/>
          <p:nvPr/>
        </p:nvSpPr>
        <p:spPr>
          <a:xfrm>
            <a:off x="6096000" y="3273675"/>
            <a:ext cx="289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% of U.S. Total (1,745 MMT)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WA = 10.8 MMT (0.62%)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OR = 9.13 MMT (0.52%)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1879D5-910E-21DD-9EB2-31E3F716F007}"/>
              </a:ext>
            </a:extLst>
          </p:cNvPr>
          <p:cNvSpPr txBox="1"/>
          <p:nvPr/>
        </p:nvSpPr>
        <p:spPr>
          <a:xfrm>
            <a:off x="5981700" y="2797596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Hydropower Like Nowhere Else</a:t>
            </a:r>
          </a:p>
        </p:txBody>
      </p:sp>
    </p:spTree>
    <p:extLst>
      <p:ext uri="{BB962C8B-B14F-4D97-AF65-F5344CB8AC3E}">
        <p14:creationId xmlns:p14="http://schemas.microsoft.com/office/powerpoint/2010/main" val="8877945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99FEB09-F5B0-AC52-182F-78D7C8902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" y="1161334"/>
            <a:ext cx="5029200" cy="356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FC6675-80AC-000C-F895-0798169A0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WA CO</a:t>
            </a:r>
            <a:r>
              <a:rPr lang="en-US" baseline="-25000" dirty="0"/>
              <a:t>2</a:t>
            </a:r>
            <a:r>
              <a:rPr lang="en-US" dirty="0"/>
              <a:t> Reduction: </a:t>
            </a:r>
            <a:r>
              <a:rPr lang="en-US" i="1" dirty="0">
                <a:solidFill>
                  <a:srgbClr val="009900"/>
                </a:solidFill>
              </a:rPr>
              <a:t>Local versus Global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568030-B04C-5F43-DC0E-B48B00B916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B1BA4-A4BB-C788-2AFA-F7D92FF41837}"/>
              </a:ext>
            </a:extLst>
          </p:cNvPr>
          <p:cNvSpPr txBox="1"/>
          <p:nvPr/>
        </p:nvSpPr>
        <p:spPr>
          <a:xfrm>
            <a:off x="6019800" y="1204900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“…cuts are necessary to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prevent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the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worst effects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of climate change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on our state’s coastlines, water supplies, forests, environment, and economy.”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A9D17D-7A06-2C2A-83FD-D6150AFC6013}"/>
              </a:ext>
            </a:extLst>
          </p:cNvPr>
          <p:cNvSpPr txBox="1"/>
          <p:nvPr/>
        </p:nvSpPr>
        <p:spPr>
          <a:xfrm>
            <a:off x="533400" y="4855296"/>
            <a:ext cx="50292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  <a:hlinkClick r:id="rId3"/>
              </a:rPr>
              <a:t>https://ecology.wa.gov/air-climate/reducing-greenhouse-gas-emissions/tracking-greenhouse-gases/ghg-inventories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AB9155-D506-8ECC-0C90-A210AF007699}"/>
              </a:ext>
            </a:extLst>
          </p:cNvPr>
          <p:cNvSpPr txBox="1"/>
          <p:nvPr/>
        </p:nvSpPr>
        <p:spPr>
          <a:xfrm>
            <a:off x="1278158" y="3681233"/>
            <a:ext cx="164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Electricity ≈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11 MMT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7B359-7485-87AF-AEF9-66CB7B2AD40F}"/>
              </a:ext>
            </a:extLst>
          </p:cNvPr>
          <p:cNvSpPr txBox="1"/>
          <p:nvPr/>
        </p:nvSpPr>
        <p:spPr>
          <a:xfrm>
            <a:off x="1051952" y="3465789"/>
            <a:ext cx="1868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Total Energy ≈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74 MMT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D07493-F44C-96A3-EE11-34B5BF1E66CB}"/>
              </a:ext>
            </a:extLst>
          </p:cNvPr>
          <p:cNvSpPr txBox="1"/>
          <p:nvPr/>
        </p:nvSpPr>
        <p:spPr>
          <a:xfrm>
            <a:off x="1871123" y="2012477"/>
            <a:ext cx="1170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Poor Hydro Year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8D5A1B8-7B02-D00B-45FC-36C98545F1B2}"/>
              </a:ext>
            </a:extLst>
          </p:cNvPr>
          <p:cNvSpPr/>
          <p:nvPr/>
        </p:nvSpPr>
        <p:spPr>
          <a:xfrm>
            <a:off x="2938000" y="2195325"/>
            <a:ext cx="110000" cy="113242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63D2C4-643F-E14C-7633-6B68F59D7EBE}"/>
              </a:ext>
            </a:extLst>
          </p:cNvPr>
          <p:cNvSpPr txBox="1"/>
          <p:nvPr/>
        </p:nvSpPr>
        <p:spPr>
          <a:xfrm>
            <a:off x="1647153" y="3358067"/>
            <a:ext cx="9096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US EIA 2021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F4B871-114A-A8D6-4403-6AE6C39C782B}"/>
              </a:ext>
            </a:extLst>
          </p:cNvPr>
          <p:cNvSpPr txBox="1"/>
          <p:nvPr/>
        </p:nvSpPr>
        <p:spPr>
          <a:xfrm>
            <a:off x="1278158" y="3881288"/>
            <a:ext cx="164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Other ≈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11 MMT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969CB5-211C-7874-915E-2CBDCB3DB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362" y="2159007"/>
            <a:ext cx="2390476" cy="12285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00E067-068D-E0AD-4AE1-70F45B9DDAB9}"/>
              </a:ext>
            </a:extLst>
          </p:cNvPr>
          <p:cNvSpPr txBox="1"/>
          <p:nvPr/>
        </p:nvSpPr>
        <p:spPr>
          <a:xfrm>
            <a:off x="6073562" y="3451666"/>
            <a:ext cx="28465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b="1" i="1" dirty="0">
                <a:solidFill>
                  <a:schemeClr val="tx2"/>
                </a:solidFill>
              </a:rPr>
              <a:t>Cap-and-Invest </a:t>
            </a:r>
            <a:r>
              <a:rPr lang="en-US" sz="1200" b="1" i="1" dirty="0">
                <a:solidFill>
                  <a:srgbClr val="009900"/>
                </a:solidFill>
              </a:rPr>
              <a:t>Quarterly Auctions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200" b="1" i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b="1" i="1" dirty="0">
                <a:solidFill>
                  <a:schemeClr val="tx2"/>
                </a:solidFill>
              </a:rPr>
              <a:t>$3 billion in </a:t>
            </a:r>
            <a:r>
              <a:rPr lang="en-US" sz="1200" b="1" i="1" dirty="0">
                <a:solidFill>
                  <a:srgbClr val="009900"/>
                </a:solidFill>
              </a:rPr>
              <a:t>CO</a:t>
            </a:r>
            <a:r>
              <a:rPr lang="en-US" sz="1200" b="1" i="1" baseline="-25000" dirty="0">
                <a:solidFill>
                  <a:srgbClr val="009900"/>
                </a:solidFill>
              </a:rPr>
              <a:t>2</a:t>
            </a:r>
            <a:r>
              <a:rPr lang="en-US" sz="1200" b="1" i="1" dirty="0">
                <a:solidFill>
                  <a:srgbClr val="009900"/>
                </a:solidFill>
              </a:rPr>
              <a:t> taxes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200" b="1" i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b="1" i="1" dirty="0">
                <a:solidFill>
                  <a:schemeClr val="tx2"/>
                </a:solidFill>
              </a:rPr>
              <a:t>CETA &amp; CCA </a:t>
            </a:r>
            <a:r>
              <a:rPr lang="en-US" sz="1200" b="1" i="1" dirty="0">
                <a:solidFill>
                  <a:srgbClr val="009900"/>
                </a:solidFill>
              </a:rPr>
              <a:t>increasing price </a:t>
            </a:r>
            <a:r>
              <a:rPr lang="en-US" sz="1200" b="1" i="1" dirty="0">
                <a:solidFill>
                  <a:schemeClr val="tx2"/>
                </a:solidFill>
              </a:rPr>
              <a:t>of natural-gas-fired electricity by </a:t>
            </a:r>
            <a:r>
              <a:rPr lang="en-US" sz="1200" b="1" i="1" dirty="0">
                <a:solidFill>
                  <a:srgbClr val="009900"/>
                </a:solidFill>
              </a:rPr>
              <a:t>50% to 100%</a:t>
            </a:r>
            <a:r>
              <a:rPr lang="en-US" sz="1200" b="1" i="1" dirty="0">
                <a:solidFill>
                  <a:schemeClr val="tx2"/>
                </a:solidFill>
              </a:rPr>
              <a:t> so far.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A7EF0CBB-F766-796A-A8E4-8EFE89759877}"/>
              </a:ext>
            </a:extLst>
          </p:cNvPr>
          <p:cNvSpPr/>
          <p:nvPr/>
        </p:nvSpPr>
        <p:spPr>
          <a:xfrm rot="10800000">
            <a:off x="5071600" y="2248895"/>
            <a:ext cx="948200" cy="113241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7612B26-0D7D-1660-1CDF-913D9790BDFA}"/>
              </a:ext>
            </a:extLst>
          </p:cNvPr>
          <p:cNvSpPr/>
          <p:nvPr/>
        </p:nvSpPr>
        <p:spPr>
          <a:xfrm>
            <a:off x="1051952" y="3358067"/>
            <a:ext cx="1868806" cy="830998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3" grpId="0"/>
      <p:bldP spid="13" grpId="0"/>
      <p:bldP spid="14" grpId="0" animBg="1"/>
      <p:bldP spid="4" grpId="0"/>
      <p:bldP spid="21" grpId="0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D5CF60-3081-82E5-CD71-26696FDCA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40" y="1169895"/>
            <a:ext cx="5456461" cy="3803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AD4E0F-8A9B-4BDF-B333-8B2BA1483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1F497D"/>
                </a:solidFill>
                <a:latin typeface="Tw Cen MT"/>
              </a:rPr>
              <a:t>CO</a:t>
            </a:r>
            <a:r>
              <a:rPr lang="en-US" sz="3200" baseline="-25000" dirty="0">
                <a:solidFill>
                  <a:srgbClr val="1F497D"/>
                </a:solidFill>
                <a:latin typeface="Tw Cen MT"/>
              </a:rPr>
              <a:t>2</a:t>
            </a:r>
            <a:r>
              <a:rPr lang="en-US" sz="3200" dirty="0">
                <a:solidFill>
                  <a:srgbClr val="1F497D"/>
                </a:solidFill>
                <a:latin typeface="Tw Cen MT"/>
              </a:rPr>
              <a:t> Emissions: </a:t>
            </a:r>
            <a:r>
              <a:rPr lang="en-US" sz="3200" i="1" dirty="0">
                <a:solidFill>
                  <a:srgbClr val="009900"/>
                </a:solidFill>
                <a:latin typeface="Tw Cen MT"/>
              </a:rPr>
              <a:t>Global Perspective</a:t>
            </a:r>
            <a:endParaRPr lang="en-US" sz="2800" i="1" dirty="0">
              <a:solidFill>
                <a:srgbClr val="0099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4EE92A-790A-4F31-B251-F0C981E8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8D952-7093-4BE2-B6D1-492BE747595A}"/>
              </a:ext>
            </a:extLst>
          </p:cNvPr>
          <p:cNvSpPr txBox="1"/>
          <p:nvPr/>
        </p:nvSpPr>
        <p:spPr>
          <a:xfrm>
            <a:off x="6149187" y="1169894"/>
            <a:ext cx="2918614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Since 2007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Spectral"/>
              <a:ea typeface="+mn-ea"/>
              <a:cs typeface="+mn-cs"/>
            </a:endParaRPr>
          </a:p>
          <a:p>
            <a:pPr marL="182876" marR="0" lvl="0" indent="-182876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U.S.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decreased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 by 1.22 billion t</a:t>
            </a:r>
          </a:p>
          <a:p>
            <a:pPr marL="341313" marR="0" lvl="0" indent="-17145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solidFill>
                  <a:srgbClr val="1F497D"/>
                </a:solidFill>
                <a:latin typeface="Spectral"/>
              </a:rPr>
              <a:t>Mostly due to </a:t>
            </a:r>
            <a:r>
              <a:rPr lang="en-US" sz="1000" b="1" i="1" dirty="0">
                <a:solidFill>
                  <a:srgbClr val="009900"/>
                </a:solidFill>
                <a:latin typeface="Spectral"/>
              </a:rPr>
              <a:t>Coal-to-natural gas fuel switching</a:t>
            </a:r>
            <a:r>
              <a:rPr lang="en-US" sz="1000" dirty="0">
                <a:solidFill>
                  <a:srgbClr val="1F497D"/>
                </a:solidFill>
                <a:latin typeface="Spectral"/>
              </a:rPr>
              <a:t> in electricity generation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Spectral"/>
            </a:endParaRPr>
          </a:p>
          <a:p>
            <a:pPr marL="182876" marR="0" lvl="0" indent="-182876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Spectral"/>
              <a:ea typeface="+mn-ea"/>
              <a:cs typeface="+mn-cs"/>
            </a:endParaRPr>
          </a:p>
          <a:p>
            <a:pPr marL="182876" marR="0" lvl="0" indent="-182876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China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increased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 by 4.92 billion t</a:t>
            </a:r>
          </a:p>
          <a:p>
            <a:pPr marL="182876" marR="0" lvl="0" indent="-182876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Spectral"/>
              <a:ea typeface="+mn-ea"/>
              <a:cs typeface="+mn-cs"/>
            </a:endParaRPr>
          </a:p>
          <a:p>
            <a:pPr marL="182876" marR="0" lvl="0" indent="-182876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Spectral"/>
              <a:ea typeface="+mn-ea"/>
              <a:cs typeface="+mn-cs"/>
            </a:endParaRP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CO</a:t>
            </a:r>
            <a:r>
              <a:rPr kumimoji="0" lang="en-US" sz="1500" b="1" i="1" u="none" strike="noStrike" kern="120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2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 from Energy Sector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Spectral"/>
              <a:ea typeface="+mn-ea"/>
              <a:cs typeface="+mn-cs"/>
            </a:endParaRP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Washington =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0.074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 billion t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Spectral"/>
              <a:ea typeface="+mn-ea"/>
              <a:cs typeface="+mn-cs"/>
            </a:endParaRP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United States =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4.91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 billion t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Spectral"/>
              <a:ea typeface="+mn-ea"/>
              <a:cs typeface="+mn-cs"/>
            </a:endParaRP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China = </a:t>
            </a: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11.9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 billion t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Spectr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9449BF-80EC-611D-A03E-4EB22B4CBF12}"/>
              </a:ext>
            </a:extLst>
          </p:cNvPr>
          <p:cNvSpPr txBox="1"/>
          <p:nvPr/>
        </p:nvSpPr>
        <p:spPr>
          <a:xfrm>
            <a:off x="605722" y="4928056"/>
            <a:ext cx="350989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Source: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  <a:hlinkClick r:id="rId3"/>
              </a:rPr>
              <a:t>https://ourworldindata.org/grapher/annual-co-emissions-by-region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5B8104-0DB1-777B-26FE-833B80815DA7}"/>
              </a:ext>
            </a:extLst>
          </p:cNvPr>
          <p:cNvSpPr/>
          <p:nvPr/>
        </p:nvSpPr>
        <p:spPr>
          <a:xfrm>
            <a:off x="6225387" y="2952750"/>
            <a:ext cx="2842414" cy="1771963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ED12DD-1B88-40B5-3224-E7099DD581CE}"/>
              </a:ext>
            </a:extLst>
          </p:cNvPr>
          <p:cNvSpPr txBox="1"/>
          <p:nvPr/>
        </p:nvSpPr>
        <p:spPr>
          <a:xfrm>
            <a:off x="1143000" y="2462947"/>
            <a:ext cx="3276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</a:rPr>
              <a:t>Western Civilization is not going to convince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pectral"/>
              </a:rPr>
              <a:t> poor people to stay poor</a:t>
            </a:r>
          </a:p>
          <a:p>
            <a:pPr lvl="0" defTabSz="914378">
              <a:defRPr/>
            </a:pPr>
            <a:endParaRPr lang="en-US" sz="1200" b="1" i="1" dirty="0">
              <a:solidFill>
                <a:srgbClr val="009900"/>
              </a:solidFill>
              <a:latin typeface="Spectral"/>
            </a:endParaRPr>
          </a:p>
          <a:p>
            <a:pPr marL="171450" lvl="0" indent="-171450" defTabSz="914378">
              <a:buFont typeface="Wingdings" panose="05000000000000000000" pitchFamily="2" charset="2"/>
              <a:buChar char="ü"/>
              <a:defRPr/>
            </a:pPr>
            <a:r>
              <a:rPr lang="en-US" sz="800" b="1" i="1" dirty="0">
                <a:solidFill>
                  <a:schemeClr val="tx2"/>
                </a:solidFill>
                <a:latin typeface="Spectral"/>
              </a:rPr>
              <a:t>changing climate vs. </a:t>
            </a:r>
            <a:r>
              <a:rPr lang="en-US" sz="800" b="1" i="1" dirty="0">
                <a:solidFill>
                  <a:srgbClr val="009900"/>
                </a:solidFill>
                <a:latin typeface="Spectral"/>
              </a:rPr>
              <a:t>climate catastrophe</a:t>
            </a:r>
            <a:r>
              <a:rPr lang="en-US" sz="800" b="1" i="1" dirty="0">
                <a:solidFill>
                  <a:schemeClr val="tx2"/>
                </a:solidFill>
                <a:latin typeface="Spectral"/>
              </a:rPr>
              <a:t>?</a:t>
            </a:r>
          </a:p>
          <a:p>
            <a:pPr marL="171450" lvl="0" indent="-171450" defTabSz="914378">
              <a:buFont typeface="Wingdings" panose="05000000000000000000" pitchFamily="2" charset="2"/>
              <a:buChar char="ü"/>
              <a:defRPr/>
            </a:pPr>
            <a:endParaRPr lang="en-US" sz="800" b="1" i="1" dirty="0">
              <a:solidFill>
                <a:schemeClr val="tx2"/>
              </a:solidFill>
              <a:latin typeface="Spectral"/>
            </a:endParaRPr>
          </a:p>
          <a:p>
            <a:pPr marL="171450" lvl="0" indent="-171450" defTabSz="914378">
              <a:buFont typeface="Wingdings" panose="05000000000000000000" pitchFamily="2" charset="2"/>
              <a:buChar char="ü"/>
              <a:defRPr/>
            </a:pPr>
            <a:r>
              <a:rPr lang="en-US" sz="800" b="1" i="1" dirty="0">
                <a:solidFill>
                  <a:schemeClr val="tx2"/>
                </a:solidFill>
                <a:latin typeface="Spectral"/>
              </a:rPr>
              <a:t>costs versus benefits &amp; </a:t>
            </a:r>
            <a:r>
              <a:rPr lang="en-US" sz="800" b="1" i="1" dirty="0">
                <a:solidFill>
                  <a:srgbClr val="009900"/>
                </a:solidFill>
                <a:latin typeface="Spectral"/>
              </a:rPr>
              <a:t>lifecycle environmental impacts</a:t>
            </a:r>
          </a:p>
          <a:p>
            <a:pPr marL="171450" lvl="0" indent="-171450" defTabSz="914378">
              <a:buFont typeface="Wingdings" panose="05000000000000000000" pitchFamily="2" charset="2"/>
              <a:buChar char="ü"/>
              <a:defRPr/>
            </a:pPr>
            <a:endParaRPr lang="en-US" sz="800" b="1" i="1" dirty="0">
              <a:solidFill>
                <a:schemeClr val="tx2"/>
              </a:solidFill>
              <a:latin typeface="Spectral"/>
            </a:endParaRPr>
          </a:p>
          <a:p>
            <a:pPr marL="171450" lvl="0" indent="-171450" defTabSz="914378">
              <a:buFont typeface="Wingdings" panose="05000000000000000000" pitchFamily="2" charset="2"/>
              <a:buChar char="ü"/>
              <a:defRPr/>
            </a:pPr>
            <a:r>
              <a:rPr lang="en-US" sz="800" b="1" i="1" dirty="0">
                <a:solidFill>
                  <a:schemeClr val="tx2"/>
                </a:solidFill>
                <a:latin typeface="Spectral"/>
              </a:rPr>
              <a:t>Human innovation and </a:t>
            </a:r>
            <a:r>
              <a:rPr lang="en-US" sz="800" b="1" i="1" dirty="0">
                <a:solidFill>
                  <a:srgbClr val="009900"/>
                </a:solidFill>
                <a:latin typeface="Spectral"/>
              </a:rPr>
              <a:t>adaptation</a:t>
            </a:r>
          </a:p>
          <a:p>
            <a:pPr marL="171450" lvl="0" indent="-171450" defTabSz="914378">
              <a:buFont typeface="Wingdings" panose="05000000000000000000" pitchFamily="2" charset="2"/>
              <a:buChar char="ü"/>
              <a:defRPr/>
            </a:pPr>
            <a:endParaRPr lang="en-US" sz="800" b="1" i="1" dirty="0">
              <a:solidFill>
                <a:schemeClr val="tx2"/>
              </a:solidFill>
              <a:latin typeface="Spectral"/>
            </a:endParaRPr>
          </a:p>
          <a:p>
            <a:pPr marL="171450" lvl="0" indent="-171450" defTabSz="914378">
              <a:buFont typeface="Wingdings" panose="05000000000000000000" pitchFamily="2" charset="2"/>
              <a:buChar char="ü"/>
              <a:defRPr/>
            </a:pPr>
            <a:r>
              <a:rPr lang="en-US" sz="800" b="1" i="1" dirty="0">
                <a:solidFill>
                  <a:schemeClr val="tx2"/>
                </a:solidFill>
                <a:latin typeface="Spectral"/>
              </a:rPr>
              <a:t>No such thing as </a:t>
            </a:r>
            <a:r>
              <a:rPr lang="en-US" sz="800" b="1" i="1" dirty="0">
                <a:solidFill>
                  <a:srgbClr val="009900"/>
                </a:solidFill>
                <a:latin typeface="Spectral"/>
              </a:rPr>
              <a:t>clean energy</a:t>
            </a:r>
            <a:r>
              <a:rPr lang="en-US" sz="800" b="1" i="1" dirty="0">
                <a:solidFill>
                  <a:schemeClr val="tx2"/>
                </a:solidFill>
                <a:latin typeface="Spectral"/>
              </a:rPr>
              <a:t>, only trade offs 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i="1" dirty="0">
              <a:solidFill>
                <a:srgbClr val="009900"/>
              </a:solidFill>
              <a:latin typeface="Spectral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Spectr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DC7652-8212-E923-CC7A-6850A79E1E15}"/>
              </a:ext>
            </a:extLst>
          </p:cNvPr>
          <p:cNvSpPr txBox="1"/>
          <p:nvPr/>
        </p:nvSpPr>
        <p:spPr>
          <a:xfrm>
            <a:off x="1143000" y="1630346"/>
            <a:ext cx="37021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China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</a:rPr>
              <a:t>Currently has more than </a:t>
            </a:r>
            <a:r>
              <a:rPr lang="en-US" sz="1200" b="1" i="1" dirty="0">
                <a:solidFill>
                  <a:srgbClr val="009900"/>
                </a:solidFill>
                <a:latin typeface="Spectral"/>
              </a:rPr>
              <a:t>200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pectral"/>
              </a:rPr>
              <a:t> new coal-fired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</a:rPr>
              <a:t>power plants under construction and permitted</a:t>
            </a:r>
          </a:p>
        </p:txBody>
      </p:sp>
    </p:spTree>
    <p:extLst>
      <p:ext uri="{BB962C8B-B14F-4D97-AF65-F5344CB8AC3E}">
        <p14:creationId xmlns:p14="http://schemas.microsoft.com/office/powerpoint/2010/main" val="296391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11772-4A63-A067-B47E-2D6FC20F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Washington Electricity: </a:t>
            </a:r>
            <a:r>
              <a:rPr lang="en-US" sz="3600" i="1" dirty="0">
                <a:solidFill>
                  <a:srgbClr val="009900"/>
                </a:solidFill>
              </a:rPr>
              <a:t>Demand &amp; Fuel Mix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AD7ED2-F660-0AFC-18C5-A1CCBFF36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7500" lnSpcReduction="20000"/>
          </a:bodyPr>
          <a:lstStyle/>
          <a:p>
            <a:pPr defTabSz="914378"/>
            <a:fld id="{B7C6481B-4A8A-42C4-AF8E-0DA672E2FCF5}" type="slidenum">
              <a:rPr lang="en-US" sz="1400">
                <a:latin typeface="Tw Cen MT"/>
              </a:rPr>
              <a:pPr defTabSz="914378"/>
              <a:t>16</a:t>
            </a:fld>
            <a:endParaRPr lang="en-US" sz="1400" dirty="0">
              <a:latin typeface="Tw Cen M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BCAFD-550C-5B09-7763-6C0E615BE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48" y="1286591"/>
            <a:ext cx="7553909" cy="34806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613DE3-6314-57B6-380E-49081909C9D0}"/>
              </a:ext>
            </a:extLst>
          </p:cNvPr>
          <p:cNvSpPr txBox="1"/>
          <p:nvPr/>
        </p:nvSpPr>
        <p:spPr>
          <a:xfrm>
            <a:off x="243448" y="4779641"/>
            <a:ext cx="64007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800" b="1" i="1" dirty="0">
                <a:solidFill>
                  <a:srgbClr val="1F497D"/>
                </a:solidFill>
                <a:latin typeface="Tw Cen MT"/>
              </a:rPr>
              <a:t>Source:</a:t>
            </a:r>
            <a:r>
              <a:rPr lang="en-US" sz="800" b="1" i="1" dirty="0">
                <a:solidFill>
                  <a:srgbClr val="009900"/>
                </a:solidFill>
                <a:latin typeface="Tw Cen MT"/>
              </a:rPr>
              <a:t>  Washington Electric Utility 2023 Fuel Mix Disclosure Report – Washington State Department of Commerce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54B7E7-30F0-934F-D692-ED65FA11DBDC}"/>
              </a:ext>
            </a:extLst>
          </p:cNvPr>
          <p:cNvSpPr/>
          <p:nvPr/>
        </p:nvSpPr>
        <p:spPr>
          <a:xfrm>
            <a:off x="2458666" y="4015604"/>
            <a:ext cx="3596801" cy="195550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F9F257-C71A-2306-ED09-E3B5CC8155E4}"/>
              </a:ext>
            </a:extLst>
          </p:cNvPr>
          <p:cNvSpPr txBox="1"/>
          <p:nvPr/>
        </p:nvSpPr>
        <p:spPr>
          <a:xfrm>
            <a:off x="7797358" y="1892047"/>
            <a:ext cx="1235126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i="1" u="sng" dirty="0">
                <a:solidFill>
                  <a:srgbClr val="1F497D"/>
                </a:solidFill>
                <a:latin typeface="Tw Cen MT"/>
              </a:rPr>
              <a:t>2022 Fuel Mix</a:t>
            </a:r>
          </a:p>
          <a:p>
            <a:pPr defTabSz="685800"/>
            <a:r>
              <a:rPr lang="en-US" sz="1350" b="1" i="1" dirty="0">
                <a:solidFill>
                  <a:srgbClr val="009900"/>
                </a:solidFill>
                <a:latin typeface="Tw Cen MT"/>
              </a:rPr>
              <a:t>68% Clean</a:t>
            </a:r>
          </a:p>
          <a:p>
            <a:pPr defTabSz="685800"/>
            <a:r>
              <a:rPr lang="en-US" sz="1350" b="1" i="1" dirty="0">
                <a:solidFill>
                  <a:srgbClr val="1F497D"/>
                </a:solidFill>
                <a:latin typeface="Tw Cen MT"/>
              </a:rPr>
              <a:t>32% Dirty</a:t>
            </a:r>
          </a:p>
          <a:p>
            <a:pPr defTabSz="685800"/>
            <a:endParaRPr lang="en-US" sz="1350" b="1" i="1" dirty="0">
              <a:solidFill>
                <a:srgbClr val="000000"/>
              </a:solidFill>
              <a:latin typeface="Tw Cen MT"/>
            </a:endParaRPr>
          </a:p>
          <a:p>
            <a:pPr defTabSz="685800"/>
            <a:r>
              <a:rPr lang="en-US" sz="1350" b="1" i="1" u="sng" dirty="0">
                <a:solidFill>
                  <a:srgbClr val="1F497D"/>
                </a:solidFill>
                <a:latin typeface="Tw Cen MT"/>
              </a:rPr>
              <a:t>CETA 2030</a:t>
            </a:r>
          </a:p>
          <a:p>
            <a:pPr defTabSz="685800">
              <a:defRPr/>
            </a:pPr>
            <a:r>
              <a:rPr lang="en-US" sz="1350" b="1" i="1" dirty="0">
                <a:solidFill>
                  <a:srgbClr val="009900"/>
                </a:solidFill>
                <a:latin typeface="Tw Cen MT"/>
              </a:rPr>
              <a:t>80% Clean</a:t>
            </a:r>
          </a:p>
          <a:p>
            <a:pPr defTabSz="685800">
              <a:defRPr/>
            </a:pPr>
            <a:r>
              <a:rPr lang="en-US" sz="1350" b="1" i="1" dirty="0">
                <a:solidFill>
                  <a:srgbClr val="1F497D"/>
                </a:solidFill>
                <a:latin typeface="Tw Cen MT"/>
              </a:rPr>
              <a:t>20% Dirty w/</a:t>
            </a:r>
          </a:p>
          <a:p>
            <a:pPr defTabSz="685800">
              <a:defRPr/>
            </a:pPr>
            <a:r>
              <a:rPr lang="en-US" sz="1350" b="1" i="1" dirty="0">
                <a:solidFill>
                  <a:srgbClr val="009900"/>
                </a:solidFill>
                <a:latin typeface="Tw Cen MT"/>
              </a:rPr>
              <a:t>RECs</a:t>
            </a:r>
          </a:p>
          <a:p>
            <a:pPr defTabSz="685800">
              <a:defRPr/>
            </a:pPr>
            <a:endParaRPr lang="en-US" sz="1350" b="1" i="1" dirty="0">
              <a:solidFill>
                <a:srgbClr val="00B050"/>
              </a:solidFill>
              <a:latin typeface="Tw Cen MT"/>
            </a:endParaRPr>
          </a:p>
          <a:p>
            <a:pPr defTabSz="685800"/>
            <a:r>
              <a:rPr lang="en-US" sz="1350" b="1" i="1" u="sng" dirty="0">
                <a:solidFill>
                  <a:srgbClr val="1F497D"/>
                </a:solidFill>
                <a:latin typeface="Tw Cen MT"/>
              </a:rPr>
              <a:t>CETA 2045</a:t>
            </a:r>
          </a:p>
          <a:p>
            <a:pPr defTabSz="685800">
              <a:defRPr/>
            </a:pPr>
            <a:r>
              <a:rPr lang="en-US" sz="1350" b="1" i="1" dirty="0">
                <a:solidFill>
                  <a:srgbClr val="009900"/>
                </a:solidFill>
                <a:latin typeface="Tw Cen MT"/>
              </a:rPr>
              <a:t>100% Clean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054D7-5161-F817-0D86-71429FE96254}"/>
              </a:ext>
            </a:extLst>
          </p:cNvPr>
          <p:cNvSpPr txBox="1"/>
          <p:nvPr/>
        </p:nvSpPr>
        <p:spPr>
          <a:xfrm>
            <a:off x="4191000" y="1539529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9900"/>
                </a:solidFill>
              </a:rPr>
              <a:t>Demand Flat for +15 Years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E75BC0-F8DF-0CEC-4B71-735BBD1027FF}"/>
              </a:ext>
            </a:extLst>
          </p:cNvPr>
          <p:cNvSpPr/>
          <p:nvPr/>
        </p:nvSpPr>
        <p:spPr>
          <a:xfrm>
            <a:off x="6172200" y="2190750"/>
            <a:ext cx="1524000" cy="609600"/>
          </a:xfrm>
          <a:prstGeom prst="rect">
            <a:avLst/>
          </a:prstGeom>
          <a:noFill/>
          <a:ln w="28575"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24798A-07D5-E00E-4D08-ACF74422C2CC}"/>
              </a:ext>
            </a:extLst>
          </p:cNvPr>
          <p:cNvSpPr txBox="1"/>
          <p:nvPr/>
        </p:nvSpPr>
        <p:spPr>
          <a:xfrm>
            <a:off x="4020402" y="4413010"/>
            <a:ext cx="3746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336699"/>
                </a:solidFill>
              </a:rPr>
              <a:t>Very Often Includes Hydropower Market Purchases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17A837D-2C69-1668-668E-5DD3D08EBD4F}"/>
              </a:ext>
            </a:extLst>
          </p:cNvPr>
          <p:cNvCxnSpPr>
            <a:cxnSpLocks/>
          </p:cNvCxnSpPr>
          <p:nvPr/>
        </p:nvCxnSpPr>
        <p:spPr>
          <a:xfrm>
            <a:off x="3245487" y="4165377"/>
            <a:ext cx="869313" cy="33424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79B782A-5B6A-A544-84FA-2840C52F2B1A}"/>
              </a:ext>
            </a:extLst>
          </p:cNvPr>
          <p:cNvSpPr txBox="1"/>
          <p:nvPr/>
        </p:nvSpPr>
        <p:spPr>
          <a:xfrm>
            <a:off x="6024470" y="3942799"/>
            <a:ext cx="681129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“Dirty”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01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/>
      <p:bldP spid="4" grpId="0"/>
      <p:bldP spid="9" grpId="0" animBg="1"/>
      <p:bldP spid="10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0386-36BF-4808-88EE-407829F4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WA Energy Strategy: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Out of State Imports</a:t>
            </a:r>
            <a:endParaRPr lang="en-US" sz="3200" i="1" dirty="0">
              <a:solidFill>
                <a:srgbClr val="0099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FE7C08-FDD0-43A3-874B-8DAE4FC8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A6FA311-26EB-30E3-97B9-08CA9EA6901F}"/>
              </a:ext>
            </a:extLst>
          </p:cNvPr>
          <p:cNvGrpSpPr/>
          <p:nvPr/>
        </p:nvGrpSpPr>
        <p:grpSpPr>
          <a:xfrm>
            <a:off x="5821576" y="2161998"/>
            <a:ext cx="3218697" cy="2592529"/>
            <a:chOff x="217591" y="2430246"/>
            <a:chExt cx="5181600" cy="42489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D5FC58-C151-00A8-686B-5C0E85D0A1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7591" y="2430246"/>
              <a:ext cx="5181600" cy="4248912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A97BAD8-5B7D-D5C7-4D31-D6C1EBDD8468}"/>
                </a:ext>
              </a:extLst>
            </p:cNvPr>
            <p:cNvSpPr/>
            <p:nvPr/>
          </p:nvSpPr>
          <p:spPr>
            <a:xfrm>
              <a:off x="1481352" y="2904759"/>
              <a:ext cx="819039" cy="1049487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8E5E6FD-9243-D9BD-6DFC-715BAF298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20" y="1699803"/>
            <a:ext cx="5394758" cy="3203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901A2D-A9A0-6E25-EB44-7C63D50FA0F3}"/>
              </a:ext>
            </a:extLst>
          </p:cNvPr>
          <p:cNvSpPr txBox="1"/>
          <p:nvPr/>
        </p:nvSpPr>
        <p:spPr>
          <a:xfrm>
            <a:off x="525185" y="1307980"/>
            <a:ext cx="482989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Transmission Lines in Coordination with Other States?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1BB457-A3BC-FD33-998C-BFEB81ACBD34}"/>
              </a:ext>
            </a:extLst>
          </p:cNvPr>
          <p:cNvSpPr/>
          <p:nvPr/>
        </p:nvSpPr>
        <p:spPr>
          <a:xfrm>
            <a:off x="3109560" y="3232601"/>
            <a:ext cx="2459891" cy="321013"/>
          </a:xfrm>
          <a:prstGeom prst="roundRect">
            <a:avLst/>
          </a:prstGeom>
          <a:noFill/>
          <a:ln w="19050">
            <a:solidFill>
              <a:srgbClr val="0099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7047B1-6099-6D61-577D-0E0C4FB187E9}"/>
              </a:ext>
            </a:extLst>
          </p:cNvPr>
          <p:cNvSpPr txBox="1"/>
          <p:nvPr/>
        </p:nvSpPr>
        <p:spPr>
          <a:xfrm>
            <a:off x="5948684" y="1676271"/>
            <a:ext cx="28637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7,200 </a:t>
            </a:r>
            <a:r>
              <a:rPr kumimoji="0" lang="en-US" sz="1350" b="1" i="1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aMW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= WY &amp; MT Wind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1,400 </a:t>
            </a:r>
            <a:r>
              <a:rPr kumimoji="0" lang="en-US" sz="135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aMW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= Other Imports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821D46-8A79-AB0B-DE97-3742776E5124}"/>
              </a:ext>
            </a:extLst>
          </p:cNvPr>
          <p:cNvSpPr txBox="1"/>
          <p:nvPr/>
        </p:nvSpPr>
        <p:spPr>
          <a:xfrm>
            <a:off x="700349" y="2388089"/>
            <a:ext cx="233167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Sales in 2023 = 10,200 </a:t>
            </a:r>
            <a:r>
              <a:rPr kumimoji="0" lang="en-US" sz="1050" b="1" i="1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aMW</a:t>
            </a:r>
            <a:endParaRPr kumimoji="0" lang="en-US" sz="1050" b="1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43DE85-CC67-F971-378D-499C800B130D}"/>
              </a:ext>
            </a:extLst>
          </p:cNvPr>
          <p:cNvSpPr/>
          <p:nvPr/>
        </p:nvSpPr>
        <p:spPr>
          <a:xfrm>
            <a:off x="3109559" y="2519180"/>
            <a:ext cx="2459891" cy="374169"/>
          </a:xfrm>
          <a:prstGeom prst="roundRect">
            <a:avLst/>
          </a:prstGeom>
          <a:noFill/>
          <a:ln w="19050">
            <a:solidFill>
              <a:srgbClr val="0099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7D966DBA-DAC0-BA8C-3609-D10C7DD30DBE}"/>
              </a:ext>
            </a:extLst>
          </p:cNvPr>
          <p:cNvCxnSpPr>
            <a:cxnSpLocks/>
          </p:cNvCxnSpPr>
          <p:nvPr/>
        </p:nvCxnSpPr>
        <p:spPr>
          <a:xfrm flipH="1" flipV="1">
            <a:off x="5355082" y="1475010"/>
            <a:ext cx="235451" cy="1911574"/>
          </a:xfrm>
          <a:prstGeom prst="bentConnector3">
            <a:avLst>
              <a:gd name="adj1" fmla="val -97090"/>
            </a:avLst>
          </a:prstGeom>
          <a:ln w="19050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20D485FE-C568-0382-60FC-D4DA18FD1C82}"/>
              </a:ext>
            </a:extLst>
          </p:cNvPr>
          <p:cNvSpPr/>
          <p:nvPr/>
        </p:nvSpPr>
        <p:spPr>
          <a:xfrm>
            <a:off x="54714" y="3350639"/>
            <a:ext cx="645635" cy="405949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225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5" grpId="0"/>
      <p:bldP spid="20" grpId="0"/>
      <p:bldP spid="4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644F0E-BB98-9246-9F47-D4B37EC32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37524"/>
            <a:ext cx="6972300" cy="3930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A20386-36BF-4808-88EE-407829F4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WA Energy Strategy: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Out of State Imports</a:t>
            </a:r>
            <a:endParaRPr lang="en-US" sz="3200" i="1" dirty="0">
              <a:solidFill>
                <a:srgbClr val="0099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FE7C08-FDD0-43A3-874B-8DAE4FC8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A73F6-1BAB-8E54-17C7-3FDEEACD5B6D}"/>
              </a:ext>
            </a:extLst>
          </p:cNvPr>
          <p:cNvSpPr txBox="1"/>
          <p:nvPr/>
        </p:nvSpPr>
        <p:spPr>
          <a:xfrm>
            <a:off x="4200526" y="2880839"/>
            <a:ext cx="1939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62,500 MW onshore wind</a:t>
            </a:r>
          </a:p>
          <a:p>
            <a:pPr marL="171450" lvl="0" indent="-171450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1000" b="1" dirty="0">
                <a:solidFill>
                  <a:srgbClr val="009900"/>
                </a:solidFill>
                <a:latin typeface="Arial" charset="0"/>
              </a:rPr>
              <a:t>+100 Seattle-sized farms</a:t>
            </a:r>
            <a:endParaRPr kumimoji="0" lang="en-US" sz="1000" b="1" i="0" u="sng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65FCF0-0AEE-069E-8E16-5F3A7C75292C}"/>
              </a:ext>
            </a:extLst>
          </p:cNvPr>
          <p:cNvCxnSpPr>
            <a:cxnSpLocks/>
          </p:cNvCxnSpPr>
          <p:nvPr/>
        </p:nvCxnSpPr>
        <p:spPr>
          <a:xfrm flipH="1">
            <a:off x="3894565" y="3177702"/>
            <a:ext cx="28575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C9C9853-C903-0F39-A4B0-DEC7EE83D50F}"/>
              </a:ext>
            </a:extLst>
          </p:cNvPr>
          <p:cNvSpPr txBox="1"/>
          <p:nvPr/>
        </p:nvSpPr>
        <p:spPr>
          <a:xfrm>
            <a:off x="4200526" y="2315707"/>
            <a:ext cx="1939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39,300 MW solar</a:t>
            </a:r>
          </a:p>
          <a:p>
            <a:pPr marL="171450" lvl="0" indent="-171450" defTabSz="6858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1000" b="1" dirty="0">
                <a:solidFill>
                  <a:srgbClr val="009900"/>
                </a:solidFill>
                <a:latin typeface="Arial" charset="0"/>
              </a:rPr>
              <a:t>+116 million panels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811D13-8B46-9BCD-107E-3694DC6CCCB1}"/>
              </a:ext>
            </a:extLst>
          </p:cNvPr>
          <p:cNvCxnSpPr>
            <a:cxnSpLocks/>
          </p:cNvCxnSpPr>
          <p:nvPr/>
        </p:nvCxnSpPr>
        <p:spPr>
          <a:xfrm flipH="1">
            <a:off x="3914776" y="2578638"/>
            <a:ext cx="285750" cy="0"/>
          </a:xfrm>
          <a:prstGeom prst="straightConnector1">
            <a:avLst/>
          </a:prstGeom>
          <a:ln w="285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F57785-72C9-1FF4-C5DE-2423668CD9CC}"/>
              </a:ext>
            </a:extLst>
          </p:cNvPr>
          <p:cNvSpPr/>
          <p:nvPr/>
        </p:nvSpPr>
        <p:spPr>
          <a:xfrm>
            <a:off x="4667250" y="4552951"/>
            <a:ext cx="838200" cy="152399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C7FEE-4BB3-41AB-F818-A99B95D3DFAD}"/>
              </a:ext>
            </a:extLst>
          </p:cNvPr>
          <p:cNvSpPr txBox="1"/>
          <p:nvPr/>
        </p:nvSpPr>
        <p:spPr>
          <a:xfrm>
            <a:off x="6157771" y="4155615"/>
            <a:ext cx="2785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Wind =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3.2% of total wind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71F8DE-BA91-8787-B3E3-991B6A8FCE5F}"/>
              </a:ext>
            </a:extLst>
          </p:cNvPr>
          <p:cNvSpPr/>
          <p:nvPr/>
        </p:nvSpPr>
        <p:spPr>
          <a:xfrm>
            <a:off x="2000250" y="4548797"/>
            <a:ext cx="1752600" cy="152399"/>
          </a:xfrm>
          <a:prstGeom prst="roundRect">
            <a:avLst/>
          </a:prstGeom>
          <a:noFill/>
          <a:ln w="28575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C93706-7F2F-EF87-5C0E-70C3F1E941FD}"/>
              </a:ext>
            </a:extLst>
          </p:cNvPr>
          <p:cNvSpPr txBox="1"/>
          <p:nvPr/>
        </p:nvSpPr>
        <p:spPr>
          <a:xfrm>
            <a:off x="6139938" y="3928843"/>
            <a:ext cx="19394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Wa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Solar =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28% of total solar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470804-1136-EA5D-8FE1-8259C5209EE8}"/>
              </a:ext>
            </a:extLst>
          </p:cNvPr>
          <p:cNvSpPr txBox="1"/>
          <p:nvPr/>
        </p:nvSpPr>
        <p:spPr>
          <a:xfrm>
            <a:off x="4090083" y="3507721"/>
            <a:ext cx="1616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Builds in other states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highest priority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CC4F4025-99D9-0038-123C-A1C80867AA92}"/>
              </a:ext>
            </a:extLst>
          </p:cNvPr>
          <p:cNvSpPr/>
          <p:nvPr/>
        </p:nvSpPr>
        <p:spPr>
          <a:xfrm rot="16200000">
            <a:off x="4808399" y="3567856"/>
            <a:ext cx="179984" cy="1062918"/>
          </a:xfrm>
          <a:prstGeom prst="rightBrace">
            <a:avLst/>
          </a:prstGeom>
          <a:ln w="190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D458952-B2AA-F178-EE66-6CE5BAB714EF}"/>
              </a:ext>
            </a:extLst>
          </p:cNvPr>
          <p:cNvSpPr/>
          <p:nvPr/>
        </p:nvSpPr>
        <p:spPr>
          <a:xfrm>
            <a:off x="4200526" y="3541347"/>
            <a:ext cx="1438274" cy="39694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04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4" grpId="0" animBg="1"/>
      <p:bldP spid="7" grpId="0"/>
      <p:bldP spid="9" grpId="0" animBg="1"/>
      <p:bldP spid="11" grpId="0"/>
      <p:bldP spid="12" grpId="0"/>
      <p:bldP spid="14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Benton PUD CETA Compliance: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Looking Good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37FB9C-C7EB-16A1-3113-60D6FAEDB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935" y="1200150"/>
            <a:ext cx="5005113" cy="3867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DD0311-1D91-59A9-43BF-6EAC60CDB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55" y="1200150"/>
            <a:ext cx="2911608" cy="259455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565DD23-33EA-C9E2-CA7B-B39864BCFF23}"/>
              </a:ext>
            </a:extLst>
          </p:cNvPr>
          <p:cNvSpPr/>
          <p:nvPr/>
        </p:nvSpPr>
        <p:spPr>
          <a:xfrm>
            <a:off x="3760935" y="1276350"/>
            <a:ext cx="1801665" cy="914400"/>
          </a:xfrm>
          <a:prstGeom prst="roundRect">
            <a:avLst/>
          </a:prstGeom>
          <a:noFill/>
          <a:ln w="38100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62DF6C-195D-2A95-E81C-27E0F52EABD2}"/>
              </a:ext>
            </a:extLst>
          </p:cNvPr>
          <p:cNvSpPr/>
          <p:nvPr/>
        </p:nvSpPr>
        <p:spPr>
          <a:xfrm>
            <a:off x="2285999" y="2876550"/>
            <a:ext cx="1209189" cy="152400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3420FC-2A40-01D6-879F-C303213F57CC}"/>
              </a:ext>
            </a:extLst>
          </p:cNvPr>
          <p:cNvSpPr/>
          <p:nvPr/>
        </p:nvSpPr>
        <p:spPr>
          <a:xfrm>
            <a:off x="685801" y="2880861"/>
            <a:ext cx="914400" cy="148089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6638AC-C933-48F9-7D92-B77F0E9FA45D}"/>
              </a:ext>
            </a:extLst>
          </p:cNvPr>
          <p:cNvSpPr/>
          <p:nvPr/>
        </p:nvSpPr>
        <p:spPr>
          <a:xfrm>
            <a:off x="685801" y="3133724"/>
            <a:ext cx="914400" cy="148089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400405-2579-9FA2-95F8-E04170E6684A}"/>
              </a:ext>
            </a:extLst>
          </p:cNvPr>
          <p:cNvSpPr/>
          <p:nvPr/>
        </p:nvSpPr>
        <p:spPr>
          <a:xfrm>
            <a:off x="2285998" y="3126621"/>
            <a:ext cx="1209189" cy="152400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20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EC5A79-B0F6-160D-7872-1DB0FE17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773" y="2190750"/>
            <a:ext cx="8839200" cy="236220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Hydropower Perspective – </a:t>
            </a:r>
            <a:r>
              <a:rPr lang="en-US" b="1" i="1" dirty="0">
                <a:solidFill>
                  <a:srgbClr val="009900"/>
                </a:solidFill>
              </a:rPr>
              <a:t>National, Northwest &amp; Local</a:t>
            </a:r>
            <a:endParaRPr lang="en-US" b="1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Washington’s Clean Energy Transformation Act – </a:t>
            </a:r>
            <a:r>
              <a:rPr lang="en-US" b="1" i="1" dirty="0">
                <a:solidFill>
                  <a:srgbClr val="009900"/>
                </a:solidFill>
              </a:rPr>
              <a:t>Perspective &amp; Impacts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+mj-lt"/>
              <a:buAutoNum type="arabicPeriod"/>
              <a:tabLst/>
              <a:defRPr/>
            </a:pPr>
            <a:r>
              <a:rPr lang="en-US" b="1" dirty="0">
                <a:solidFill>
                  <a:srgbClr val="1F497D"/>
                </a:solidFill>
                <a:latin typeface="Tw Cen MT"/>
              </a:rPr>
              <a:t>Electricity Costs &amp; Grid Reliability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– </a:t>
            </a:r>
            <a:r>
              <a:rPr lang="en-US" b="1" i="1" dirty="0">
                <a:solidFill>
                  <a:srgbClr val="009900"/>
                </a:solidFill>
                <a:latin typeface="Tw Cen MT"/>
              </a:rPr>
              <a:t>How Hydro is Foundational to Both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+mj-lt"/>
              <a:buAutoNum type="arabi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Hydropower Threats &amp; Risks – </a:t>
            </a:r>
            <a:r>
              <a:rPr lang="en-US" sz="2900" b="1" i="1" dirty="0">
                <a:solidFill>
                  <a:srgbClr val="009900"/>
                </a:solidFill>
                <a:latin typeface="Tw Cen MT"/>
              </a:rPr>
              <a:t>Federal/State Action plus Fish &amp; Wildlife Funding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9891F-DCCB-8261-6220-26CC2745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94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EC5A79-B0F6-160D-7872-1DB0FE17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773" y="2190750"/>
            <a:ext cx="8839200" cy="236220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Hydropower Perspective – </a:t>
            </a:r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National, Northwest &amp; Local</a:t>
            </a:r>
            <a:endParaRPr lang="en-US" b="1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Washington’s Clean Energy Transformation Act – </a:t>
            </a:r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Perspective &amp; Impacts</a:t>
            </a:r>
          </a:p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+mj-lt"/>
              <a:buAutoNum type="arabicPeriod"/>
              <a:tabLst/>
              <a:defRPr/>
            </a:pPr>
            <a:r>
              <a:rPr lang="en-US" b="1" dirty="0">
                <a:solidFill>
                  <a:srgbClr val="1F497D"/>
                </a:solidFill>
                <a:latin typeface="Tw Cen MT"/>
              </a:rPr>
              <a:t>Electricity Costs &amp; Grid Reliability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– </a:t>
            </a:r>
            <a:r>
              <a:rPr lang="en-US" b="1" i="1" dirty="0">
                <a:solidFill>
                  <a:srgbClr val="009900"/>
                </a:solidFill>
                <a:latin typeface="Tw Cen MT"/>
              </a:rPr>
              <a:t>How Hydro is Foundational to Both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+mj-lt"/>
              <a:buAutoNum type="arabi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Hydropower Threats &amp; Risks – </a:t>
            </a:r>
            <a:r>
              <a:rPr lang="en-US" sz="2900" b="1" i="1" dirty="0">
                <a:solidFill>
                  <a:schemeClr val="bg1">
                    <a:lumMod val="75000"/>
                  </a:schemeClr>
                </a:solidFill>
                <a:latin typeface="Tw Cen MT"/>
              </a:rPr>
              <a:t>Federal/State Action plus Fish &amp; Wildlife Funding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9891F-DCCB-8261-6220-26CC2745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02929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BFA4-66BD-42EF-942F-E897E5418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1F497D"/>
                </a:solidFill>
                <a:latin typeface="Tw Cen MT"/>
              </a:rPr>
              <a:t>BPA Hydropower: </a:t>
            </a:r>
            <a:r>
              <a:rPr lang="en-US" sz="3600" i="1" dirty="0">
                <a:solidFill>
                  <a:srgbClr val="009900"/>
                </a:solidFill>
                <a:latin typeface="Tw Cen MT"/>
              </a:rPr>
              <a:t>Firm Energy is Spoken For</a:t>
            </a:r>
            <a:endParaRPr lang="en-US" sz="3600" i="1" dirty="0">
              <a:solidFill>
                <a:srgbClr val="0099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B5AE63-FDD4-4CAB-AD2D-11FD022E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B0E335-BC59-45A1-8F2B-D08952BCA1CE}"/>
              </a:ext>
            </a:extLst>
          </p:cNvPr>
          <p:cNvSpPr txBox="1"/>
          <p:nvPr/>
        </p:nvSpPr>
        <p:spPr>
          <a:xfrm>
            <a:off x="537882" y="3953307"/>
            <a:ext cx="8455152" cy="11310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28594" marR="0" lvl="0" indent="-228594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Lowest-cost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firm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Tier-1 Federal Hydropower is spoken for: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&lt; $40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per MWh (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45% of BPUD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Residential</a:t>
            </a:r>
            <a:r>
              <a:rPr kumimoji="0" lang="en-US" sz="1350" b="1" i="1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Electric Bill)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</a:p>
          <a:p>
            <a:pPr marL="228594" marR="0" lvl="0" indent="-228594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35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28594" marR="0" lvl="0" indent="-228594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Surplus meets firm demand above Tier-1 (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new demand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&lt; 10 </a:t>
            </a:r>
            <a:r>
              <a:rPr kumimoji="0" lang="en-US" sz="135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aMW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): 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$67 to $70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per MWh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</a:t>
            </a:r>
            <a:r>
              <a:rPr kumimoji="0" lang="en-US" sz="1350" b="1" i="1" u="sng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+75% higher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than Tier-1) </a:t>
            </a:r>
          </a:p>
          <a:p>
            <a:pPr marL="228594" marR="0" lvl="0" indent="-228594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35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28594" marR="0" lvl="0" indent="-228594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Electricity Intensive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Demand &gt; 10 </a:t>
            </a:r>
            <a:r>
              <a:rPr kumimoji="0" lang="en-US" sz="1350" b="1" i="1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aMW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(NLSL):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$92 to $144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per MWh based on month (</a:t>
            </a:r>
            <a:r>
              <a:rPr kumimoji="0" lang="en-US" sz="1350" b="1" i="1" u="sng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130 to 260% higher </a:t>
            </a:r>
            <a:r>
              <a:rPr kumimoji="0" lang="en-US" sz="135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than Tier-1)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DEA6E4E-CA6C-3FC6-C7CE-12A6543B0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618" y="1271902"/>
            <a:ext cx="5866716" cy="2515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2E2161-F14E-4089-8901-AF64CDB88513}"/>
              </a:ext>
            </a:extLst>
          </p:cNvPr>
          <p:cNvSpPr txBox="1"/>
          <p:nvPr/>
        </p:nvSpPr>
        <p:spPr>
          <a:xfrm>
            <a:off x="2878618" y="2394220"/>
            <a:ext cx="910668" cy="70788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Firm is “guaranteed” &amp; lowest cost power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460F53-AC68-4DA7-B585-6F99AF9503AE}"/>
              </a:ext>
            </a:extLst>
          </p:cNvPr>
          <p:cNvCxnSpPr>
            <a:cxnSpLocks/>
          </p:cNvCxnSpPr>
          <p:nvPr/>
        </p:nvCxnSpPr>
        <p:spPr>
          <a:xfrm>
            <a:off x="3789286" y="2625052"/>
            <a:ext cx="379434" cy="0"/>
          </a:xfrm>
          <a:prstGeom prst="straightConnector1">
            <a:avLst/>
          </a:prstGeom>
          <a:ln w="19050">
            <a:solidFill>
              <a:srgbClr val="0099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Brace 8">
            <a:extLst>
              <a:ext uri="{FF2B5EF4-FFF2-40B4-BE49-F238E27FC236}">
                <a16:creationId xmlns:a16="http://schemas.microsoft.com/office/drawing/2014/main" id="{B5FA64AA-9057-08F7-6EAA-EF569B126FD0}"/>
              </a:ext>
            </a:extLst>
          </p:cNvPr>
          <p:cNvSpPr/>
          <p:nvPr/>
        </p:nvSpPr>
        <p:spPr>
          <a:xfrm>
            <a:off x="8411043" y="2015453"/>
            <a:ext cx="225552" cy="463627"/>
          </a:xfrm>
          <a:prstGeom prst="rightBrace">
            <a:avLst/>
          </a:prstGeom>
          <a:ln w="127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D8C138-FA4F-B216-CF65-EC933CDD0303}"/>
              </a:ext>
            </a:extLst>
          </p:cNvPr>
          <p:cNvSpPr txBox="1"/>
          <p:nvPr/>
        </p:nvSpPr>
        <p:spPr>
          <a:xfrm>
            <a:off x="8569173" y="2124155"/>
            <a:ext cx="574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Surplus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9DF53D-970C-2C4E-6005-B476CAFF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9" y="1260154"/>
            <a:ext cx="2079983" cy="2515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1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59C49-D8FE-39E3-F6BB-D39EF5AB9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BPA Tier 2 Rates: </a:t>
            </a:r>
            <a:r>
              <a:rPr lang="en-US" sz="3200" i="1" dirty="0">
                <a:solidFill>
                  <a:srgbClr val="009900"/>
                </a:solidFill>
                <a:latin typeface="Tw Cen MT"/>
              </a:rPr>
              <a:t>+170% Increase Since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31587B-FADE-EBAF-C75F-B66AE5C2F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F80EFD-4936-9368-5BB4-6924459C9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504950"/>
            <a:ext cx="8153400" cy="3312972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D4AC035F-24FE-79E2-D3B8-71A10F5ADF25}"/>
              </a:ext>
            </a:extLst>
          </p:cNvPr>
          <p:cNvSpPr/>
          <p:nvPr/>
        </p:nvSpPr>
        <p:spPr>
          <a:xfrm>
            <a:off x="2590800" y="3028950"/>
            <a:ext cx="76200" cy="533400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80B44B1-9EBD-C83A-B3BD-E85411D4752C}"/>
              </a:ext>
            </a:extLst>
          </p:cNvPr>
          <p:cNvSpPr/>
          <p:nvPr/>
        </p:nvSpPr>
        <p:spPr>
          <a:xfrm>
            <a:off x="8305800" y="1885950"/>
            <a:ext cx="76200" cy="533400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294FD0-F6FF-3B43-FA4B-62DE109ECC9C}"/>
              </a:ext>
            </a:extLst>
          </p:cNvPr>
          <p:cNvSpPr txBox="1"/>
          <p:nvPr/>
        </p:nvSpPr>
        <p:spPr>
          <a:xfrm>
            <a:off x="2438400" y="1967984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This is the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wholesale cost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of electricity to serve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new customers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76775-5FDC-8425-95A9-17BCF0EB6B85}"/>
              </a:ext>
            </a:extLst>
          </p:cNvPr>
          <p:cNvSpPr txBox="1"/>
          <p:nvPr/>
        </p:nvSpPr>
        <p:spPr>
          <a:xfrm>
            <a:off x="6400800" y="363855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9900"/>
                </a:solidFill>
              </a:rPr>
              <a:t>CCA Carbon Tax</a:t>
            </a:r>
          </a:p>
        </p:txBody>
      </p:sp>
    </p:spTree>
    <p:extLst>
      <p:ext uri="{BB962C8B-B14F-4D97-AF65-F5344CB8AC3E}">
        <p14:creationId xmlns:p14="http://schemas.microsoft.com/office/powerpoint/2010/main" val="1536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ED9B-BC61-1C86-61E1-03F4CA21F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BPA Hydro: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Surplus Energy Sales Energy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25E71-3DF7-2856-6D32-4D3EAFFFE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50B4B-1C63-8260-4062-BF1E11E4A611}"/>
              </a:ext>
            </a:extLst>
          </p:cNvPr>
          <p:cNvSpPr txBox="1"/>
          <p:nvPr/>
        </p:nvSpPr>
        <p:spPr>
          <a:xfrm>
            <a:off x="11624" y="295275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>
                <a:solidFill>
                  <a:schemeClr val="tx2"/>
                </a:solidFill>
                <a:latin typeface="Tw Cen MT"/>
              </a:rPr>
              <a:t>CGS Nuclear Plant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>
                <a:solidFill>
                  <a:schemeClr val="tx2"/>
                </a:solidFill>
                <a:latin typeface="Tw Cen MT"/>
              </a:rPr>
              <a:t>Annual Energy</a:t>
            </a:r>
          </a:p>
          <a:p>
            <a:pPr lvl="0">
              <a:defRPr/>
            </a:pPr>
            <a:r>
              <a:rPr lang="en-US" sz="1200" b="1" i="1" dirty="0">
                <a:solidFill>
                  <a:srgbClr val="1F497D"/>
                </a:solidFill>
              </a:rPr>
              <a:t>1,100 </a:t>
            </a:r>
            <a:r>
              <a:rPr lang="en-US" sz="1200" b="1" i="1" dirty="0" err="1">
                <a:solidFill>
                  <a:srgbClr val="1F497D"/>
                </a:solidFill>
              </a:rPr>
              <a:t>aMW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7AECEF-53E7-0502-60EB-735C68EE6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22" y="1162879"/>
            <a:ext cx="6613678" cy="394455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B9EC990-EE7B-A3C4-E86F-20114BAE5549}"/>
              </a:ext>
            </a:extLst>
          </p:cNvPr>
          <p:cNvSpPr/>
          <p:nvPr/>
        </p:nvSpPr>
        <p:spPr>
          <a:xfrm>
            <a:off x="6629400" y="2571750"/>
            <a:ext cx="228600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7B53D-7984-AEC8-BB48-A25704ED1CFB}"/>
              </a:ext>
            </a:extLst>
          </p:cNvPr>
          <p:cNvSpPr txBox="1"/>
          <p:nvPr/>
        </p:nvSpPr>
        <p:spPr>
          <a:xfrm>
            <a:off x="7315200" y="1927959"/>
            <a:ext cx="167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tx2"/>
                </a:solidFill>
              </a:rPr>
              <a:t>BPA Sales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b="1" i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b="1" i="1" dirty="0">
                <a:solidFill>
                  <a:schemeClr val="tx2"/>
                </a:solidFill>
              </a:rPr>
              <a:t>Mostly sold in Pacific NW </a:t>
            </a:r>
            <a:r>
              <a:rPr lang="en-US" sz="1200" b="1" i="1" dirty="0">
                <a:solidFill>
                  <a:srgbClr val="009900"/>
                </a:solidFill>
              </a:rPr>
              <a:t>75% to 85%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200" b="1" i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b="1" i="1" dirty="0">
                <a:solidFill>
                  <a:schemeClr val="tx2"/>
                </a:solidFill>
              </a:rPr>
              <a:t>California buys </a:t>
            </a:r>
            <a:r>
              <a:rPr lang="en-US" sz="1200" b="1" i="1" dirty="0">
                <a:solidFill>
                  <a:srgbClr val="009900"/>
                </a:solidFill>
              </a:rPr>
              <a:t>10% to 20%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36E4B9-328D-5579-4EB1-0BCEC151D16F}"/>
              </a:ext>
            </a:extLst>
          </p:cNvPr>
          <p:cNvCxnSpPr>
            <a:cxnSpLocks/>
          </p:cNvCxnSpPr>
          <p:nvPr/>
        </p:nvCxnSpPr>
        <p:spPr>
          <a:xfrm>
            <a:off x="1600200" y="3409950"/>
            <a:ext cx="57150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576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EED9B-BC61-1C86-61E1-03F4CA21F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BPA Hydro: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Surplus Energy Sales Revenue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725E71-3DF7-2856-6D32-4D3EAFFFE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815BB-1285-B233-A792-DC98AF3A7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988" y="1200150"/>
            <a:ext cx="7066023" cy="3882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6925DC-C7C9-E732-B2BE-F89020963C41}"/>
              </a:ext>
            </a:extLst>
          </p:cNvPr>
          <p:cNvSpPr txBox="1"/>
          <p:nvPr/>
        </p:nvSpPr>
        <p:spPr>
          <a:xfrm>
            <a:off x="7467600" y="1962150"/>
            <a:ext cx="1600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chemeClr val="tx2"/>
                </a:solidFill>
              </a:rPr>
              <a:t>Hundreds of </a:t>
            </a:r>
            <a:r>
              <a:rPr lang="en-US" b="1" i="1" dirty="0">
                <a:solidFill>
                  <a:srgbClr val="009900"/>
                </a:solidFill>
              </a:rPr>
              <a:t>Millions $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i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chemeClr val="tx2"/>
                </a:solidFill>
              </a:rPr>
              <a:t>BPA also </a:t>
            </a:r>
            <a:r>
              <a:rPr lang="en-US" b="1" i="1" dirty="0">
                <a:solidFill>
                  <a:srgbClr val="009900"/>
                </a:solidFill>
              </a:rPr>
              <a:t>purchases</a:t>
            </a:r>
            <a:r>
              <a:rPr lang="en-US" b="1" i="1" dirty="0">
                <a:solidFill>
                  <a:schemeClr val="tx2"/>
                </a:solidFill>
              </a:rPr>
              <a:t>,</a:t>
            </a:r>
            <a:r>
              <a:rPr lang="en-US" b="1" i="1" dirty="0">
                <a:solidFill>
                  <a:srgbClr val="009900"/>
                </a:solidFill>
              </a:rPr>
              <a:t> </a:t>
            </a:r>
            <a:r>
              <a:rPr lang="en-US" b="1" i="1" dirty="0">
                <a:solidFill>
                  <a:schemeClr val="tx2"/>
                </a:solidFill>
              </a:rPr>
              <a:t>particularly during </a:t>
            </a:r>
            <a:r>
              <a:rPr lang="en-US" b="1" i="1" dirty="0">
                <a:solidFill>
                  <a:srgbClr val="009900"/>
                </a:solidFill>
              </a:rPr>
              <a:t>low water </a:t>
            </a:r>
            <a:r>
              <a:rPr lang="en-US" b="1" i="1" dirty="0">
                <a:solidFill>
                  <a:schemeClr val="tx2"/>
                </a:solidFill>
              </a:rPr>
              <a:t>periods</a:t>
            </a:r>
          </a:p>
        </p:txBody>
      </p:sp>
    </p:spTree>
    <p:extLst>
      <p:ext uri="{BB962C8B-B14F-4D97-AF65-F5344CB8AC3E}">
        <p14:creationId xmlns:p14="http://schemas.microsoft.com/office/powerpoint/2010/main" val="132470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1852E-C123-8C57-81D7-C76741C11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Affordable Hydro:  </a:t>
            </a:r>
            <a:r>
              <a:rPr lang="en-US" sz="2800" i="1" dirty="0">
                <a:solidFill>
                  <a:srgbClr val="009900"/>
                </a:solidFill>
                <a:latin typeface="Tw Cen MT"/>
              </a:rPr>
              <a:t>Has Mitigated Rate Increase %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99209B-F7A8-4DDA-C9B9-89EC79FC2F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 fontScale="40000" lnSpcReduction="20000"/>
          </a:bodyPr>
          <a:lstStyle/>
          <a:p>
            <a:pPr defTabSz="914378"/>
            <a:fld id="{1C3D1D11-16F7-4DFA-99C9-CA5D8BDEF55E}" type="slidenum">
              <a:rPr lang="en-US">
                <a:latin typeface="Tw Cen MT"/>
              </a:rPr>
              <a:pPr defTabSz="914378"/>
              <a:t>25</a:t>
            </a:fld>
            <a:endParaRPr lang="en-US">
              <a:latin typeface="Tw Cen MT"/>
            </a:endParaRPr>
          </a:p>
        </p:txBody>
      </p:sp>
      <p:pic>
        <p:nvPicPr>
          <p:cNvPr id="11" name="Picture 2" descr="Z:\Users\millerk\AppData\Local\Microsoft\Windows\Temporary Internet Files\Content.Outlook\U0XRQAJ3\logoBG.jpg">
            <a:extLst>
              <a:ext uri="{FF2B5EF4-FFF2-40B4-BE49-F238E27FC236}">
                <a16:creationId xmlns:a16="http://schemas.microsoft.com/office/drawing/2014/main" id="{6F931590-9C7D-A3CA-5484-BC1E6496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554" y="3403970"/>
            <a:ext cx="1155886" cy="58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graph of the price of electricity&#10;&#10;AI-generated content may be incorrect.">
            <a:extLst>
              <a:ext uri="{FF2B5EF4-FFF2-40B4-BE49-F238E27FC236}">
                <a16:creationId xmlns:a16="http://schemas.microsoft.com/office/drawing/2014/main" id="{EA53B43E-EBED-B600-EC51-EB0D9AE30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178351"/>
            <a:ext cx="5772150" cy="3846008"/>
          </a:xfrm>
          <a:prstGeom prst="rect">
            <a:avLst/>
          </a:prstGeom>
        </p:spPr>
      </p:pic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C53D9704-7BF6-4028-E70B-2E119BBB16FC}"/>
              </a:ext>
            </a:extLst>
          </p:cNvPr>
          <p:cNvSpPr/>
          <p:nvPr/>
        </p:nvSpPr>
        <p:spPr>
          <a:xfrm>
            <a:off x="6096000" y="3327770"/>
            <a:ext cx="76200" cy="76200"/>
          </a:xfrm>
          <a:prstGeom prst="flowChartConnector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04FB3E93-6A85-359F-82DC-E1AD43EF009D}"/>
              </a:ext>
            </a:extLst>
          </p:cNvPr>
          <p:cNvSpPr/>
          <p:nvPr/>
        </p:nvSpPr>
        <p:spPr>
          <a:xfrm rot="16200000">
            <a:off x="3994770" y="1701178"/>
            <a:ext cx="201957" cy="4000500"/>
          </a:xfrm>
          <a:prstGeom prst="leftBrace">
            <a:avLst>
              <a:gd name="adj1" fmla="val 8333"/>
              <a:gd name="adj2" fmla="val 51335"/>
            </a:avLst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7F9D94-63BA-528C-2D60-DD2D8759B08B}"/>
              </a:ext>
            </a:extLst>
          </p:cNvPr>
          <p:cNvSpPr txBox="1"/>
          <p:nvPr/>
        </p:nvSpPr>
        <p:spPr>
          <a:xfrm>
            <a:off x="3139564" y="3802407"/>
            <a:ext cx="2381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9900"/>
                </a:solidFill>
              </a:rPr>
              <a:t>0% increase 2020 thru April 2025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7EC9B4-4B60-AF1E-30EC-F1CF77923779}"/>
              </a:ext>
            </a:extLst>
          </p:cNvPr>
          <p:cNvSpPr txBox="1"/>
          <p:nvPr/>
        </p:nvSpPr>
        <p:spPr>
          <a:xfrm>
            <a:off x="6134100" y="3189270"/>
            <a:ext cx="95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9900"/>
                </a:solidFill>
              </a:rPr>
              <a:t>5% increase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C8200B-06E6-94C3-4DF8-FA66C76728FC}"/>
              </a:ext>
            </a:extLst>
          </p:cNvPr>
          <p:cNvSpPr/>
          <p:nvPr/>
        </p:nvSpPr>
        <p:spPr>
          <a:xfrm>
            <a:off x="3138272" y="1237262"/>
            <a:ext cx="899036" cy="284213"/>
          </a:xfrm>
          <a:prstGeom prst="round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F2996D-7B9D-1028-0EBE-AC54BBC8FED4}"/>
              </a:ext>
            </a:extLst>
          </p:cNvPr>
          <p:cNvSpPr txBox="1"/>
          <p:nvPr/>
        </p:nvSpPr>
        <p:spPr>
          <a:xfrm>
            <a:off x="6553201" y="2277127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9900"/>
                </a:solidFill>
              </a:rPr>
              <a:t>+37% Increase </a:t>
            </a:r>
            <a:r>
              <a:rPr lang="en-US" sz="1400" i="1" dirty="0">
                <a:solidFill>
                  <a:schemeClr val="tx2"/>
                </a:solidFill>
              </a:rPr>
              <a:t>in </a:t>
            </a:r>
            <a:r>
              <a:rPr lang="en-US" sz="1400" b="1" i="1" dirty="0">
                <a:solidFill>
                  <a:srgbClr val="009900"/>
                </a:solidFill>
              </a:rPr>
              <a:t>WA &amp; OR</a:t>
            </a:r>
            <a:r>
              <a:rPr lang="en-US" sz="1400" i="1" dirty="0">
                <a:solidFill>
                  <a:schemeClr val="tx2"/>
                </a:solidFill>
              </a:rPr>
              <a:t> </a:t>
            </a:r>
          </a:p>
          <a:p>
            <a:r>
              <a:rPr lang="en-US" sz="1400" i="1" dirty="0">
                <a:solidFill>
                  <a:schemeClr val="tx2"/>
                </a:solidFill>
              </a:rPr>
              <a:t>July 2018 to July 2025</a:t>
            </a:r>
          </a:p>
          <a:p>
            <a:r>
              <a:rPr lang="en-US" sz="1200" i="1" dirty="0">
                <a:solidFill>
                  <a:schemeClr val="tx2"/>
                </a:solidFill>
              </a:rPr>
              <a:t>Driven by </a:t>
            </a:r>
            <a:r>
              <a:rPr lang="en-US" sz="1200" b="1" i="1" dirty="0">
                <a:solidFill>
                  <a:srgbClr val="009900"/>
                </a:solidFill>
              </a:rPr>
              <a:t>Investor-Owned Utilities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625F91-38EC-67B5-FD35-00FB27A02E23}"/>
              </a:ext>
            </a:extLst>
          </p:cNvPr>
          <p:cNvCxnSpPr>
            <a:cxnSpLocks/>
          </p:cNvCxnSpPr>
          <p:nvPr/>
        </p:nvCxnSpPr>
        <p:spPr>
          <a:xfrm flipH="1">
            <a:off x="6324601" y="2714037"/>
            <a:ext cx="228600" cy="152400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861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1852E-C123-8C57-81D7-C76741C11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8058150" cy="554460"/>
          </a:xfrm>
        </p:spPr>
        <p:txBody>
          <a:bodyPr>
            <a:no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Affordable Hydro: 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Has Mitigated </a:t>
            </a:r>
            <a:r>
              <a:rPr lang="en-US" sz="2800" i="1" dirty="0">
                <a:solidFill>
                  <a:srgbClr val="009900"/>
                </a:solidFill>
                <a:latin typeface="Tw Cen MT"/>
              </a:rPr>
              <a:t>Rising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¢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 per kWh 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99209B-F7A8-4DDA-C9B9-89EC79FC2F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 fontScale="40000" lnSpcReduction="20000"/>
          </a:bodyPr>
          <a:lstStyle/>
          <a:p>
            <a:pPr defTabSz="914378"/>
            <a:fld id="{1C3D1D11-16F7-4DFA-99C9-CA5D8BDEF55E}" type="slidenum">
              <a:rPr lang="en-US">
                <a:latin typeface="Tw Cen MT"/>
              </a:rPr>
              <a:pPr defTabSz="914378"/>
              <a:t>26</a:t>
            </a:fld>
            <a:endParaRPr lang="en-US">
              <a:latin typeface="Tw Cen MT"/>
            </a:endParaRPr>
          </a:p>
        </p:txBody>
      </p:sp>
      <p:pic>
        <p:nvPicPr>
          <p:cNvPr id="9" name="Picture 8" descr="A graph of a number of electricity prices&#10;&#10;AI-generated content may be incorrect.">
            <a:extLst>
              <a:ext uri="{FF2B5EF4-FFF2-40B4-BE49-F238E27FC236}">
                <a16:creationId xmlns:a16="http://schemas.microsoft.com/office/drawing/2014/main" id="{88503218-1AE9-060D-124C-3BB5D26B7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137524"/>
            <a:ext cx="5926460" cy="3948826"/>
          </a:xfrm>
          <a:prstGeom prst="rect">
            <a:avLst/>
          </a:prstGeom>
        </p:spPr>
      </p:pic>
      <p:pic>
        <p:nvPicPr>
          <p:cNvPr id="11" name="Picture 2" descr="Z:\Users\millerk\AppData\Local\Microsoft\Windows\Temporary Internet Files\Content.Outlook\U0XRQAJ3\logoBG.jpg">
            <a:extLst>
              <a:ext uri="{FF2B5EF4-FFF2-40B4-BE49-F238E27FC236}">
                <a16:creationId xmlns:a16="http://schemas.microsoft.com/office/drawing/2014/main" id="{6F931590-9C7D-A3CA-5484-BC1E6496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459" y="3599201"/>
            <a:ext cx="1155886" cy="58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9E78EE-EC6B-DCB5-899B-98E7AB0DEB27}"/>
              </a:ext>
            </a:extLst>
          </p:cNvPr>
          <p:cNvSpPr txBox="1"/>
          <p:nvPr/>
        </p:nvSpPr>
        <p:spPr>
          <a:xfrm>
            <a:off x="5143500" y="3755216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9900"/>
                </a:solidFill>
              </a:rPr>
              <a:t>8.79¢ per kWh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DDCF6D5B-1CB0-B453-71A4-449258DE46A1}"/>
              </a:ext>
            </a:extLst>
          </p:cNvPr>
          <p:cNvSpPr/>
          <p:nvPr/>
        </p:nvSpPr>
        <p:spPr>
          <a:xfrm>
            <a:off x="5638800" y="3700847"/>
            <a:ext cx="76200" cy="76200"/>
          </a:xfrm>
          <a:prstGeom prst="flowChartConnector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5C2D91-EF6E-911C-091E-3FDF08CDBD36}"/>
              </a:ext>
            </a:extLst>
          </p:cNvPr>
          <p:cNvSpPr/>
          <p:nvPr/>
        </p:nvSpPr>
        <p:spPr>
          <a:xfrm>
            <a:off x="3200400" y="1200150"/>
            <a:ext cx="899036" cy="284213"/>
          </a:xfrm>
          <a:prstGeom prst="round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0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867E3-1297-AB8D-B26B-3AEA324EB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Increased Costs: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“Cheap” Wind &amp; Solar is a Lie</a:t>
            </a:r>
            <a:endParaRPr lang="en-US" sz="3150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17E917-6BA0-62A1-65E5-840AA174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7500" lnSpcReduction="20000"/>
          </a:bodyPr>
          <a:lstStyle/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3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5" name="Picture 4" descr="image">
            <a:extLst>
              <a:ext uri="{FF2B5EF4-FFF2-40B4-BE49-F238E27FC236}">
                <a16:creationId xmlns:a16="http://schemas.microsoft.com/office/drawing/2014/main" id="{4228D850-2B12-99E1-DECE-BAF260E4F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1249189"/>
            <a:ext cx="7360446" cy="37399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AB1ED4-8E4D-EC3E-5E7A-57412D4B3E7C}"/>
              </a:ext>
            </a:extLst>
          </p:cNvPr>
          <p:cNvSpPr txBox="1"/>
          <p:nvPr/>
        </p:nvSpPr>
        <p:spPr>
          <a:xfrm>
            <a:off x="4681405" y="3604155"/>
            <a:ext cx="4591364" cy="628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5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“For every </a:t>
            </a:r>
            <a:r>
              <a:rPr kumimoji="0" lang="en-US" sz="1200" b="1" i="1" u="none" strike="noStrike" kern="1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10% increase </a:t>
            </a:r>
            <a:r>
              <a:rPr kumimoji="0" lang="en-US" sz="1200" b="0" i="1" u="none" strike="noStrike" kern="1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solar and wind share, the electricity cost increases by more than </a:t>
            </a:r>
            <a:r>
              <a:rPr kumimoji="0" lang="en-US" sz="1200" b="1" i="1" u="none" strike="noStrike" kern="1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cents </a:t>
            </a:r>
            <a:r>
              <a:rPr kumimoji="0" lang="en-US" sz="1200" b="0" i="1" u="none" strike="noStrike" kern="1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kilowatt-hour.”</a:t>
            </a:r>
          </a:p>
          <a:p>
            <a:pPr marL="0" marR="0" lvl="0" indent="0" algn="l" defTabSz="91435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1" u="none" strike="noStrike" kern="1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Bjorn Lomborg </a:t>
            </a:r>
            <a:endParaRPr kumimoji="0" lang="en-US" sz="900" b="1" i="0" u="none" strike="noStrike" kern="1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8FEA9-D6AE-3C0B-7152-4316EE0D90FA}"/>
              </a:ext>
            </a:extLst>
          </p:cNvPr>
          <p:cNvSpPr txBox="1"/>
          <p:nvPr/>
        </p:nvSpPr>
        <p:spPr>
          <a:xfrm>
            <a:off x="5486400" y="1770613"/>
            <a:ext cx="3581400" cy="1663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38" marR="0" lvl="0" indent="-285750" algn="l" defTabSz="91435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Arial" panose="020B0604020202020204" pitchFamily="34" charset="0"/>
              <a:buChar char="$"/>
              <a:tabLst/>
              <a:defRPr/>
            </a:pPr>
            <a:r>
              <a:rPr kumimoji="0" lang="en-US" sz="1200" b="0" i="1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 &amp; Solar </a:t>
            </a:r>
            <a:r>
              <a:rPr kumimoji="0" lang="en-US" sz="1200" b="1" i="1" u="none" strike="noStrike" kern="1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Intermittency &amp; Variability</a:t>
            </a:r>
            <a:r>
              <a:rPr kumimoji="0" lang="en-US" sz="1200" b="0" i="1" u="none" strike="noStrike" kern="1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Requires </a:t>
            </a:r>
            <a:r>
              <a:rPr kumimoji="0" lang="en-US" sz="1200" b="1" i="1" u="none" strike="noStrike" kern="1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Overbuild</a:t>
            </a:r>
            <a:r>
              <a:rPr kumimoji="0" lang="en-US" sz="1200" b="1" i="1" u="none" strike="noStrike" kern="1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200" b="0" i="1" u="none" strike="noStrike" kern="1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Reliability</a:t>
            </a:r>
            <a:endParaRPr kumimoji="0" lang="en-US" sz="1200" b="0" i="1" u="none" strike="noStrike" kern="1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38" marR="0" lvl="0" indent="-285750" algn="l" defTabSz="91435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0" i="1" u="none" strike="noStrike" kern="1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38" marR="0" lvl="0" indent="-285750" algn="l" defTabSz="91435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Arial" panose="020B0604020202020204" pitchFamily="34" charset="0"/>
              <a:buChar char="$"/>
              <a:tabLst/>
              <a:defRPr/>
            </a:pPr>
            <a:r>
              <a:rPr lang="en-US" sz="1200" i="1" kern="1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Extensive </a:t>
            </a:r>
            <a:r>
              <a:rPr lang="en-US" sz="1200" b="1" i="1" kern="100" dirty="0">
                <a:solidFill>
                  <a:srgbClr val="0099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Transmission Lines </a:t>
            </a:r>
            <a:r>
              <a:rPr lang="en-US" sz="1200" i="1" kern="1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Remote &amp; Distributed Wind &amp; Solar Farms </a:t>
            </a:r>
          </a:p>
          <a:p>
            <a:pPr marL="514338" marR="0" lvl="0" indent="-285750" algn="l" defTabSz="91435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en-US" sz="1200" i="1" kern="100" dirty="0">
              <a:solidFill>
                <a:schemeClr val="accent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38" marR="0" lvl="0" indent="-285750" algn="l" defTabSz="914355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Tx/>
              <a:buFont typeface="Arial" panose="020B0604020202020204" pitchFamily="34" charset="0"/>
              <a:buChar char="$"/>
              <a:tabLst/>
              <a:defRPr/>
            </a:pPr>
            <a:r>
              <a:rPr lang="en-US" sz="1200" i="1" kern="1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Still Need Significant </a:t>
            </a:r>
            <a:r>
              <a:rPr lang="en-US" sz="1200" b="1" i="1" kern="100" dirty="0">
                <a:solidFill>
                  <a:srgbClr val="0099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 Up Generation</a:t>
            </a:r>
            <a:r>
              <a:rPr lang="en-US" sz="1200" i="1" kern="100" dirty="0">
                <a:solidFill>
                  <a:srgbClr val="0099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kern="100" dirty="0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Standing By</a:t>
            </a:r>
            <a:endParaRPr kumimoji="0" lang="en-US" sz="1200" b="1" i="0" u="none" strike="noStrike" kern="1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174D4B-89FA-6537-2B2F-B06C152168B7}"/>
              </a:ext>
            </a:extLst>
          </p:cNvPr>
          <p:cNvSpPr/>
          <p:nvPr/>
        </p:nvSpPr>
        <p:spPr>
          <a:xfrm>
            <a:off x="3733800" y="2038350"/>
            <a:ext cx="1066800" cy="533400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949349B-6245-5489-42A5-B91AF4107FB7}"/>
              </a:ext>
            </a:extLst>
          </p:cNvPr>
          <p:cNvSpPr/>
          <p:nvPr/>
        </p:nvSpPr>
        <p:spPr>
          <a:xfrm>
            <a:off x="5715000" y="1733549"/>
            <a:ext cx="3352800" cy="1700403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C372E0-08E0-18AF-45AF-74EC47F0D1DD}"/>
              </a:ext>
            </a:extLst>
          </p:cNvPr>
          <p:cNvSpPr/>
          <p:nvPr/>
        </p:nvSpPr>
        <p:spPr>
          <a:xfrm>
            <a:off x="2000177" y="3793787"/>
            <a:ext cx="105292" cy="100524"/>
          </a:xfrm>
          <a:prstGeom prst="ellipse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C63F77-2230-7E2E-A4ED-A24817B712F2}"/>
              </a:ext>
            </a:extLst>
          </p:cNvPr>
          <p:cNvSpPr txBox="1"/>
          <p:nvPr/>
        </p:nvSpPr>
        <p:spPr>
          <a:xfrm>
            <a:off x="45910" y="3536849"/>
            <a:ext cx="10208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1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Washington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07B6C656-20A1-1A2C-3B07-7639FFE1DC7B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932679" y="3670589"/>
            <a:ext cx="1067498" cy="173461"/>
          </a:xfrm>
          <a:prstGeom prst="bentConnector3">
            <a:avLst>
              <a:gd name="adj1" fmla="val 50000"/>
            </a:avLst>
          </a:prstGeom>
          <a:ln w="190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6AC4B0C-14F7-3FF6-D675-F626FDFC5149}"/>
              </a:ext>
            </a:extLst>
          </p:cNvPr>
          <p:cNvSpPr txBox="1"/>
          <p:nvPr/>
        </p:nvSpPr>
        <p:spPr>
          <a:xfrm>
            <a:off x="4770895" y="4674978"/>
            <a:ext cx="1431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9900"/>
                </a:solidFill>
              </a:rPr>
              <a:t>% Solar &amp; Wind 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3671827D-122F-D88D-69F3-900F837DA6F8}"/>
              </a:ext>
            </a:extLst>
          </p:cNvPr>
          <p:cNvSpPr/>
          <p:nvPr/>
        </p:nvSpPr>
        <p:spPr>
          <a:xfrm rot="10800000">
            <a:off x="1999475" y="4558102"/>
            <a:ext cx="105292" cy="233752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AA1CE7-9805-96BC-1BEF-71241F48FCA6}"/>
              </a:ext>
            </a:extLst>
          </p:cNvPr>
          <p:cNvSpPr txBox="1"/>
          <p:nvPr/>
        </p:nvSpPr>
        <p:spPr>
          <a:xfrm>
            <a:off x="1571018" y="4255298"/>
            <a:ext cx="1067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9900"/>
                </a:solidFill>
              </a:rPr>
              <a:t>WA is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B9F342-503B-2D36-9E9A-EF15AC9085A2}"/>
              </a:ext>
            </a:extLst>
          </p:cNvPr>
          <p:cNvSpPr txBox="1"/>
          <p:nvPr/>
        </p:nvSpPr>
        <p:spPr>
          <a:xfrm>
            <a:off x="3852440" y="4220157"/>
            <a:ext cx="934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009900"/>
                </a:solidFill>
              </a:rPr>
              <a:t>CA is Here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67FEB803-19D4-59EE-944A-541B458653F1}"/>
              </a:ext>
            </a:extLst>
          </p:cNvPr>
          <p:cNvSpPr/>
          <p:nvPr/>
        </p:nvSpPr>
        <p:spPr>
          <a:xfrm rot="10800000">
            <a:off x="4267200" y="4526921"/>
            <a:ext cx="105292" cy="233752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350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9" grpId="0" animBg="1"/>
      <p:bldP spid="8" grpId="0" animBg="1"/>
      <p:bldP spid="10" grpId="0"/>
      <p:bldP spid="12" grpId="0" animBg="1"/>
      <p:bldP spid="13" grpId="0"/>
      <p:bldP spid="15" grpId="0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7CC8-E6CA-42FF-38AC-031D404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Northwest Close to Blackouts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D313AE-5682-5946-08F5-20730D19E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2606E8-F770-DA57-54A2-DF8DE2E47356}"/>
              </a:ext>
            </a:extLst>
          </p:cNvPr>
          <p:cNvSpPr txBox="1">
            <a:spLocks/>
          </p:cNvSpPr>
          <p:nvPr/>
        </p:nvSpPr>
        <p:spPr>
          <a:xfrm>
            <a:off x="5106882" y="1340568"/>
            <a:ext cx="3886200" cy="3631482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Northwest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Imported Electricity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for all 120 Hours of Cold Snap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Hydro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short on water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,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natural gas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maxed out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&amp; wind power collapsed to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zero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+2,000 MW of 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coal retirements 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 far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Demand grew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2% to 6%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since December 2022 winter event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Northwest electric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grid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&amp; natural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gas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pipeline systems are at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immediate risk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with no margin for the unexpected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64C564-CB4C-1F51-FCFF-C7F95AA1FBF0}"/>
              </a:ext>
            </a:extLst>
          </p:cNvPr>
          <p:cNvGrpSpPr/>
          <p:nvPr/>
        </p:nvGrpSpPr>
        <p:grpSpPr>
          <a:xfrm>
            <a:off x="612648" y="1340567"/>
            <a:ext cx="4273210" cy="3498133"/>
            <a:chOff x="612648" y="1340567"/>
            <a:chExt cx="4273210" cy="349813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4B3D52-9C24-5258-3C74-919E7598C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648" y="1340567"/>
              <a:ext cx="4273210" cy="32004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8A60E4-924A-AC2B-A156-97F06187523E}"/>
                </a:ext>
              </a:extLst>
            </p:cNvPr>
            <p:cNvSpPr txBox="1"/>
            <p:nvPr/>
          </p:nvSpPr>
          <p:spPr>
            <a:xfrm>
              <a:off x="914401" y="4500146"/>
              <a:ext cx="3124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sng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January 12 – 16, 2024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279378-F151-6553-DF61-499E30127954}"/>
              </a:ext>
            </a:extLst>
          </p:cNvPr>
          <p:cNvSpPr/>
          <p:nvPr/>
        </p:nvSpPr>
        <p:spPr>
          <a:xfrm>
            <a:off x="5105400" y="3867149"/>
            <a:ext cx="3733800" cy="762001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3B5780-0D4D-2DA7-F5F2-284EF10EE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058" y="3928565"/>
            <a:ext cx="449749" cy="524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F98DAA-48ED-8C32-CE6C-06C2441EB767}"/>
              </a:ext>
            </a:extLst>
          </p:cNvPr>
          <p:cNvSpPr txBox="1"/>
          <p:nvPr/>
        </p:nvSpPr>
        <p:spPr>
          <a:xfrm>
            <a:off x="763616" y="3061534"/>
            <a:ext cx="1128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 Net Energy from California Generation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44ECA8-C45D-7783-8767-852FCC2BEBF0}"/>
              </a:ext>
            </a:extLst>
          </p:cNvPr>
          <p:cNvSpPr txBox="1"/>
          <p:nvPr/>
        </p:nvSpPr>
        <p:spPr>
          <a:xfrm>
            <a:off x="2474260" y="3783056"/>
            <a:ext cx="1011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Nuclear, Natural Gas &amp; Coal Imports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6F8D2F85-CE39-8790-98B6-0B78AFDBA7E3}"/>
              </a:ext>
            </a:extLst>
          </p:cNvPr>
          <p:cNvSpPr/>
          <p:nvPr/>
        </p:nvSpPr>
        <p:spPr>
          <a:xfrm>
            <a:off x="1961031" y="2768947"/>
            <a:ext cx="401977" cy="381000"/>
          </a:xfrm>
          <a:prstGeom prst="flowChartConnector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3C1E8E-CDAA-A0E2-C530-EAF9EADB68A0}"/>
              </a:ext>
            </a:extLst>
          </p:cNvPr>
          <p:cNvSpPr txBox="1"/>
          <p:nvPr/>
        </p:nvSpPr>
        <p:spPr>
          <a:xfrm>
            <a:off x="3445543" y="2743303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Multiple Utilities Declared Energy Emergencies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B9E20F9-0321-E661-F98D-3CA5DE2894AB}"/>
              </a:ext>
            </a:extLst>
          </p:cNvPr>
          <p:cNvSpPr/>
          <p:nvPr/>
        </p:nvSpPr>
        <p:spPr>
          <a:xfrm>
            <a:off x="3485839" y="2768947"/>
            <a:ext cx="1086162" cy="62068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61A1DE21-2973-13C1-20D0-93B5F3FDD5D6}"/>
              </a:ext>
            </a:extLst>
          </p:cNvPr>
          <p:cNvSpPr/>
          <p:nvPr/>
        </p:nvSpPr>
        <p:spPr>
          <a:xfrm rot="10800000">
            <a:off x="1267790" y="3389634"/>
            <a:ext cx="76199" cy="187705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DB3C3E90-704D-336B-90F8-EE13E305BD98}"/>
              </a:ext>
            </a:extLst>
          </p:cNvPr>
          <p:cNvSpPr/>
          <p:nvPr/>
        </p:nvSpPr>
        <p:spPr>
          <a:xfrm rot="10800000">
            <a:off x="2941949" y="4108560"/>
            <a:ext cx="76199" cy="187705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242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/>
      <p:bldP spid="6" grpId="0" animBg="1"/>
      <p:bldP spid="13" grpId="0"/>
      <p:bldP spid="14" grpId="0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Power Grid Basics:  </a:t>
            </a:r>
            <a:r>
              <a:rPr lang="en-US" sz="3600" i="1" dirty="0">
                <a:solidFill>
                  <a:srgbClr val="009900"/>
                </a:solidFill>
              </a:rPr>
              <a:t>A Service Like No Other!</a:t>
            </a:r>
            <a:endParaRPr lang="en-US" i="1" dirty="0">
              <a:solidFill>
                <a:srgbClr val="0099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76350"/>
            <a:ext cx="5309898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43298" y="1173182"/>
            <a:ext cx="3148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Electricity is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simultaneously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Produced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Delivered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Consumed</a:t>
            </a:r>
          </a:p>
        </p:txBody>
      </p:sp>
    </p:spTree>
    <p:extLst>
      <p:ext uri="{BB962C8B-B14F-4D97-AF65-F5344CB8AC3E}">
        <p14:creationId xmlns:p14="http://schemas.microsoft.com/office/powerpoint/2010/main" val="42637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D4ECC-8502-AAD9-D901-7CCCEF64C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U.S. Electricity Generation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FD6D3B9-27AD-345B-3BC6-73F13F54A31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844900" y="1192175"/>
            <a:ext cx="4146699" cy="34290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Fossil Fuels = </a:t>
            </a:r>
            <a:r>
              <a:rPr lang="en-US" sz="28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60%</a:t>
            </a:r>
          </a:p>
          <a:p>
            <a:endParaRPr lang="en-US" sz="2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Renewables = </a:t>
            </a:r>
            <a:r>
              <a:rPr lang="en-US" sz="28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21.4%</a:t>
            </a:r>
          </a:p>
          <a:p>
            <a:pPr lvl="1">
              <a:buClr>
                <a:srgbClr val="1F497D"/>
              </a:buClr>
            </a:pPr>
            <a:r>
              <a:rPr lang="en-US" sz="1700" dirty="0">
                <a:solidFill>
                  <a:srgbClr val="009900"/>
                </a:solidFill>
              </a:rPr>
              <a:t>Wind &amp; Solar = 14.1%</a:t>
            </a:r>
          </a:p>
          <a:p>
            <a:pPr lvl="1">
              <a:buClr>
                <a:srgbClr val="1F497D"/>
              </a:buClr>
            </a:pPr>
            <a:r>
              <a:rPr lang="en-US" sz="1700" dirty="0">
                <a:solidFill>
                  <a:srgbClr val="009900"/>
                </a:solidFill>
              </a:rPr>
              <a:t>Hydro = 5.7%</a:t>
            </a:r>
          </a:p>
          <a:p>
            <a:endParaRPr lang="en-US" sz="2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Nuclear = </a:t>
            </a:r>
            <a:r>
              <a:rPr lang="en-US" sz="28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18.6%</a:t>
            </a:r>
          </a:p>
          <a:p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r>
              <a:rPr lang="en-US" sz="2800" i="1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39% Non-CO</a:t>
            </a:r>
            <a:r>
              <a:rPr lang="en-US" sz="2800" i="1" baseline="-25000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2800" i="1" dirty="0">
                <a:solidFill>
                  <a:srgbClr val="009900"/>
                </a:solidFill>
                <a:latin typeface="+mj-lt"/>
                <a:ea typeface="+mj-ea"/>
                <a:cs typeface="+mj-cs"/>
              </a:rPr>
              <a:t> Emitting</a:t>
            </a:r>
          </a:p>
          <a:p>
            <a:endParaRPr lang="en-US" sz="3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D5BEE-0655-A44D-962C-957E7D3693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0" y="954167"/>
            <a:ext cx="533400" cy="183357"/>
          </a:xfr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6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997845-D5F5-76E7-600A-B353AE5D6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7" y="1457326"/>
            <a:ext cx="3910482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D133D4-F23E-DCC9-64A1-B645647BCBDC}"/>
              </a:ext>
            </a:extLst>
          </p:cNvPr>
          <p:cNvSpPr txBox="1"/>
          <p:nvPr/>
        </p:nvSpPr>
        <p:spPr>
          <a:xfrm>
            <a:off x="1110688" y="4390343"/>
            <a:ext cx="29718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777777"/>
                </a:solidFill>
                <a:effectLst/>
                <a:uLnTx/>
                <a:uFillTx/>
                <a:latin typeface="Spectral"/>
                <a:ea typeface="+mn-ea"/>
                <a:cs typeface="+mn-cs"/>
              </a:rPr>
              <a:t>Source: </a:t>
            </a:r>
            <a:r>
              <a:rPr kumimoji="0" lang="en-US" sz="9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pectral"/>
                <a:ea typeface="+mn-ea"/>
                <a:cs typeface="+mn-cs"/>
                <a:hlinkClick r:id="rId3"/>
              </a:rPr>
              <a:t>https://www.eia.gov/energyexplained/electricity/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58FA4A8-4E6C-6A7F-99DB-4E26B315B636}"/>
              </a:ext>
            </a:extLst>
          </p:cNvPr>
          <p:cNvSpPr/>
          <p:nvPr/>
        </p:nvSpPr>
        <p:spPr>
          <a:xfrm>
            <a:off x="5257800" y="2647950"/>
            <a:ext cx="1600200" cy="304800"/>
          </a:xfrm>
          <a:prstGeom prst="roundRect">
            <a:avLst/>
          </a:prstGeom>
          <a:noFill/>
          <a:ln w="28575">
            <a:solidFill>
              <a:srgbClr val="3366C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319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Demand/Supply Balancing: </a:t>
            </a:r>
            <a:r>
              <a:rPr lang="en-US" i="1" dirty="0">
                <a:solidFill>
                  <a:srgbClr val="009900"/>
                </a:solidFill>
              </a:rPr>
              <a:t>Physics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23" y="1510302"/>
            <a:ext cx="4194450" cy="358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2648" y="1171748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Electrical Demand and Supply Must Be Equal at All Times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853F52-4247-456C-95E2-6B2DE09DBF7D}"/>
              </a:ext>
            </a:extLst>
          </p:cNvPr>
          <p:cNvSpPr txBox="1"/>
          <p:nvPr/>
        </p:nvSpPr>
        <p:spPr>
          <a:xfrm>
            <a:off x="8153400" y="1962150"/>
            <a:ext cx="61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9104F3-0EB3-4EA9-B22E-B9C95AA5A2A7}"/>
              </a:ext>
            </a:extLst>
          </p:cNvPr>
          <p:cNvSpPr txBox="1"/>
          <p:nvPr/>
        </p:nvSpPr>
        <p:spPr>
          <a:xfrm>
            <a:off x="5562600" y="1358703"/>
            <a:ext cx="33528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‘Cruise Control’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set at 60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 over supply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 under supply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The Laws of Power Grid Physics are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Unforgiving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Consequences of not maintaining supply &amp; demand balance are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blackouts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469B2C-53DC-49CB-872D-582D2ECE7AC9}"/>
              </a:ext>
            </a:extLst>
          </p:cNvPr>
          <p:cNvGrpSpPr/>
          <p:nvPr/>
        </p:nvGrpSpPr>
        <p:grpSpPr>
          <a:xfrm>
            <a:off x="3584580" y="1510302"/>
            <a:ext cx="1528374" cy="845408"/>
            <a:chOff x="3584580" y="1510302"/>
            <a:chExt cx="1528374" cy="845408"/>
          </a:xfrm>
        </p:grpSpPr>
        <p:pic>
          <p:nvPicPr>
            <p:cNvPr id="3074" name="Picture 2" descr="Alternating Current (AC) vs. Direct Current (DC) - learn.sparkfun.com">
              <a:extLst>
                <a:ext uri="{FF2B5EF4-FFF2-40B4-BE49-F238E27FC236}">
                  <a16:creationId xmlns:a16="http://schemas.microsoft.com/office/drawing/2014/main" id="{653652FD-B4B0-44FB-BEA9-B72FBB131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5970" y="1510302"/>
              <a:ext cx="1526984" cy="845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E1DF788-EAB7-4943-885A-8C3365CA8117}"/>
                </a:ext>
              </a:extLst>
            </p:cNvPr>
            <p:cNvSpPr txBox="1"/>
            <p:nvPr/>
          </p:nvSpPr>
          <p:spPr>
            <a:xfrm>
              <a:off x="3584580" y="1685151"/>
              <a:ext cx="15269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60 cycles per second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74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2055A-6366-4609-9476-AA8305C1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Electricity Supply &amp; Demand: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 </a:t>
            </a:r>
            <a:r>
              <a:rPr lang="en-US" sz="2400" i="1" dirty="0">
                <a:solidFill>
                  <a:srgbClr val="009900"/>
                </a:solidFill>
                <a:latin typeface="Tw Cen MT"/>
              </a:rPr>
              <a:t>Balancing Area Authorities</a:t>
            </a:r>
            <a:r>
              <a:rPr lang="en-US" sz="2400" i="1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54F173-A3DF-480F-BD3F-35C42F71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1CCDD8-9B84-477B-AB0A-95B9B9E656E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628871" y="1137524"/>
            <a:ext cx="6137177" cy="377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125D7D-C202-4243-98D0-2FF302F40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667250"/>
            <a:ext cx="3438525" cy="30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20E8E6-9D5D-4A83-B53B-43157C03D9D1}"/>
              </a:ext>
            </a:extLst>
          </p:cNvPr>
          <p:cNvSpPr txBox="1"/>
          <p:nvPr/>
        </p:nvSpPr>
        <p:spPr>
          <a:xfrm>
            <a:off x="577308" y="1280220"/>
            <a:ext cx="21305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Transmission Lines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enable electricity to flow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within &amp; between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Balancing Areas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38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Balancing Area Authorities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 Western Power Grid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Maintain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supply &amp; demand balance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using scheduled generation imports and exports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FAF31-780C-4C09-8D57-635925CBE3DF}"/>
              </a:ext>
            </a:extLst>
          </p:cNvPr>
          <p:cNvSpPr txBox="1"/>
          <p:nvPr/>
        </p:nvSpPr>
        <p:spPr>
          <a:xfrm>
            <a:off x="2729355" y="3958293"/>
            <a:ext cx="914400" cy="646331"/>
          </a:xfrm>
          <a:prstGeom prst="rect">
            <a:avLst/>
          </a:prstGeom>
          <a:noFill/>
          <a:ln w="19050">
            <a:solidFill>
              <a:schemeClr val="tx2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Expanded “Northwest” Footprint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D10261-4B29-4AD8-86B7-A39304D2CE09}"/>
              </a:ext>
            </a:extLst>
          </p:cNvPr>
          <p:cNvCxnSpPr>
            <a:cxnSpLocks/>
          </p:cNvCxnSpPr>
          <p:nvPr/>
        </p:nvCxnSpPr>
        <p:spPr>
          <a:xfrm flipV="1">
            <a:off x="3186555" y="3181350"/>
            <a:ext cx="318645" cy="77694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41486F5-F9D0-ED49-4E8C-38B8727E707C}"/>
              </a:ext>
            </a:extLst>
          </p:cNvPr>
          <p:cNvSpPr/>
          <p:nvPr/>
        </p:nvSpPr>
        <p:spPr>
          <a:xfrm>
            <a:off x="598803" y="1280220"/>
            <a:ext cx="2030068" cy="994558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C12339-9F7A-66A0-A40A-93046E012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371" y="2295072"/>
            <a:ext cx="639170" cy="55335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A64B28-530B-219C-5BE1-09A407A71872}"/>
              </a:ext>
            </a:extLst>
          </p:cNvPr>
          <p:cNvCxnSpPr>
            <a:cxnSpLocks/>
          </p:cNvCxnSpPr>
          <p:nvPr/>
        </p:nvCxnSpPr>
        <p:spPr>
          <a:xfrm flipV="1">
            <a:off x="2707860" y="2274778"/>
            <a:ext cx="478695" cy="13074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5231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D577-7725-42B3-A0B7-C231FFDC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BPA Transmission: </a:t>
            </a:r>
            <a:r>
              <a:rPr lang="en-US" sz="3600" i="1" dirty="0">
                <a:solidFill>
                  <a:srgbClr val="009900"/>
                </a:solidFill>
                <a:latin typeface="Tw Cen MT"/>
              </a:rPr>
              <a:t>75% of NW Grid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6EBE5F-776F-404B-9673-F975ED63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92491D-51D5-4C8D-9D81-B96BF1678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137524"/>
            <a:ext cx="5257800" cy="3973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37642D-A6EF-46F4-9F47-67DE9ABE7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87204"/>
            <a:ext cx="2571627" cy="2348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DADA72-22B2-9840-D28E-CF84C85FDB44}"/>
              </a:ext>
            </a:extLst>
          </p:cNvPr>
          <p:cNvSpPr txBox="1"/>
          <p:nvPr/>
        </p:nvSpPr>
        <p:spPr>
          <a:xfrm>
            <a:off x="6066430" y="4248150"/>
            <a:ext cx="3047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Arteries ≈ 11,261 miles (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74%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Veins ≈ 3,916 miles (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26%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6CBE0-6781-848B-8BB7-A12E34395A9D}"/>
              </a:ext>
            </a:extLst>
          </p:cNvPr>
          <p:cNvSpPr/>
          <p:nvPr/>
        </p:nvSpPr>
        <p:spPr>
          <a:xfrm>
            <a:off x="8088885" y="2130830"/>
            <a:ext cx="533400" cy="838200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CCFBC5-21E6-8D9F-36A8-F566D1157661}"/>
              </a:ext>
            </a:extLst>
          </p:cNvPr>
          <p:cNvSpPr/>
          <p:nvPr/>
        </p:nvSpPr>
        <p:spPr>
          <a:xfrm>
            <a:off x="8088885" y="2969030"/>
            <a:ext cx="533400" cy="533400"/>
          </a:xfrm>
          <a:prstGeom prst="rect">
            <a:avLst/>
          </a:prstGeom>
          <a:noFill/>
          <a:ln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C246C-387C-A19F-B6B4-8E6E23F23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228" y="1198206"/>
            <a:ext cx="639170" cy="55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FE7123-2553-70E7-4A52-6B35F9790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66965"/>
            <a:ext cx="6858000" cy="3886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374B67-B935-41DC-B494-34598A95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NW Electricity Demand: </a:t>
            </a:r>
            <a:r>
              <a:rPr lang="en-US" sz="2800" i="1" dirty="0">
                <a:solidFill>
                  <a:srgbClr val="009900"/>
                </a:solidFill>
              </a:rPr>
              <a:t>January 2024 Cold Snap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ECB2B5-C245-4D15-B9D7-7891E096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D114CD-5DBD-4DC8-A084-381E2C02FA84}"/>
              </a:ext>
            </a:extLst>
          </p:cNvPr>
          <p:cNvSpPr txBox="1"/>
          <p:nvPr/>
        </p:nvSpPr>
        <p:spPr>
          <a:xfrm>
            <a:off x="2590800" y="3892712"/>
            <a:ext cx="4441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Electricity Demand Cold Winter Days January 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Daily Rhythm of Life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67370-0EFA-B1BD-3421-35682B3A9F15}"/>
              </a:ext>
            </a:extLst>
          </p:cNvPr>
          <p:cNvSpPr txBox="1"/>
          <p:nvPr/>
        </p:nvSpPr>
        <p:spPr>
          <a:xfrm>
            <a:off x="2593041" y="2571691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Demand Curve is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Power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&amp; Must be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Precisely Matched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Controllable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Generator Output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(Capacity)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Area Under Curve is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FBFD87-D859-6D34-B029-EBCD13FA75CC}"/>
              </a:ext>
            </a:extLst>
          </p:cNvPr>
          <p:cNvSpPr txBox="1"/>
          <p:nvPr/>
        </p:nvSpPr>
        <p:spPr>
          <a:xfrm>
            <a:off x="3276600" y="4838191"/>
            <a:ext cx="38242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Note: y-axis is megawatt-hours (energy) per hour or average megawatts (power)</a:t>
            </a:r>
          </a:p>
        </p:txBody>
      </p:sp>
    </p:spTree>
    <p:extLst>
      <p:ext uri="{BB962C8B-B14F-4D97-AF65-F5344CB8AC3E}">
        <p14:creationId xmlns:p14="http://schemas.microsoft.com/office/powerpoint/2010/main" val="3913676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D993-FD2C-4396-99D8-C79D8C928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NW Electricity Supply: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January 2024 Cold Snap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4FFE82-352F-460F-AC4B-55EC160EF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5372DE-F206-452A-9C72-D8BC429C975B}"/>
              </a:ext>
            </a:extLst>
          </p:cNvPr>
          <p:cNvSpPr txBox="1"/>
          <p:nvPr/>
        </p:nvSpPr>
        <p:spPr>
          <a:xfrm>
            <a:off x="7454947" y="1220270"/>
            <a:ext cx="16621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Energy Policies Driving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Deeper Dependence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on Hydropower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b="1" i="1" dirty="0">
              <a:solidFill>
                <a:srgbClr val="1F497D"/>
              </a:solidFill>
              <a:latin typeface="Tw Cen MT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Natural Gas is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Next Best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for</a:t>
            </a:r>
            <a:r>
              <a:rPr kumimoji="0" lang="en-US" sz="1400" b="1" i="1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Balancing the Grid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b="1" i="1" baseline="0" dirty="0">
              <a:solidFill>
                <a:srgbClr val="1F497D"/>
              </a:solidFill>
              <a:latin typeface="Tw Cen MT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400" b="1" i="1" dirty="0">
                <a:solidFill>
                  <a:srgbClr val="1F497D"/>
                </a:solidFill>
              </a:rPr>
              <a:t>“Clean Grid” can be </a:t>
            </a:r>
            <a:r>
              <a:rPr lang="en-US" sz="1400" b="1" i="1" dirty="0">
                <a:solidFill>
                  <a:srgbClr val="009900"/>
                </a:solidFill>
              </a:rPr>
              <a:t>energy rich </a:t>
            </a:r>
            <a:r>
              <a:rPr lang="en-US" sz="1400" b="1" i="1" dirty="0">
                <a:solidFill>
                  <a:srgbClr val="1F497D"/>
                </a:solidFill>
              </a:rPr>
              <a:t>but </a:t>
            </a:r>
            <a:r>
              <a:rPr lang="en-US" sz="1400" b="1" i="1" dirty="0">
                <a:solidFill>
                  <a:srgbClr val="009900"/>
                </a:solidFill>
              </a:rPr>
              <a:t>capacity poor</a:t>
            </a: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endParaRPr lang="en-US" sz="1400" b="1" i="1" dirty="0">
              <a:solidFill>
                <a:srgbClr val="1F497D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/>
            </a:pPr>
            <a:r>
              <a:rPr lang="en-US" sz="1400" b="1" i="1" dirty="0">
                <a:solidFill>
                  <a:srgbClr val="1F497D"/>
                </a:solidFill>
              </a:rPr>
              <a:t>Increasingly </a:t>
            </a:r>
            <a:r>
              <a:rPr lang="en-US" sz="1400" b="1" i="1" dirty="0">
                <a:solidFill>
                  <a:srgbClr val="009900"/>
                </a:solidFill>
              </a:rPr>
              <a:t>Risky &amp;</a:t>
            </a:r>
            <a:r>
              <a:rPr lang="en-US" sz="1400" b="1" i="1" dirty="0">
                <a:solidFill>
                  <a:srgbClr val="1F497D"/>
                </a:solidFill>
              </a:rPr>
              <a:t> </a:t>
            </a:r>
            <a:r>
              <a:rPr lang="en-US" sz="1400" b="1" i="1" dirty="0">
                <a:solidFill>
                  <a:srgbClr val="009900"/>
                </a:solidFill>
              </a:rPr>
              <a:t>Costly </a:t>
            </a:r>
            <a:r>
              <a:rPr lang="en-US" sz="1400" b="1" i="1" dirty="0">
                <a:solidFill>
                  <a:srgbClr val="1F497D"/>
                </a:solidFill>
              </a:rPr>
              <a:t>Probability Game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7EC47D-6787-7E77-D0C0-5C3504660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01313"/>
            <a:ext cx="6796032" cy="3778649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5AF4B519-5B1B-2640-DB09-F52C369D4489}"/>
              </a:ext>
            </a:extLst>
          </p:cNvPr>
          <p:cNvSpPr/>
          <p:nvPr/>
        </p:nvSpPr>
        <p:spPr>
          <a:xfrm>
            <a:off x="3733800" y="3333750"/>
            <a:ext cx="45719" cy="533400"/>
          </a:xfrm>
          <a:prstGeom prst="downArrow">
            <a:avLst/>
          </a:prstGeom>
          <a:gradFill flip="none" rotWithShape="1">
            <a:gsLst>
              <a:gs pos="0">
                <a:srgbClr val="009900">
                  <a:tint val="66000"/>
                  <a:satMod val="160000"/>
                </a:srgbClr>
              </a:gs>
              <a:gs pos="50000">
                <a:srgbClr val="009900">
                  <a:tint val="44500"/>
                  <a:satMod val="160000"/>
                </a:srgbClr>
              </a:gs>
              <a:gs pos="100000">
                <a:srgbClr val="0099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E4C37C24-9C81-8FF0-2ED8-043A27FCC9C1}"/>
              </a:ext>
            </a:extLst>
          </p:cNvPr>
          <p:cNvSpPr/>
          <p:nvPr/>
        </p:nvSpPr>
        <p:spPr>
          <a:xfrm>
            <a:off x="1447800" y="2277735"/>
            <a:ext cx="45719" cy="533400"/>
          </a:xfrm>
          <a:prstGeom prst="downArrow">
            <a:avLst/>
          </a:prstGeom>
          <a:gradFill flip="none" rotWithShape="1">
            <a:gsLst>
              <a:gs pos="0">
                <a:srgbClr val="009900">
                  <a:tint val="66000"/>
                  <a:satMod val="160000"/>
                </a:srgbClr>
              </a:gs>
              <a:gs pos="50000">
                <a:srgbClr val="009900">
                  <a:tint val="44500"/>
                  <a:satMod val="160000"/>
                </a:srgbClr>
              </a:gs>
              <a:gs pos="100000">
                <a:srgbClr val="0099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4034F01-482E-B6F8-53F3-43E19D560A1E}"/>
              </a:ext>
            </a:extLst>
          </p:cNvPr>
          <p:cNvSpPr/>
          <p:nvPr/>
        </p:nvSpPr>
        <p:spPr>
          <a:xfrm rot="10800000">
            <a:off x="3352799" y="4013107"/>
            <a:ext cx="76200" cy="387443"/>
          </a:xfrm>
          <a:prstGeom prst="downArrow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5F1C52-CBAF-6836-9812-A5F4D38879FF}"/>
              </a:ext>
            </a:extLst>
          </p:cNvPr>
          <p:cNvSpPr/>
          <p:nvPr/>
        </p:nvSpPr>
        <p:spPr>
          <a:xfrm>
            <a:off x="7519464" y="2277735"/>
            <a:ext cx="1533133" cy="752236"/>
          </a:xfrm>
          <a:prstGeom prst="roundRect">
            <a:avLst/>
          </a:prstGeom>
          <a:noFill/>
          <a:ln w="19050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F86CC7-6D2C-4102-E897-DA0AA7060D27}"/>
              </a:ext>
            </a:extLst>
          </p:cNvPr>
          <p:cNvSpPr txBox="1"/>
          <p:nvPr/>
        </p:nvSpPr>
        <p:spPr>
          <a:xfrm>
            <a:off x="2514599" y="3024856"/>
            <a:ext cx="1828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Wind Energy Drops by 94%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D31CE9-9412-E339-F046-111B7DCD3CD4}"/>
              </a:ext>
            </a:extLst>
          </p:cNvPr>
          <p:cNvSpPr txBox="1"/>
          <p:nvPr/>
        </p:nvSpPr>
        <p:spPr>
          <a:xfrm>
            <a:off x="3428999" y="4123551"/>
            <a:ext cx="24244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Solar 0% during hours of darkness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1F4244-0A84-3BE2-9971-6C8FE2EB4E7E}"/>
              </a:ext>
            </a:extLst>
          </p:cNvPr>
          <p:cNvSpPr txBox="1"/>
          <p:nvPr/>
        </p:nvSpPr>
        <p:spPr>
          <a:xfrm>
            <a:off x="2659883" y="4800065"/>
            <a:ext cx="38242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Note: y-axis is megawatt-hours (energy) per hour or average megawatts (power)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092C5-5C0E-DA19-5236-3E98EF116B64}"/>
              </a:ext>
            </a:extLst>
          </p:cNvPr>
          <p:cNvSpPr txBox="1"/>
          <p:nvPr/>
        </p:nvSpPr>
        <p:spPr>
          <a:xfrm>
            <a:off x="2059955" y="1559087"/>
            <a:ext cx="501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“Averages are the enemy of reliability planning”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Randy Hardy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36CA5-80C6-6FB5-A160-C718BBB273F9}"/>
              </a:ext>
            </a:extLst>
          </p:cNvPr>
          <p:cNvSpPr txBox="1"/>
          <p:nvPr/>
        </p:nvSpPr>
        <p:spPr>
          <a:xfrm>
            <a:off x="127979" y="3451650"/>
            <a:ext cx="670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9900"/>
                </a:solidFill>
              </a:rPr>
              <a:t>Always On</a:t>
            </a:r>
          </a:p>
          <a:p>
            <a:pPr algn="ctr"/>
            <a:r>
              <a:rPr lang="en-US" sz="1200" b="1" i="1" dirty="0">
                <a:solidFill>
                  <a:srgbClr val="009900"/>
                </a:solidFill>
              </a:rPr>
              <a:t>CGS Nuclear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2A9C9D-6944-5FB8-019D-B4D0DF337E47}"/>
              </a:ext>
            </a:extLst>
          </p:cNvPr>
          <p:cNvCxnSpPr>
            <a:cxnSpLocks/>
          </p:cNvCxnSpPr>
          <p:nvPr/>
        </p:nvCxnSpPr>
        <p:spPr>
          <a:xfrm>
            <a:off x="685800" y="3867149"/>
            <a:ext cx="381000" cy="1"/>
          </a:xfrm>
          <a:prstGeom prst="straightConnector1">
            <a:avLst/>
          </a:prstGeom>
          <a:ln w="19050">
            <a:solidFill>
              <a:srgbClr val="0099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5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2" grpId="0"/>
      <p:bldP spid="13" grpId="0"/>
      <p:bldP spid="11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26190-4CBF-2FAE-B1E8-339348961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NW Hydro: </a:t>
            </a:r>
            <a:r>
              <a:rPr lang="en-US" sz="3600" i="1" dirty="0">
                <a:solidFill>
                  <a:srgbClr val="009900"/>
                </a:solidFill>
              </a:rPr>
              <a:t>Flexes Polar Vortex Muscle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5B7CA5-1F4F-78F5-6442-4DB3FF982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C2D8154-8A0A-D389-0E95-8B1113BB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76350"/>
            <a:ext cx="4305300" cy="311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085A86-604E-6689-9083-42F168531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708" y="1276350"/>
            <a:ext cx="3742885" cy="98897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CD99E90-922D-05AE-C632-5388FB1EA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549" y="2353181"/>
            <a:ext cx="406329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BD688C-2A4A-3142-DE02-82206E95745B}"/>
              </a:ext>
            </a:extLst>
          </p:cNvPr>
          <p:cNvSpPr txBox="1"/>
          <p:nvPr/>
        </p:nvSpPr>
        <p:spPr>
          <a:xfrm>
            <a:off x="4847598" y="4715776"/>
            <a:ext cx="4188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WA &amp; OR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Wind Power at Zero or Less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During Coldest Temperatures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DC090B-1137-B22B-5C42-138A445DA9BA}"/>
              </a:ext>
            </a:extLst>
          </p:cNvPr>
          <p:cNvSpPr txBox="1"/>
          <p:nvPr/>
        </p:nvSpPr>
        <p:spPr>
          <a:xfrm>
            <a:off x="381000" y="4427399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  <a:hlinkClick r:id="rId5"/>
              </a:rPr>
              <a:t>https://rickdunn.substack.com/p/northwest-hydro-flexes-its-polar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0FBC0D9-E4A3-6F01-337F-E6EB8A417FFD}"/>
              </a:ext>
            </a:extLst>
          </p:cNvPr>
          <p:cNvSpPr/>
          <p:nvPr/>
        </p:nvSpPr>
        <p:spPr>
          <a:xfrm>
            <a:off x="4381500" y="4789338"/>
            <a:ext cx="381000" cy="1524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55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EC5A79-B0F6-160D-7872-1DB0FE17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773" y="2190750"/>
            <a:ext cx="8839200" cy="236220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Hydropower Perspective – </a:t>
            </a:r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National, Northwest &amp; Local</a:t>
            </a:r>
            <a:endParaRPr lang="en-US" b="1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Washington’s Clean Energy Transformation Act – </a:t>
            </a:r>
            <a:r>
              <a:rPr lang="en-US" b="1" i="1" dirty="0">
                <a:solidFill>
                  <a:schemeClr val="bg1">
                    <a:lumMod val="75000"/>
                  </a:schemeClr>
                </a:solidFill>
              </a:rPr>
              <a:t>Perspective &amp; Impacts</a:t>
            </a:r>
          </a:p>
          <a:p>
            <a:pPr marL="514350" indent="-514350">
              <a:buFont typeface="+mj-lt"/>
              <a:buAutoNum type="arabicPeriod"/>
            </a:pPr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+mj-lt"/>
              <a:buAutoNum type="arabicPeriod"/>
              <a:tabLst/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Tw Cen MT"/>
              </a:rPr>
              <a:t>Electricity Costs &amp; Grid Reliability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– </a:t>
            </a:r>
            <a:r>
              <a:rPr lang="en-US" b="1" i="1" dirty="0">
                <a:solidFill>
                  <a:schemeClr val="bg1">
                    <a:lumMod val="75000"/>
                  </a:schemeClr>
                </a:solidFill>
                <a:latin typeface="Tw Cen MT"/>
              </a:rPr>
              <a:t>How Hydro is Foundational to Both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+mj-lt"/>
              <a:buAutoNum type="arabicPeriod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Hydropower Threats &amp; Risks – </a:t>
            </a:r>
            <a:r>
              <a:rPr lang="en-US" sz="2900" b="1" i="1" dirty="0">
                <a:solidFill>
                  <a:srgbClr val="009900"/>
                </a:solidFill>
                <a:latin typeface="Tw Cen MT"/>
              </a:rPr>
              <a:t>Federal/State Action plus Fish &amp; Wildlife Funding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9891F-DCCB-8261-6220-26CC2745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627902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E7EC-71ED-A30E-33F3-78F33C24B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Federal &amp; State: </a:t>
            </a:r>
            <a:r>
              <a:rPr lang="en-US" sz="3600" i="1" dirty="0">
                <a:solidFill>
                  <a:srgbClr val="009900"/>
                </a:solidFill>
              </a:rPr>
              <a:t>Threats to Hydro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620BA6-9937-9D82-2045-C7B4856A4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FCC3A2-8A4F-392B-E9DC-BD1244504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52" y="1276350"/>
            <a:ext cx="4019048" cy="37523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22B2C7-49AE-EFE5-5DC1-C4883D9EF812}"/>
              </a:ext>
            </a:extLst>
          </p:cNvPr>
          <p:cNvSpPr txBox="1"/>
          <p:nvPr/>
        </p:nvSpPr>
        <p:spPr>
          <a:xfrm>
            <a:off x="4876800" y="1276350"/>
            <a:ext cx="41148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Risky &amp; Excessive Spillway Flows</a:t>
            </a:r>
          </a:p>
          <a:p>
            <a:pPr marL="64008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125% Total Dissolved Gas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Water Temperature Regulation</a:t>
            </a:r>
          </a:p>
          <a:p>
            <a:pPr marL="64008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Washington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Stds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. may be Impossible to Meet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Lower Snake River Dam Breaching</a:t>
            </a:r>
          </a:p>
          <a:p>
            <a:pPr marL="64008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“Centerpiece Action” for Salmon Recovery</a:t>
            </a:r>
          </a:p>
          <a:p>
            <a:pPr marL="64008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b="1" i="1" dirty="0">
              <a:solidFill>
                <a:srgbClr val="009900"/>
              </a:solidFill>
              <a:latin typeface="Tw Cen MT"/>
            </a:endParaRPr>
          </a:p>
          <a:p>
            <a:pPr marL="285750" lvl="0" indent="-285750">
              <a:buFont typeface="Wingdings" panose="05000000000000000000" pitchFamily="2" charset="2"/>
              <a:buChar char="§"/>
              <a:defRPr/>
            </a:pPr>
            <a:r>
              <a:rPr lang="en-US" b="1" i="1" dirty="0">
                <a:solidFill>
                  <a:srgbClr val="1F497D"/>
                </a:solidFill>
              </a:rPr>
              <a:t>U.S. Government Commitments</a:t>
            </a:r>
          </a:p>
          <a:p>
            <a:pPr marL="640080" lvl="1" indent="-342900">
              <a:buFont typeface="Arial" panose="020B0604020202020204" pitchFamily="34" charset="0"/>
              <a:buChar char="•"/>
              <a:defRPr/>
            </a:pPr>
            <a:r>
              <a:rPr lang="en-US" sz="1400" b="1" i="1" dirty="0">
                <a:solidFill>
                  <a:srgbClr val="009900"/>
                </a:solidFill>
              </a:rPr>
              <a:t>“12/14 Agreement” with “6 Sovereigns”</a:t>
            </a:r>
          </a:p>
          <a:p>
            <a:pPr marL="640080" lvl="1" indent="-342900">
              <a:buFont typeface="Arial" panose="020B0604020202020204" pitchFamily="34" charset="0"/>
              <a:buChar char="•"/>
              <a:defRPr/>
            </a:pPr>
            <a:r>
              <a:rPr lang="en-US" sz="1400" b="1" i="1" dirty="0">
                <a:solidFill>
                  <a:srgbClr val="009900"/>
                </a:solidFill>
              </a:rPr>
              <a:t>Washington, Oregon &amp; 4 Tribes - </a:t>
            </a:r>
            <a:r>
              <a:rPr lang="en-US" sz="1400" b="1" i="1" u="sng" dirty="0">
                <a:solidFill>
                  <a:srgbClr val="1F497D"/>
                </a:solidFill>
              </a:rPr>
              <a:t>NOT MT or ID</a:t>
            </a:r>
          </a:p>
          <a:p>
            <a:pPr marL="640080" lvl="1" indent="-342900">
              <a:buFont typeface="Arial" panose="020B0604020202020204" pitchFamily="34" charset="0"/>
              <a:buChar char="•"/>
              <a:defRPr/>
            </a:pPr>
            <a:r>
              <a:rPr lang="en-US" sz="1400" b="1" i="1" dirty="0">
                <a:solidFill>
                  <a:srgbClr val="009900"/>
                </a:solidFill>
              </a:rPr>
              <a:t>Failed to Engage Utility Sector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9E9A2C3B-40F7-72C1-8EFA-A60723554E74}"/>
              </a:ext>
            </a:extLst>
          </p:cNvPr>
          <p:cNvSpPr/>
          <p:nvPr/>
        </p:nvSpPr>
        <p:spPr>
          <a:xfrm>
            <a:off x="5562600" y="3409950"/>
            <a:ext cx="2133600" cy="1371600"/>
          </a:xfrm>
          <a:prstGeom prst="noSmoking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1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What is a salmon or steelhead smolt? | Idaho Fish and Game">
            <a:extLst>
              <a:ext uri="{FF2B5EF4-FFF2-40B4-BE49-F238E27FC236}">
                <a16:creationId xmlns:a16="http://schemas.microsoft.com/office/drawing/2014/main" id="{F9DFC389-D93A-7FA7-D81D-10815F016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868" y="1334079"/>
            <a:ext cx="2488653" cy="14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243503-1881-500D-7769-A8772B78C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High Spill: </a:t>
            </a:r>
            <a:r>
              <a:rPr lang="en-US" sz="3600" i="1" dirty="0">
                <a:solidFill>
                  <a:srgbClr val="009900"/>
                </a:solidFill>
              </a:rPr>
              <a:t>Risks to Smolt &amp; Adult Salmon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4CD284-E224-A4EA-D007-625E7622D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fld id="{B7C6481B-4A8A-42C4-AF8E-0DA672E2FCF5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630E1E5-A12A-3218-CA7E-C8315E7C2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2034499"/>
            <a:ext cx="3503902" cy="236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as Bubble Disease - Fish Pathology">
            <a:extLst>
              <a:ext uri="{FF2B5EF4-FFF2-40B4-BE49-F238E27FC236}">
                <a16:creationId xmlns:a16="http://schemas.microsoft.com/office/drawing/2014/main" id="{C76F604D-6913-4553-A496-702F92974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417" y="1247597"/>
            <a:ext cx="2273584" cy="153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9AC814-242B-7E2A-5204-7C4E0A7E8A8F}"/>
              </a:ext>
            </a:extLst>
          </p:cNvPr>
          <p:cNvSpPr txBox="1"/>
          <p:nvPr/>
        </p:nvSpPr>
        <p:spPr>
          <a:xfrm>
            <a:off x="6931894" y="1524596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FFFF00"/>
                </a:solidFill>
              </a:rPr>
              <a:t>Gas Bubble Disease</a:t>
            </a:r>
          </a:p>
          <a:p>
            <a:pPr algn="ctr"/>
            <a:r>
              <a:rPr lang="en-US" sz="1400" b="1" i="1" dirty="0">
                <a:solidFill>
                  <a:srgbClr val="FFFF00"/>
                </a:solidFill>
              </a:rPr>
              <a:t>(Smolt)</a:t>
            </a:r>
          </a:p>
          <a:p>
            <a:pPr algn="ctr"/>
            <a:r>
              <a:rPr lang="en-US" sz="1400" b="1" i="1" dirty="0">
                <a:solidFill>
                  <a:srgbClr val="FFFF00"/>
                </a:solidFill>
              </a:rPr>
              <a:t>Downstream Migration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3B3DF-DB4E-AF42-A1D7-16D00215A32E}"/>
              </a:ext>
            </a:extLst>
          </p:cNvPr>
          <p:cNvSpPr txBox="1"/>
          <p:nvPr/>
        </p:nvSpPr>
        <p:spPr>
          <a:xfrm>
            <a:off x="688199" y="1247597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tx2"/>
                </a:solidFill>
              </a:rPr>
              <a:t>125% Total Dissolved Gas</a:t>
            </a:r>
          </a:p>
          <a:p>
            <a:pPr algn="ctr"/>
            <a:r>
              <a:rPr lang="en-US" b="1" i="1" dirty="0">
                <a:solidFill>
                  <a:srgbClr val="009900"/>
                </a:solidFill>
              </a:rPr>
              <a:t>Super Saturation </a:t>
            </a:r>
            <a:r>
              <a:rPr lang="en-US" b="1" i="1" dirty="0">
                <a:solidFill>
                  <a:schemeClr val="tx2"/>
                </a:solidFill>
              </a:rPr>
              <a:t>of Water</a:t>
            </a:r>
          </a:p>
        </p:txBody>
      </p:sp>
      <p:pic>
        <p:nvPicPr>
          <p:cNvPr id="14" name="Picture 13" descr="A high angle view of a dam&#10;&#10;AI-generated content may be incorrect.">
            <a:extLst>
              <a:ext uri="{FF2B5EF4-FFF2-40B4-BE49-F238E27FC236}">
                <a16:creationId xmlns:a16="http://schemas.microsoft.com/office/drawing/2014/main" id="{8E5C6CC9-F89D-6706-E297-2010FC55DF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833" y="3060878"/>
            <a:ext cx="2314685" cy="1539215"/>
          </a:xfrm>
          <a:prstGeom prst="rect">
            <a:avLst/>
          </a:prstGeom>
        </p:spPr>
      </p:pic>
      <p:pic>
        <p:nvPicPr>
          <p:cNvPr id="2050" name="Picture 2" descr="Chinook Salmon | NOAA Fisheries">
            <a:extLst>
              <a:ext uri="{FF2B5EF4-FFF2-40B4-BE49-F238E27FC236}">
                <a16:creationId xmlns:a16="http://schemas.microsoft.com/office/drawing/2014/main" id="{D69AF0F2-BDB2-88F0-9231-2602F04A1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477" y="3060878"/>
            <a:ext cx="2308823" cy="153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565483-F3AF-2203-DCD8-B6441B6E2210}"/>
              </a:ext>
            </a:extLst>
          </p:cNvPr>
          <p:cNvSpPr txBox="1"/>
          <p:nvPr/>
        </p:nvSpPr>
        <p:spPr>
          <a:xfrm>
            <a:off x="4286088" y="3461153"/>
            <a:ext cx="213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FFFF00"/>
                </a:solidFill>
              </a:rPr>
              <a:t>Ladder Confusion &amp; Fallback (Adults)</a:t>
            </a:r>
          </a:p>
          <a:p>
            <a:pPr algn="ctr"/>
            <a:r>
              <a:rPr lang="en-US" sz="1400" b="1" i="1" dirty="0">
                <a:solidFill>
                  <a:srgbClr val="FFFF00"/>
                </a:solidFill>
              </a:rPr>
              <a:t>Upstream Migration</a:t>
            </a:r>
          </a:p>
        </p:txBody>
      </p:sp>
    </p:spTree>
    <p:extLst>
      <p:ext uri="{BB962C8B-B14F-4D97-AF65-F5344CB8AC3E}">
        <p14:creationId xmlns:p14="http://schemas.microsoft.com/office/powerpoint/2010/main" val="193523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8EE37-5561-40B3-7CA1-47D247B82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High Spill: </a:t>
            </a:r>
            <a:r>
              <a:rPr lang="en-US" sz="4000" i="1" dirty="0">
                <a:solidFill>
                  <a:srgbClr val="009900"/>
                </a:solidFill>
              </a:rPr>
              <a:t>Worse than LSRD Breaching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87BB1F-B2E4-49D0-C051-34EC20559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/>
          </a:bodyPr>
          <a:lstStyle/>
          <a:p>
            <a:fld id="{B7C6481B-4A8A-42C4-AF8E-0DA672E2FCF5}" type="slidenum">
              <a:rPr lang="en-US" sz="700">
                <a:latin typeface="Tw Cen MT"/>
              </a:rPr>
              <a:pPr/>
              <a:t>39</a:t>
            </a:fld>
            <a:endParaRPr lang="en-US" sz="700" dirty="0">
              <a:latin typeface="Tw Cen 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4BB93A-7DC2-CE3E-C104-EABE328E9D62}"/>
              </a:ext>
            </a:extLst>
          </p:cNvPr>
          <p:cNvSpPr txBox="1"/>
          <p:nvPr/>
        </p:nvSpPr>
        <p:spPr>
          <a:xfrm>
            <a:off x="4157546" y="1207241"/>
            <a:ext cx="4182877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defTabSz="914378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Multiple Objective Alternative 4 (MO4)</a:t>
            </a:r>
          </a:p>
          <a:p>
            <a:pPr marL="214313" marR="0" lvl="0" indent="-214313" defTabSz="914378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marR="0" lvl="0" indent="-214313" defTabSz="914378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Highest volume and longest duration spill considered in EIS alternatives</a:t>
            </a:r>
          </a:p>
          <a:p>
            <a:pPr marL="214313" marR="0" lvl="0" indent="-214313" defTabSz="914378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marR="0" lvl="0" indent="-214313" defTabSz="914378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125% total dissolved gas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during spring &amp; summer</a:t>
            </a:r>
          </a:p>
          <a:p>
            <a:pPr marL="214313" marR="0" lvl="0" indent="-214313" defTabSz="914378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marR="0" lvl="0" indent="-214313" defTabSz="914378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 hydropower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decreases 1,300 </a:t>
            </a:r>
            <a:r>
              <a:rPr kumimoji="0" lang="en-US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aMW</a:t>
            </a:r>
            <a:endParaRPr kumimoji="0" lang="en-US" sz="1400" b="1" i="1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marR="0" lvl="0" indent="-214313" defTabSz="914378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marR="0" lvl="0" indent="-214313" defTabSz="914378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Highest probability of power shortages</a:t>
            </a:r>
          </a:p>
          <a:p>
            <a:pPr marL="214313" marR="0" lvl="0" indent="-214313" defTabSz="914378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marR="0" lvl="0" indent="-214313" defTabSz="914378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Blackouts or emergency conditions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roughly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in 3 years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26AFC6-F438-0559-ABE2-D78C86697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36" y="1200149"/>
            <a:ext cx="3019343" cy="390575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1886D1-E71D-D551-C069-90E4E4379AA8}"/>
              </a:ext>
            </a:extLst>
          </p:cNvPr>
          <p:cNvSpPr/>
          <p:nvPr/>
        </p:nvSpPr>
        <p:spPr>
          <a:xfrm>
            <a:off x="4157546" y="2952750"/>
            <a:ext cx="4478630" cy="1791619"/>
          </a:xfrm>
          <a:prstGeom prst="roundRect">
            <a:avLst/>
          </a:prstGeom>
          <a:noFill/>
          <a:ln w="19050" cap="flat" cmpd="sng" algn="ctr">
            <a:solidFill>
              <a:srgbClr val="0099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Hydropower = </a:t>
            </a:r>
            <a:r>
              <a:rPr lang="en-US" sz="3600" i="1" dirty="0">
                <a:solidFill>
                  <a:srgbClr val="009900"/>
                </a:solidFill>
              </a:rPr>
              <a:t>5.7%</a:t>
            </a:r>
            <a:r>
              <a:rPr lang="en-US" sz="3600" dirty="0"/>
              <a:t> of U.S. Electricity</a:t>
            </a:r>
            <a:endParaRPr lang="en-US" sz="3600" dirty="0">
              <a:solidFill>
                <a:srgbClr val="0099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018A60-0725-1A84-09A2-95049360A9C3}"/>
              </a:ext>
            </a:extLst>
          </p:cNvPr>
          <p:cNvGrpSpPr/>
          <p:nvPr/>
        </p:nvGrpSpPr>
        <p:grpSpPr>
          <a:xfrm>
            <a:off x="1783382" y="1178278"/>
            <a:ext cx="7304022" cy="3965222"/>
            <a:chOff x="1066800" y="1178278"/>
            <a:chExt cx="7304022" cy="39652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4DFA69-C37E-9489-E637-C94DD8638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9491" y="1178278"/>
              <a:ext cx="7119714" cy="376202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2BC54A-2E0F-4C3F-9CA7-DF215270ABCD}"/>
                </a:ext>
              </a:extLst>
            </p:cNvPr>
            <p:cNvSpPr txBox="1"/>
            <p:nvPr/>
          </p:nvSpPr>
          <p:spPr>
            <a:xfrm>
              <a:off x="1066800" y="4912668"/>
              <a:ext cx="41675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Source:  epa.gov/egrid/data-explorer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744135D-4DEF-52A8-0809-378398EBAB14}"/>
                </a:ext>
              </a:extLst>
            </p:cNvPr>
            <p:cNvSpPr txBox="1"/>
            <p:nvPr/>
          </p:nvSpPr>
          <p:spPr>
            <a:xfrm>
              <a:off x="6781800" y="3714750"/>
              <a:ext cx="158902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Total generation (MWh)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 by plant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7EFE9A6-8B18-5AA4-B5C1-2E41C22B44F1}"/>
              </a:ext>
            </a:extLst>
          </p:cNvPr>
          <p:cNvSpPr txBox="1"/>
          <p:nvPr/>
        </p:nvSpPr>
        <p:spPr>
          <a:xfrm>
            <a:off x="56595" y="1276350"/>
            <a:ext cx="1789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Northwest Hydropower Like Nowhere Else: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Electricity Provided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50%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of PNW Region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60%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of Washington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A4EE59-3FA3-4ED9-790F-8C4615423A4B}"/>
              </a:ext>
            </a:extLst>
          </p:cNvPr>
          <p:cNvSpPr/>
          <p:nvPr/>
        </p:nvSpPr>
        <p:spPr>
          <a:xfrm>
            <a:off x="56594" y="3147584"/>
            <a:ext cx="1667862" cy="1458230"/>
          </a:xfrm>
          <a:prstGeom prst="roundRect">
            <a:avLst/>
          </a:prstGeom>
          <a:noFill/>
          <a:ln w="19050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B20E1C-DFE3-6316-B652-738DE305B61B}"/>
              </a:ext>
            </a:extLst>
          </p:cNvPr>
          <p:cNvSpPr txBox="1"/>
          <p:nvPr/>
        </p:nvSpPr>
        <p:spPr>
          <a:xfrm>
            <a:off x="56595" y="3128486"/>
            <a:ext cx="1789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Hydro-Based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100% CO</a:t>
            </a:r>
            <a:r>
              <a:rPr kumimoji="0" lang="en-US" sz="1800" b="0" i="1" u="none" strike="noStrike" kern="120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-Free Electricity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does not scale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to the rest of the U.S. </a:t>
            </a:r>
          </a:p>
        </p:txBody>
      </p:sp>
    </p:spTree>
    <p:extLst>
      <p:ext uri="{BB962C8B-B14F-4D97-AF65-F5344CB8AC3E}">
        <p14:creationId xmlns:p14="http://schemas.microsoft.com/office/powerpoint/2010/main" val="176138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4BC51-6F78-2D28-7F8F-5EE8C144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Hydro: </a:t>
            </a:r>
            <a:r>
              <a:rPr lang="en-US" sz="4000" i="1" dirty="0">
                <a:solidFill>
                  <a:srgbClr val="009900"/>
                </a:solidFill>
              </a:rPr>
              <a:t>Pays for Fish &amp; Wildlife Programs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AE98E-58FF-1104-4BBB-3C7FF04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fld id="{B7C6481B-4A8A-42C4-AF8E-0DA672E2FCF5}" type="slidenum">
              <a:rPr lang="en-US">
                <a:latin typeface="Tw Cen MT"/>
              </a:rPr>
              <a:pPr/>
              <a:t>40</a:t>
            </a:fld>
            <a:endParaRPr lang="en-US" dirty="0">
              <a:latin typeface="Tw Cen M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AE06C-64F1-6AEE-B7DD-95A8A3DC6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428750"/>
            <a:ext cx="7908421" cy="2868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9C810F-F577-DE44-9994-E3B6E5FAC7C6}"/>
              </a:ext>
            </a:extLst>
          </p:cNvPr>
          <p:cNvSpPr txBox="1"/>
          <p:nvPr/>
        </p:nvSpPr>
        <p:spPr>
          <a:xfrm>
            <a:off x="583725" y="4297228"/>
            <a:ext cx="3810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tx2"/>
                </a:solidFill>
              </a:rPr>
              <a:t>Credits are U.S. Treasury reimbursements to BPA for the share of </a:t>
            </a:r>
            <a:r>
              <a:rPr lang="en-US" sz="1200" b="1" i="1" dirty="0">
                <a:solidFill>
                  <a:srgbClr val="009900"/>
                </a:solidFill>
              </a:rPr>
              <a:t>fish &amp; wildlife mitigation costs</a:t>
            </a:r>
            <a:r>
              <a:rPr lang="en-US" sz="1200" b="1" i="1" dirty="0">
                <a:solidFill>
                  <a:schemeClr val="tx2"/>
                </a:solidFill>
              </a:rPr>
              <a:t> attributable to </a:t>
            </a:r>
            <a:r>
              <a:rPr lang="en-US" sz="1200" b="1" i="1" dirty="0">
                <a:solidFill>
                  <a:srgbClr val="009900"/>
                </a:solidFill>
              </a:rPr>
              <a:t>non-power purposes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5BB5A923-07D5-B357-DB41-18DCD2A17469}"/>
              </a:ext>
            </a:extLst>
          </p:cNvPr>
          <p:cNvSpPr/>
          <p:nvPr/>
        </p:nvSpPr>
        <p:spPr>
          <a:xfrm>
            <a:off x="3962400" y="4095750"/>
            <a:ext cx="304800" cy="152400"/>
          </a:xfrm>
          <a:prstGeom prst="lef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D92FF32-01E0-4D1C-4990-5CFCB77F980B}"/>
              </a:ext>
            </a:extLst>
          </p:cNvPr>
          <p:cNvSpPr/>
          <p:nvPr/>
        </p:nvSpPr>
        <p:spPr>
          <a:xfrm>
            <a:off x="152400" y="1885950"/>
            <a:ext cx="381000" cy="1524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B8753E6-1822-B54F-B7CD-E2D23C1E17AE}"/>
              </a:ext>
            </a:extLst>
          </p:cNvPr>
          <p:cNvSpPr/>
          <p:nvPr/>
        </p:nvSpPr>
        <p:spPr>
          <a:xfrm>
            <a:off x="152400" y="3409950"/>
            <a:ext cx="381000" cy="1524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94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4BC51-6F78-2D28-7F8F-5EE8C144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Hydro: </a:t>
            </a:r>
            <a:r>
              <a:rPr lang="en-US" sz="4000" i="1" dirty="0">
                <a:solidFill>
                  <a:srgbClr val="009900"/>
                </a:solidFill>
              </a:rPr>
              <a:t>Pays for Fish &amp; Wildlife Programs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AE98E-58FF-1104-4BBB-3C7FF04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fld id="{B7C6481B-4A8A-42C4-AF8E-0DA672E2FCF5}" type="slidenum">
              <a:rPr lang="en-US">
                <a:latin typeface="Tw Cen MT"/>
              </a:rPr>
              <a:pPr/>
              <a:t>41</a:t>
            </a:fld>
            <a:endParaRPr lang="en-US" dirty="0">
              <a:latin typeface="Tw Cen M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59818B-473F-93BF-BE19-45197F2B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60" y="1162050"/>
            <a:ext cx="7023879" cy="381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0E8F89-6FFB-E5E0-F9D6-A61A8B15984F}"/>
              </a:ext>
            </a:extLst>
          </p:cNvPr>
          <p:cNvSpPr/>
          <p:nvPr/>
        </p:nvSpPr>
        <p:spPr>
          <a:xfrm>
            <a:off x="4419600" y="2343150"/>
            <a:ext cx="762000" cy="1752600"/>
          </a:xfrm>
          <a:prstGeom prst="rect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4315BD-9F5D-49A2-45B5-25258455D56F}"/>
              </a:ext>
            </a:extLst>
          </p:cNvPr>
          <p:cNvSpPr/>
          <p:nvPr/>
        </p:nvSpPr>
        <p:spPr>
          <a:xfrm>
            <a:off x="3581400" y="1352550"/>
            <a:ext cx="1676400" cy="914400"/>
          </a:xfrm>
          <a:prstGeom prst="rect">
            <a:avLst/>
          </a:prstGeom>
          <a:noFill/>
          <a:ln w="38100"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81EC4C-EED8-A5C8-A783-82C824F20AE4}"/>
              </a:ext>
            </a:extLst>
          </p:cNvPr>
          <p:cNvSpPr txBox="1"/>
          <p:nvPr/>
        </p:nvSpPr>
        <p:spPr>
          <a:xfrm>
            <a:off x="7244215" y="2343150"/>
            <a:ext cx="1679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rgbClr val="009900"/>
                </a:solidFill>
              </a:rPr>
              <a:t>$15 billion </a:t>
            </a:r>
            <a:r>
              <a:rPr lang="en-US" sz="1600" i="1" dirty="0">
                <a:solidFill>
                  <a:schemeClr val="tx2"/>
                </a:solidFill>
              </a:rPr>
              <a:t>since 1999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i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i="1" dirty="0">
                <a:solidFill>
                  <a:srgbClr val="009900"/>
                </a:solidFill>
              </a:rPr>
              <a:t>¼ of BPA </a:t>
            </a:r>
            <a:r>
              <a:rPr lang="en-US" sz="1600" i="1" dirty="0">
                <a:solidFill>
                  <a:schemeClr val="tx2"/>
                </a:solidFill>
              </a:rPr>
              <a:t>wholesale power rates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126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4BC51-6F78-2D28-7F8F-5EE8C144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Hydro: </a:t>
            </a:r>
            <a:r>
              <a:rPr lang="en-US" sz="4000" i="1" dirty="0">
                <a:solidFill>
                  <a:srgbClr val="009900"/>
                </a:solidFill>
              </a:rPr>
              <a:t>Pays for Fish &amp; Wildlife Programs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AE98E-58FF-1104-4BBB-3C7FF04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fld id="{B7C6481B-4A8A-42C4-AF8E-0DA672E2FCF5}" type="slidenum">
              <a:rPr lang="en-US">
                <a:latin typeface="Tw Cen MT"/>
              </a:rPr>
              <a:pPr/>
              <a:t>42</a:t>
            </a:fld>
            <a:endParaRPr lang="en-US" dirty="0">
              <a:latin typeface="Tw Cen M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287D34-1A6E-15F2-620D-959EDB220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116" y="1200150"/>
            <a:ext cx="7023768" cy="388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9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4BC51-6F78-2D28-7F8F-5EE8C144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Hydro: </a:t>
            </a:r>
            <a:r>
              <a:rPr lang="en-US" sz="4000" i="1" dirty="0">
                <a:solidFill>
                  <a:srgbClr val="009900"/>
                </a:solidFill>
              </a:rPr>
              <a:t>Salmon are Highest Priority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AE98E-58FF-1104-4BBB-3C7FF04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fld id="{B7C6481B-4A8A-42C4-AF8E-0DA672E2FCF5}" type="slidenum">
              <a:rPr lang="en-US">
                <a:latin typeface="Tw Cen MT"/>
              </a:rPr>
              <a:pPr/>
              <a:t>43</a:t>
            </a:fld>
            <a:endParaRPr lang="en-US" dirty="0">
              <a:latin typeface="Tw Cen M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781B8E-2827-4378-F8D0-7F8708C0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038350"/>
            <a:ext cx="3443845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43D69A-154E-FA8D-DCC4-2D24329A3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046" y="1355059"/>
            <a:ext cx="3694954" cy="365258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8FA72-262B-8399-93EF-C3F135CEAC3D}"/>
              </a:ext>
            </a:extLst>
          </p:cNvPr>
          <p:cNvSpPr/>
          <p:nvPr/>
        </p:nvSpPr>
        <p:spPr>
          <a:xfrm>
            <a:off x="2933700" y="3181350"/>
            <a:ext cx="1219200" cy="533400"/>
          </a:xfrm>
          <a:prstGeom prst="roundRect">
            <a:avLst/>
          </a:prstGeom>
          <a:noFill/>
          <a:ln w="38100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763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20A545-566A-0866-1E91-432747020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256058"/>
            <a:ext cx="6147074" cy="3880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74BC51-6F78-2D28-7F8F-5EE8C144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Hydro: </a:t>
            </a:r>
            <a:r>
              <a:rPr lang="en-US" sz="4000" i="1" dirty="0">
                <a:solidFill>
                  <a:srgbClr val="009900"/>
                </a:solidFill>
              </a:rPr>
              <a:t>Salmon Restoration Efforts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AE98E-58FF-1104-4BBB-3C7FF04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fld id="{B7C6481B-4A8A-42C4-AF8E-0DA672E2FCF5}" type="slidenum">
              <a:rPr lang="en-US">
                <a:latin typeface="Tw Cen MT"/>
              </a:rPr>
              <a:pPr/>
              <a:t>44</a:t>
            </a:fld>
            <a:endParaRPr lang="en-US" dirty="0">
              <a:latin typeface="Tw Cen 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C4B420-7948-A0A2-6D7F-447AFEB9DE8B}"/>
              </a:ext>
            </a:extLst>
          </p:cNvPr>
          <p:cNvSpPr txBox="1"/>
          <p:nvPr/>
        </p:nvSpPr>
        <p:spPr>
          <a:xfrm>
            <a:off x="7164092" y="1256058"/>
            <a:ext cx="1447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9900"/>
                </a:solidFill>
              </a:rPr>
              <a:t>4 H’s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b="1" i="1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chemeClr val="tx2"/>
                </a:solidFill>
              </a:rPr>
              <a:t>Habitat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b="1" i="1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chemeClr val="tx2"/>
                </a:solidFill>
              </a:rPr>
              <a:t>Hatcheries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b="1" i="1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chemeClr val="tx2"/>
                </a:solidFill>
              </a:rPr>
              <a:t>Hydro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b="1" i="1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b="1" i="1" dirty="0">
                <a:solidFill>
                  <a:schemeClr val="tx2"/>
                </a:solidFill>
              </a:rPr>
              <a:t>Harvest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724397-83A3-75FD-7999-9B9829275642}"/>
              </a:ext>
            </a:extLst>
          </p:cNvPr>
          <p:cNvSpPr/>
          <p:nvPr/>
        </p:nvSpPr>
        <p:spPr>
          <a:xfrm>
            <a:off x="1295400" y="3333750"/>
            <a:ext cx="1371600" cy="609600"/>
          </a:xfrm>
          <a:prstGeom prst="roundRect">
            <a:avLst/>
          </a:prstGeom>
          <a:noFill/>
          <a:ln w="38100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9CC8521-36E8-4677-6268-03500C85A8B6}"/>
              </a:ext>
            </a:extLst>
          </p:cNvPr>
          <p:cNvSpPr/>
          <p:nvPr/>
        </p:nvSpPr>
        <p:spPr>
          <a:xfrm>
            <a:off x="4800600" y="3333750"/>
            <a:ext cx="990600" cy="609600"/>
          </a:xfrm>
          <a:prstGeom prst="roundRect">
            <a:avLst/>
          </a:prstGeom>
          <a:noFill/>
          <a:ln w="38100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0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1852E-C123-8C57-81D7-C76741C11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Dam Passage: </a:t>
            </a:r>
            <a:r>
              <a:rPr lang="en-US" sz="4000" i="1" dirty="0">
                <a:solidFill>
                  <a:srgbClr val="009900"/>
                </a:solidFill>
              </a:rPr>
              <a:t>Fish Survival Rates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C229D93-C196-7919-362A-EF6D9BB2DDB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40" y="1169274"/>
            <a:ext cx="7039522" cy="394479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99209B-F7A8-4DDA-C9B9-89EC79FC2F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 fontScale="40000" lnSpcReduction="20000"/>
          </a:bodyPr>
          <a:lstStyle/>
          <a:p>
            <a:pPr defTabSz="914378"/>
            <a:fld id="{1C3D1D11-16F7-4DFA-99C9-CA5D8BDEF55E}" type="slidenum">
              <a:rPr lang="en-US">
                <a:latin typeface="Tw Cen MT"/>
              </a:rPr>
              <a:pPr defTabSz="914378"/>
              <a:t>45</a:t>
            </a:fld>
            <a:endParaRPr lang="en-US">
              <a:latin typeface="Tw Cen M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4F78B9-D4EB-40C0-81EF-C5BE63DEEB17}"/>
              </a:ext>
            </a:extLst>
          </p:cNvPr>
          <p:cNvSpPr/>
          <p:nvPr/>
        </p:nvSpPr>
        <p:spPr>
          <a:xfrm>
            <a:off x="6629400" y="2419350"/>
            <a:ext cx="1371600" cy="457200"/>
          </a:xfrm>
          <a:prstGeom prst="roundRect">
            <a:avLst/>
          </a:prstGeom>
          <a:noFill/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194934C-C417-4519-B16D-BE0DA8625C19}"/>
              </a:ext>
            </a:extLst>
          </p:cNvPr>
          <p:cNvSpPr/>
          <p:nvPr/>
        </p:nvSpPr>
        <p:spPr>
          <a:xfrm>
            <a:off x="457201" y="2266950"/>
            <a:ext cx="504278" cy="2286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ED91F0-7A57-4909-AC00-8EE0DE057B3C}"/>
              </a:ext>
            </a:extLst>
          </p:cNvPr>
          <p:cNvSpPr/>
          <p:nvPr/>
        </p:nvSpPr>
        <p:spPr>
          <a:xfrm>
            <a:off x="1052239" y="2114550"/>
            <a:ext cx="1371600" cy="990601"/>
          </a:xfrm>
          <a:prstGeom prst="roundRect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028399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4BC51-6F78-2D28-7F8F-5EE8C144A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Salmon Returns: </a:t>
            </a:r>
            <a:r>
              <a:rPr lang="en-US" sz="4000" i="1" dirty="0">
                <a:solidFill>
                  <a:srgbClr val="009900"/>
                </a:solidFill>
              </a:rPr>
              <a:t>Ups, Down &amp; Trends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6AE98E-58FF-1104-4BBB-3C7FF04F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fld id="{B7C6481B-4A8A-42C4-AF8E-0DA672E2FCF5}" type="slidenum">
              <a:rPr lang="en-US">
                <a:latin typeface="Tw Cen MT"/>
              </a:rPr>
              <a:pPr/>
              <a:t>46</a:t>
            </a:fld>
            <a:endParaRPr lang="en-US" dirty="0">
              <a:latin typeface="Tw Cen M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ED3456-D0F8-6D14-4967-C02218620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50" y="1165195"/>
            <a:ext cx="6887500" cy="3921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B11CC8-AB45-DFE3-F6E9-32A1477BA638}"/>
              </a:ext>
            </a:extLst>
          </p:cNvPr>
          <p:cNvSpPr txBox="1"/>
          <p:nvPr/>
        </p:nvSpPr>
        <p:spPr>
          <a:xfrm>
            <a:off x="1099327" y="4860941"/>
            <a:ext cx="5105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Source: Public Power Council based on Columbia River DART (University of Washington)</a:t>
            </a:r>
          </a:p>
        </p:txBody>
      </p:sp>
    </p:spTree>
    <p:extLst>
      <p:ext uri="{BB962C8B-B14F-4D97-AF65-F5344CB8AC3E}">
        <p14:creationId xmlns:p14="http://schemas.microsoft.com/office/powerpoint/2010/main" val="110095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32DC6-FF63-4924-BD51-889CE34C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Chinook Salmon Struggling: </a:t>
            </a:r>
            <a:r>
              <a:rPr lang="en-US" sz="3600" i="1" dirty="0">
                <a:solidFill>
                  <a:srgbClr val="009900"/>
                </a:solidFill>
              </a:rPr>
              <a:t>Dams or Not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DBC7D1-77D7-4022-9E5D-2BE93F15D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defTabSz="914378"/>
            <a:fld id="{B7C6481B-4A8A-42C4-AF8E-0DA672E2FCF5}" type="slidenum">
              <a:rPr lang="en-US">
                <a:latin typeface="Tw Cen MT"/>
              </a:rPr>
              <a:pPr defTabSz="914378"/>
              <a:t>47</a:t>
            </a:fld>
            <a:endParaRPr lang="en-US" dirty="0">
              <a:latin typeface="Tw Cen M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F57433-ABD3-48D2-AFB2-A3730BC01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008" y="1216638"/>
            <a:ext cx="5589391" cy="39014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5C0D0F-B3F8-431F-8DA1-205A12338068}"/>
              </a:ext>
            </a:extLst>
          </p:cNvPr>
          <p:cNvGrpSpPr/>
          <p:nvPr/>
        </p:nvGrpSpPr>
        <p:grpSpPr>
          <a:xfrm>
            <a:off x="598042" y="1926704"/>
            <a:ext cx="2010412" cy="1240665"/>
            <a:chOff x="165738" y="2189670"/>
            <a:chExt cx="1954524" cy="1240665"/>
          </a:xfrm>
        </p:grpSpPr>
        <p:pic>
          <p:nvPicPr>
            <p:cNvPr id="1026" name="Picture 2" descr="Chinook Salmon | US EPA">
              <a:extLst>
                <a:ext uri="{FF2B5EF4-FFF2-40B4-BE49-F238E27FC236}">
                  <a16:creationId xmlns:a16="http://schemas.microsoft.com/office/drawing/2014/main" id="{C7FEF6A4-8B7C-4338-B935-2DA25D3409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738" y="2189670"/>
              <a:ext cx="1954524" cy="1240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E9FF10-C8FA-48B4-9888-C5106605B764}"/>
                </a:ext>
              </a:extLst>
            </p:cNvPr>
            <p:cNvSpPr txBox="1"/>
            <p:nvPr/>
          </p:nvSpPr>
          <p:spPr>
            <a:xfrm>
              <a:off x="685800" y="2982702"/>
              <a:ext cx="759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i="1" dirty="0">
                  <a:solidFill>
                    <a:srgbClr val="FFFF00"/>
                  </a:solidFill>
                  <a:latin typeface="Tw Cen MT"/>
                </a:rPr>
                <a:t>Smolt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C054172-4541-4D26-92A8-2C9FB8F8DB20}"/>
              </a:ext>
            </a:extLst>
          </p:cNvPr>
          <p:cNvGrpSpPr/>
          <p:nvPr/>
        </p:nvGrpSpPr>
        <p:grpSpPr>
          <a:xfrm>
            <a:off x="587398" y="3352034"/>
            <a:ext cx="1981200" cy="1319975"/>
            <a:chOff x="152400" y="3722152"/>
            <a:chExt cx="1981200" cy="1319975"/>
          </a:xfrm>
        </p:grpSpPr>
        <p:pic>
          <p:nvPicPr>
            <p:cNvPr id="1028" name="Picture 4" descr="$95 Million in NOAA Pacific Coastal Salmon Recovery Funding Recommended to  Reverse the Declines of West Coast Salmon and Steelhead | NOAA Fisheries">
              <a:extLst>
                <a:ext uri="{FF2B5EF4-FFF2-40B4-BE49-F238E27FC236}">
                  <a16:creationId xmlns:a16="http://schemas.microsoft.com/office/drawing/2014/main" id="{20133B7B-8D98-42AA-BBCA-E847F0D57C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22152"/>
              <a:ext cx="1981200" cy="1319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173922-B30C-4C81-AC72-D82B035E8B2D}"/>
                </a:ext>
              </a:extLst>
            </p:cNvPr>
            <p:cNvSpPr txBox="1"/>
            <p:nvPr/>
          </p:nvSpPr>
          <p:spPr>
            <a:xfrm>
              <a:off x="685800" y="4602718"/>
              <a:ext cx="759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8"/>
              <a:r>
                <a:rPr lang="en-US" i="1" dirty="0">
                  <a:solidFill>
                    <a:srgbClr val="FFFF00"/>
                  </a:solidFill>
                  <a:latin typeface="Tw Cen MT"/>
                </a:rPr>
                <a:t>Adult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A6C388B5-D7D4-4728-B2E2-3BD496EA6D6C}"/>
              </a:ext>
            </a:extLst>
          </p:cNvPr>
          <p:cNvSpPr/>
          <p:nvPr/>
        </p:nvSpPr>
        <p:spPr>
          <a:xfrm>
            <a:off x="6400800" y="3562350"/>
            <a:ext cx="2365248" cy="1555750"/>
          </a:xfrm>
          <a:prstGeom prst="ellipse">
            <a:avLst/>
          </a:prstGeom>
          <a:noFill/>
          <a:ln w="38100"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80EAB1-61BB-4E86-A8EF-1786F40ABE21}"/>
              </a:ext>
            </a:extLst>
          </p:cNvPr>
          <p:cNvSpPr/>
          <p:nvPr/>
        </p:nvSpPr>
        <p:spPr>
          <a:xfrm>
            <a:off x="4662866" y="2982702"/>
            <a:ext cx="899735" cy="884448"/>
          </a:xfrm>
          <a:prstGeom prst="ellipse">
            <a:avLst/>
          </a:prstGeom>
          <a:noFill/>
          <a:ln w="38100">
            <a:solidFill>
              <a:srgbClr val="0099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13D567-7B68-4310-92F7-816B1F951D1A}"/>
              </a:ext>
            </a:extLst>
          </p:cNvPr>
          <p:cNvSpPr txBox="1"/>
          <p:nvPr/>
        </p:nvSpPr>
        <p:spPr>
          <a:xfrm>
            <a:off x="4347455" y="3213535"/>
            <a:ext cx="990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200" b="1" dirty="0">
                <a:solidFill>
                  <a:schemeClr val="accent1"/>
                </a:solidFill>
                <a:latin typeface="Tw Cen MT"/>
              </a:rPr>
              <a:t>Puget Sound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109846-7658-44B9-8DC0-41C2D81BB892}"/>
              </a:ext>
            </a:extLst>
          </p:cNvPr>
          <p:cNvSpPr txBox="1"/>
          <p:nvPr/>
        </p:nvSpPr>
        <p:spPr>
          <a:xfrm>
            <a:off x="7010401" y="3582770"/>
            <a:ext cx="1371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200" b="1" dirty="0">
                <a:solidFill>
                  <a:schemeClr val="accent1"/>
                </a:solidFill>
                <a:latin typeface="Tw Cen MT"/>
              </a:rPr>
              <a:t>Snake River Basin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3932F6-F0FA-42BE-A819-CC1A1468770D}"/>
              </a:ext>
            </a:extLst>
          </p:cNvPr>
          <p:cNvSpPr txBox="1"/>
          <p:nvPr/>
        </p:nvSpPr>
        <p:spPr>
          <a:xfrm>
            <a:off x="533400" y="1156316"/>
            <a:ext cx="22829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b="1" u="sng" dirty="0">
                <a:solidFill>
                  <a:schemeClr val="tx2"/>
                </a:solidFill>
                <a:latin typeface="Tw Cen MT"/>
              </a:rPr>
              <a:t>Smolt-to-Adult Return</a:t>
            </a:r>
          </a:p>
          <a:p>
            <a:pPr defTabSz="914378"/>
            <a:r>
              <a:rPr lang="en-US" sz="1600" b="1" dirty="0">
                <a:solidFill>
                  <a:srgbClr val="009900"/>
                </a:solidFill>
                <a:latin typeface="Tw Cen MT"/>
              </a:rPr>
              <a:t>Sustainable runs &gt;2%</a:t>
            </a:r>
          </a:p>
          <a:p>
            <a:pPr defTabSz="914378"/>
            <a:endParaRPr lang="en-US" sz="1600" b="1" dirty="0">
              <a:solidFill>
                <a:srgbClr val="009900"/>
              </a:solidFill>
              <a:latin typeface="Tw Cen MT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306FD54E-03B1-4F75-8392-7003B3B7C35C}"/>
              </a:ext>
            </a:extLst>
          </p:cNvPr>
          <p:cNvSpPr/>
          <p:nvPr/>
        </p:nvSpPr>
        <p:spPr>
          <a:xfrm>
            <a:off x="4842754" y="2361443"/>
            <a:ext cx="186446" cy="679130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EA361DC5-E6B5-429C-8675-D6B09AA03FC5}"/>
              </a:ext>
            </a:extLst>
          </p:cNvPr>
          <p:cNvSpPr/>
          <p:nvPr/>
        </p:nvSpPr>
        <p:spPr>
          <a:xfrm>
            <a:off x="7581218" y="3114718"/>
            <a:ext cx="191181" cy="505091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D2FEB2-3F28-48F7-A49C-C2C8F491999F}"/>
              </a:ext>
            </a:extLst>
          </p:cNvPr>
          <p:cNvSpPr/>
          <p:nvPr/>
        </p:nvSpPr>
        <p:spPr>
          <a:xfrm>
            <a:off x="3183008" y="3490534"/>
            <a:ext cx="620471" cy="276999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86601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9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E5C28-93C1-B07C-9F48-AF77A0231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Hydropower: </a:t>
            </a:r>
            <a:r>
              <a:rPr lang="en-US" sz="4000" i="1" dirty="0">
                <a:solidFill>
                  <a:srgbClr val="009900"/>
                </a:solidFill>
              </a:rPr>
              <a:t>Back in the Courts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8209E8-03AB-7ACB-1C0F-EF2ADEC1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pPr defTabSz="914378"/>
            <a:fld id="{B7C6481B-4A8A-42C4-AF8E-0DA672E2FCF5}" type="slidenum">
              <a:rPr lang="en-US">
                <a:latin typeface="Tw Cen MT"/>
              </a:rPr>
              <a:pPr defTabSz="914378"/>
              <a:t>48</a:t>
            </a:fld>
            <a:endParaRPr lang="en-US" dirty="0">
              <a:latin typeface="Tw Cen M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66F554-F4AD-D76D-08E6-2D070B7A7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50" y="2760646"/>
            <a:ext cx="5769196" cy="1540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2F4745-1849-8A5B-94CA-E4EF01CF7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843" y="4446946"/>
            <a:ext cx="5424314" cy="5404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FD07B-700C-8752-6193-BAAE4994C73B}"/>
              </a:ext>
            </a:extLst>
          </p:cNvPr>
          <p:cNvSpPr txBox="1"/>
          <p:nvPr/>
        </p:nvSpPr>
        <p:spPr>
          <a:xfrm>
            <a:off x="612649" y="1137524"/>
            <a:ext cx="8024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tx2"/>
                </a:solidFill>
              </a:rPr>
              <a:t>Columbia River System Operations Federal Lawsuit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</a:rPr>
              <a:t>Federal Oregon District Court (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</a:rPr>
              <a:t>Judge Michael Simon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200" i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i="1" dirty="0">
                <a:solidFill>
                  <a:schemeClr val="tx2"/>
                </a:solidFill>
              </a:rPr>
              <a:t>Plaintiffs = </a:t>
            </a:r>
            <a:r>
              <a:rPr lang="en-US" sz="1200" b="1" i="1" dirty="0">
                <a:solidFill>
                  <a:srgbClr val="009900"/>
                </a:solidFill>
              </a:rPr>
              <a:t>10 nonprofit groups </a:t>
            </a:r>
            <a:r>
              <a:rPr lang="en-US" sz="1200" i="1" dirty="0">
                <a:solidFill>
                  <a:schemeClr val="tx2"/>
                </a:solidFill>
              </a:rPr>
              <a:t>(National Wildlife Federation, et al.,) + </a:t>
            </a:r>
            <a:r>
              <a:rPr lang="en-US" sz="1200" b="1" i="1" dirty="0">
                <a:solidFill>
                  <a:srgbClr val="009900"/>
                </a:solidFill>
              </a:rPr>
              <a:t>Oregon </a:t>
            </a:r>
            <a:r>
              <a:rPr lang="en-US" sz="1200" i="1" dirty="0">
                <a:solidFill>
                  <a:schemeClr val="tx2"/>
                </a:solidFill>
              </a:rPr>
              <a:t>+ </a:t>
            </a:r>
            <a:r>
              <a:rPr lang="en-US" sz="1200" b="1" i="1" dirty="0">
                <a:solidFill>
                  <a:srgbClr val="009900"/>
                </a:solidFill>
              </a:rPr>
              <a:t>Washington </a:t>
            </a:r>
            <a:r>
              <a:rPr lang="en-US" sz="1200" i="1" dirty="0">
                <a:solidFill>
                  <a:schemeClr val="tx2"/>
                </a:solidFill>
              </a:rPr>
              <a:t>(as of October 9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200" i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i="1" dirty="0">
                <a:solidFill>
                  <a:schemeClr val="tx2"/>
                </a:solidFill>
              </a:rPr>
              <a:t>Proposed Order Granting Oregon’s Motion for Injunctive Relief (October 8, 2025) = </a:t>
            </a:r>
            <a:r>
              <a:rPr lang="en-US" sz="1200" b="1" i="1" dirty="0">
                <a:solidFill>
                  <a:srgbClr val="009900"/>
                </a:solidFill>
              </a:rPr>
              <a:t>Year-Round 24/7 Spill</a:t>
            </a:r>
          </a:p>
        </p:txBody>
      </p:sp>
    </p:spTree>
    <p:extLst>
      <p:ext uri="{BB962C8B-B14F-4D97-AF65-F5344CB8AC3E}">
        <p14:creationId xmlns:p14="http://schemas.microsoft.com/office/powerpoint/2010/main" val="1581991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Balancing Act: </a:t>
            </a:r>
            <a:r>
              <a:rPr lang="en-US" sz="3600" i="1" dirty="0">
                <a:solidFill>
                  <a:srgbClr val="009900"/>
                </a:solidFill>
              </a:rPr>
              <a:t>Increasingly Difficult</a:t>
            </a:r>
            <a:endParaRPr lang="en-US" sz="3600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2AF17B-D3A9-48AD-95B8-36C09C1F3B58}"/>
              </a:ext>
            </a:extLst>
          </p:cNvPr>
          <p:cNvGrpSpPr/>
          <p:nvPr/>
        </p:nvGrpSpPr>
        <p:grpSpPr>
          <a:xfrm>
            <a:off x="152400" y="1364072"/>
            <a:ext cx="3710681" cy="3467013"/>
            <a:chOff x="2411859" y="1488431"/>
            <a:chExt cx="3710681" cy="34670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ED02A1-E0BB-4E40-AB1C-281F21514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4259" y="1488431"/>
              <a:ext cx="3558281" cy="333948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7BF4A2-56D2-4244-907B-A5A3C03DC0DD}"/>
                </a:ext>
              </a:extLst>
            </p:cNvPr>
            <p:cNvSpPr txBox="1"/>
            <p:nvPr/>
          </p:nvSpPr>
          <p:spPr>
            <a:xfrm>
              <a:off x="5064934" y="4225961"/>
              <a:ext cx="755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Reliable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922D92E-0156-4392-AF17-6C9CCE510825}"/>
                </a:ext>
              </a:extLst>
            </p:cNvPr>
            <p:cNvSpPr txBox="1"/>
            <p:nvPr/>
          </p:nvSpPr>
          <p:spPr>
            <a:xfrm>
              <a:off x="2411859" y="4225961"/>
              <a:ext cx="1295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Affordable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8CA16F-6E1A-45CB-B72C-31E8E0B72C5F}"/>
                </a:ext>
              </a:extLst>
            </p:cNvPr>
            <p:cNvSpPr txBox="1"/>
            <p:nvPr/>
          </p:nvSpPr>
          <p:spPr>
            <a:xfrm>
              <a:off x="3282008" y="4678445"/>
              <a:ext cx="20604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Environmentally Responsible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BAAF99-3004-4DCE-BF05-B3A386279D73}"/>
                </a:ext>
              </a:extLst>
            </p:cNvPr>
            <p:cNvSpPr txBox="1"/>
            <p:nvPr/>
          </p:nvSpPr>
          <p:spPr>
            <a:xfrm>
              <a:off x="3282008" y="1657708"/>
              <a:ext cx="19298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Electricity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Health, Safety &amp; Well Being</a:t>
              </a:r>
            </a:p>
          </p:txBody>
        </p:sp>
      </p:grp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55B15D4C-97BD-FC5D-FCE7-F0BEFCEE6995}"/>
              </a:ext>
            </a:extLst>
          </p:cNvPr>
          <p:cNvSpPr txBox="1">
            <a:spLocks/>
          </p:cNvSpPr>
          <p:nvPr/>
        </p:nvSpPr>
        <p:spPr>
          <a:xfrm>
            <a:off x="3863081" y="1223109"/>
            <a:ext cx="5128519" cy="3748941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Hydropower Erosion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Increased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spill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&amp; threats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dam breaching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Eliminating CO</a:t>
            </a:r>
            <a:r>
              <a:rPr kumimoji="0" lang="en-US" sz="2600" b="0" i="0" u="none" strike="noStrike" kern="120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valued above all factors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Coal-plant retirements &amp;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 new natural gas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 WA &amp; OR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Wind &amp; Solar: Weather Dependent &amp; Energy Dilute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Located remotely from population centers &amp; require vast swaths of land due to need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extreme overbuild 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Increasing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Costs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&amp; Risk of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Blackouts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 2"/>
              <a:buChar char="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 2"/>
              <a:buChar char="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1F497D"/>
              </a:buClr>
              <a:buSzPct val="70000"/>
              <a:buFont typeface="Wingdings 2"/>
              <a:buChar char="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DAA2D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9E639C-9626-BB5D-12E8-08ACE514C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474" y="1270995"/>
            <a:ext cx="449749" cy="524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F2CCC5-310C-CF22-42A8-F4CCDC598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474" y="4430231"/>
            <a:ext cx="449749" cy="5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5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D577-7725-42B3-A0B7-C231FFDC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Hydropower: </a:t>
            </a:r>
            <a:r>
              <a:rPr lang="en-US" sz="2400" i="1" dirty="0">
                <a:solidFill>
                  <a:srgbClr val="009900"/>
                </a:solidFill>
              </a:rPr>
              <a:t>Foundation of Pacific Northwest Electricity Supply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6EBE5F-776F-404B-9673-F975ED63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744763-ACA0-4F67-9613-194612E30FEF}"/>
              </a:ext>
            </a:extLst>
          </p:cNvPr>
          <p:cNvSpPr txBox="1"/>
          <p:nvPr/>
        </p:nvSpPr>
        <p:spPr>
          <a:xfrm>
            <a:off x="591635" y="4864328"/>
            <a:ext cx="44481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Source: 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  <a:hlinkClick r:id="rId2"/>
              </a:rPr>
              <a:t>https://www.nwcouncil.org/energy/energy-topics/power-supply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0F3A3E-6DE3-4952-B538-0A8C58DB6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758530"/>
            <a:ext cx="3526839" cy="22772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8725ED-63C3-40D9-8586-AEA9AB2384D4}"/>
              </a:ext>
            </a:extLst>
          </p:cNvPr>
          <p:cNvSpPr txBox="1"/>
          <p:nvPr/>
        </p:nvSpPr>
        <p:spPr>
          <a:xfrm>
            <a:off x="5327854" y="1401203"/>
            <a:ext cx="2789640" cy="298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PNW Annual Electricity Production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7C47A7-70F7-4DD4-92A1-65126797B349}"/>
              </a:ext>
            </a:extLst>
          </p:cNvPr>
          <p:cNvSpPr/>
          <p:nvPr/>
        </p:nvSpPr>
        <p:spPr>
          <a:xfrm>
            <a:off x="7808620" y="3088690"/>
            <a:ext cx="829353" cy="577286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AB5C32-1437-44FA-B3FE-3EF994762628}"/>
              </a:ext>
            </a:extLst>
          </p:cNvPr>
          <p:cNvSpPr txBox="1"/>
          <p:nvPr/>
        </p:nvSpPr>
        <p:spPr>
          <a:xfrm>
            <a:off x="7741917" y="3377333"/>
            <a:ext cx="9875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16,271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MWa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718AC0-9CED-3AF4-B917-F7DA56E791DA}"/>
              </a:ext>
            </a:extLst>
          </p:cNvPr>
          <p:cNvGrpSpPr/>
          <p:nvPr/>
        </p:nvGrpSpPr>
        <p:grpSpPr>
          <a:xfrm>
            <a:off x="650909" y="1391857"/>
            <a:ext cx="3714591" cy="2506390"/>
            <a:chOff x="650909" y="1391857"/>
            <a:chExt cx="3714591" cy="250639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E934080-BEF4-FBE1-8699-73790B70A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909" y="1835754"/>
              <a:ext cx="3714591" cy="2062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31CC1E-BE69-F3EB-BE03-DFF2AB5B9D13}"/>
                </a:ext>
              </a:extLst>
            </p:cNvPr>
            <p:cNvSpPr txBox="1"/>
            <p:nvPr/>
          </p:nvSpPr>
          <p:spPr>
            <a:xfrm>
              <a:off x="1113384" y="1391857"/>
              <a:ext cx="2789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PNW Nameplate Capacity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708B30-ABE6-9AE4-8286-A8B3A4E16777}"/>
              </a:ext>
            </a:extLst>
          </p:cNvPr>
          <p:cNvSpPr txBox="1"/>
          <p:nvPr/>
        </p:nvSpPr>
        <p:spPr>
          <a:xfrm>
            <a:off x="4586591" y="4175082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Bonneville Power Administration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≈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50%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of hydro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generation in average year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A1F771-6C0F-BBBE-D460-CC01BBE1B3C5}"/>
              </a:ext>
            </a:extLst>
          </p:cNvPr>
          <p:cNvSpPr/>
          <p:nvPr/>
        </p:nvSpPr>
        <p:spPr>
          <a:xfrm>
            <a:off x="4953000" y="1730536"/>
            <a:ext cx="2209800" cy="18869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857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35E35-951A-4315-88A5-BBA7DD91B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Conclusions/Questions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F8B482-E92E-4090-8ED9-328F40D83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26C93-9743-294D-9954-E272266684E2}"/>
              </a:ext>
            </a:extLst>
          </p:cNvPr>
          <p:cNvSpPr txBox="1"/>
          <p:nvPr/>
        </p:nvSpPr>
        <p:spPr>
          <a:xfrm>
            <a:off x="612648" y="1200150"/>
            <a:ext cx="83027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Pacific Northwest needs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every drop of hydropower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we can get!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400" dirty="0">
              <a:solidFill>
                <a:srgbClr val="1F497D"/>
              </a:solidFill>
              <a:latin typeface="Tw Cen M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400" dirty="0">
                <a:solidFill>
                  <a:srgbClr val="1F497D"/>
                </a:solidFill>
                <a:latin typeface="Tw Cen MT"/>
              </a:rPr>
              <a:t>Firm and low-cost hydro is </a:t>
            </a:r>
            <a:r>
              <a:rPr lang="en-US" sz="1400" b="1" i="1" dirty="0">
                <a:solidFill>
                  <a:srgbClr val="009900"/>
                </a:solidFill>
                <a:latin typeface="Tw Cen MT"/>
              </a:rPr>
              <a:t>spoken for . . . </a:t>
            </a:r>
            <a:r>
              <a:rPr lang="en-US" sz="1400" dirty="0">
                <a:solidFill>
                  <a:srgbClr val="1F497D"/>
                </a:solidFill>
                <a:latin typeface="Tw Cen MT"/>
              </a:rPr>
              <a:t>the glory days are over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sz="1400" dirty="0">
              <a:solidFill>
                <a:srgbClr val="1F497D"/>
              </a:solidFill>
              <a:latin typeface="Tw Cen M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400" dirty="0">
                <a:solidFill>
                  <a:srgbClr val="1F497D"/>
                </a:solidFill>
                <a:latin typeface="Tw Cen MT"/>
              </a:rPr>
              <a:t>Hydro &amp; Salmon </a:t>
            </a:r>
            <a:r>
              <a:rPr lang="en-US" sz="1400" b="1" dirty="0">
                <a:solidFill>
                  <a:srgbClr val="009900"/>
                </a:solidFill>
                <a:latin typeface="Tw Cen MT"/>
              </a:rPr>
              <a:t>can co-exist </a:t>
            </a:r>
            <a:r>
              <a:rPr lang="en-US" sz="1400" dirty="0">
                <a:solidFill>
                  <a:srgbClr val="1F497D"/>
                </a:solidFill>
                <a:latin typeface="Tw Cen MT"/>
              </a:rPr>
              <a:t>. . . but what does it mean for salmon to be “</a:t>
            </a:r>
            <a:r>
              <a:rPr lang="en-US" sz="1400" b="1" i="1" dirty="0">
                <a:solidFill>
                  <a:srgbClr val="009900"/>
                </a:solidFill>
                <a:latin typeface="Tw Cen MT"/>
              </a:rPr>
              <a:t>abundant</a:t>
            </a:r>
            <a:r>
              <a:rPr lang="en-US" sz="1400" dirty="0">
                <a:solidFill>
                  <a:srgbClr val="1F497D"/>
                </a:solidFill>
                <a:latin typeface="Tw Cen MT"/>
              </a:rPr>
              <a:t>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en-US" dirty="0">
              <a:solidFill>
                <a:srgbClr val="1F497D"/>
              </a:solidFill>
              <a:latin typeface="Tw Cen M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100% C</a:t>
            </a:r>
            <a:r>
              <a:rPr lang="en-US" dirty="0">
                <a:solidFill>
                  <a:srgbClr val="1F497D"/>
                </a:solidFill>
                <a:latin typeface="Tw Cen MT"/>
              </a:rPr>
              <a:t>O</a:t>
            </a:r>
            <a:r>
              <a:rPr lang="en-US" baseline="-25000" dirty="0">
                <a:solidFill>
                  <a:srgbClr val="1F497D"/>
                </a:solidFill>
                <a:latin typeface="Tw Cen MT"/>
              </a:rPr>
              <a:t>2</a:t>
            </a:r>
            <a:r>
              <a:rPr lang="en-US" dirty="0">
                <a:solidFill>
                  <a:srgbClr val="1F497D"/>
                </a:solidFill>
                <a:latin typeface="Tw Cen MT"/>
              </a:rPr>
              <a:t>-Free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Electricity Mandates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Deepening dependence on hydro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Capacity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&amp; flexibility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Increasing blackout risk =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drought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+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cold/hot weather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Desperately need more firm (dependable) capacity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968375" lvl="2" indent="-223838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1F497D"/>
                </a:solidFill>
                <a:latin typeface="Tw Cen MT"/>
              </a:rPr>
              <a:t>New </a:t>
            </a:r>
            <a:r>
              <a:rPr lang="en-US" sz="1400" b="1" i="1" dirty="0">
                <a:solidFill>
                  <a:srgbClr val="009900"/>
                </a:solidFill>
                <a:latin typeface="Tw Cen MT"/>
              </a:rPr>
              <a:t>Nuclear</a:t>
            </a:r>
            <a:r>
              <a:rPr lang="en-US" sz="1400" dirty="0">
                <a:solidFill>
                  <a:srgbClr val="1F497D"/>
                </a:solidFill>
                <a:latin typeface="Tw Cen MT"/>
              </a:rPr>
              <a:t> is long-game solution with </a:t>
            </a:r>
            <a:r>
              <a:rPr lang="en-US" sz="1400" b="1" i="1" dirty="0">
                <a:solidFill>
                  <a:srgbClr val="009900"/>
                </a:solidFill>
                <a:latin typeface="Tw Cen MT"/>
              </a:rPr>
              <a:t>Natural Gas </a:t>
            </a:r>
            <a:r>
              <a:rPr lang="en-US" sz="1400" dirty="0">
                <a:solidFill>
                  <a:srgbClr val="1F497D"/>
                </a:solidFill>
                <a:latin typeface="Tw Cen MT"/>
              </a:rPr>
              <a:t>as a bridge fuel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2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EC5A79-B0F6-160D-7872-1DB0FE17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773" y="2190750"/>
            <a:ext cx="8839200" cy="2362200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009900"/>
                </a:solidFill>
                <a:latin typeface="Tw Cen MT"/>
              </a:rPr>
              <a:t>New Nuclear</a:t>
            </a:r>
          </a:p>
          <a:p>
            <a:pPr algn="ctr"/>
            <a:r>
              <a:rPr lang="en-US" sz="4000" b="1" i="1" dirty="0">
                <a:solidFill>
                  <a:srgbClr val="009900"/>
                </a:solidFill>
                <a:latin typeface="Tw Cen MT"/>
              </a:rPr>
              <a:t>Challenges and Opportunities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9891F-DCCB-8261-6220-26CC2745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47241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42815-C7A0-486B-F6A9-59A435076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Big Tech Knows: </a:t>
            </a:r>
            <a:r>
              <a:rPr lang="en-US" sz="3200" i="1" dirty="0">
                <a:solidFill>
                  <a:srgbClr val="009900"/>
                </a:solidFill>
              </a:rPr>
              <a:t>Reliable = Natural Gas + Nuclear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E6C646-5757-3DAD-07FD-2752DA09F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C4A03AD-31B8-4F7E-989E-937354D1E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76" y="3356426"/>
            <a:ext cx="2641048" cy="65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244662-70C4-128C-C3BB-B5DCCDB1E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167" y="4200166"/>
            <a:ext cx="2736852" cy="817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F91DC6-7EFA-2B47-8537-366440FA1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167" y="1212450"/>
            <a:ext cx="3878881" cy="1033330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9C57E40-3825-B047-1D46-33705AC5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93" y="1212450"/>
            <a:ext cx="4319143" cy="287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D7686A-6210-FB6F-11AA-9139A541F4B6}"/>
              </a:ext>
            </a:extLst>
          </p:cNvPr>
          <p:cNvSpPr txBox="1"/>
          <p:nvPr/>
        </p:nvSpPr>
        <p:spPr>
          <a:xfrm>
            <a:off x="114297" y="4089511"/>
            <a:ext cx="431914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Big Tech’s “Dirty Little Secret”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Natural Gas Power + Renewable Energy Certificates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“Greenwashing”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AA355-7FB5-E82F-DA97-9F43A8E13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167" y="2254839"/>
            <a:ext cx="2885233" cy="1024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AABAA2-103E-6662-B918-38A74B882121}"/>
              </a:ext>
            </a:extLst>
          </p:cNvPr>
          <p:cNvSpPr txBox="1"/>
          <p:nvPr/>
        </p:nvSpPr>
        <p:spPr>
          <a:xfrm>
            <a:off x="4887167" y="3347488"/>
            <a:ext cx="1482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Driving Nuclear  Renaissance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9AA2A2-967B-1017-3AA5-4500A2AD646C}"/>
              </a:ext>
            </a:extLst>
          </p:cNvPr>
          <p:cNvSpPr/>
          <p:nvPr/>
        </p:nvSpPr>
        <p:spPr>
          <a:xfrm>
            <a:off x="4748661" y="3300396"/>
            <a:ext cx="4166740" cy="1764741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6ABE454E-A4FE-BF58-535B-14F1F6EBA220}"/>
              </a:ext>
            </a:extLst>
          </p:cNvPr>
          <p:cNvSpPr/>
          <p:nvPr/>
        </p:nvSpPr>
        <p:spPr>
          <a:xfrm rot="5400000">
            <a:off x="8032676" y="2529262"/>
            <a:ext cx="246710" cy="451050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8BE092-9D41-6D01-17E1-630DDCD600D7}"/>
              </a:ext>
            </a:extLst>
          </p:cNvPr>
          <p:cNvSpPr txBox="1"/>
          <p:nvPr/>
        </p:nvSpPr>
        <p:spPr>
          <a:xfrm>
            <a:off x="184393" y="4856634"/>
            <a:ext cx="377677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  <a:hlinkClick r:id="rId7"/>
              </a:rPr>
              <a:t>https://rickdunn.substack.com/p/wind-and-solar-green-industry-fantasyland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067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7" grpId="0" animBg="1"/>
      <p:bldP spid="5" grpId="0" animBg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00472-5083-F821-B3AA-131F14934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Artificial Intelligence:  </a:t>
            </a:r>
            <a:r>
              <a:rPr lang="en-US" sz="3200" i="1" dirty="0">
                <a:solidFill>
                  <a:srgbClr val="009900"/>
                </a:solidFill>
              </a:rPr>
              <a:t>Driving Power Demand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53A8A2-4CF8-AC10-5E36-03C92898A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fld id="{B7C6481B-4A8A-42C4-AF8E-0DA672E2FCF5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84ADA-9A3D-7E3A-0A04-86CF7B40B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1276350"/>
            <a:ext cx="6225086" cy="37511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91F4D9-794B-300A-7843-7C6E35412894}"/>
              </a:ext>
            </a:extLst>
          </p:cNvPr>
          <p:cNvSpPr txBox="1"/>
          <p:nvPr/>
        </p:nvSpPr>
        <p:spPr>
          <a:xfrm>
            <a:off x="7010400" y="1276350"/>
            <a:ext cx="19050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i="1" dirty="0">
                <a:solidFill>
                  <a:schemeClr val="tx2"/>
                </a:solidFill>
              </a:rPr>
              <a:t>U.S. AI power capacity estimated at </a:t>
            </a:r>
            <a:r>
              <a:rPr lang="en-US" sz="1400" b="1" i="1" dirty="0">
                <a:solidFill>
                  <a:srgbClr val="009900"/>
                </a:solidFill>
              </a:rPr>
              <a:t>5 GW today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i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i="1" dirty="0">
                <a:solidFill>
                  <a:schemeClr val="tx2"/>
                </a:solidFill>
              </a:rPr>
              <a:t>Could reach </a:t>
            </a:r>
            <a:r>
              <a:rPr lang="en-US" sz="1400" b="1" i="1" dirty="0">
                <a:solidFill>
                  <a:srgbClr val="009900"/>
                </a:solidFill>
              </a:rPr>
              <a:t>50 GW </a:t>
            </a:r>
            <a:r>
              <a:rPr lang="en-US" sz="1400" i="1" dirty="0">
                <a:solidFill>
                  <a:schemeClr val="tx2"/>
                </a:solidFill>
              </a:rPr>
              <a:t>by 2030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i="1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i="1" dirty="0">
                <a:solidFill>
                  <a:schemeClr val="tx2"/>
                </a:solidFill>
              </a:rPr>
              <a:t>Capacity increase equivalent to </a:t>
            </a:r>
            <a:r>
              <a:rPr lang="en-US" sz="1400" b="1" i="1" dirty="0">
                <a:solidFill>
                  <a:srgbClr val="009900"/>
                </a:solidFill>
              </a:rPr>
              <a:t>37 </a:t>
            </a:r>
            <a:r>
              <a:rPr lang="en-US" sz="1400" i="1" dirty="0">
                <a:solidFill>
                  <a:schemeClr val="tx2"/>
                </a:solidFill>
              </a:rPr>
              <a:t>CGS </a:t>
            </a:r>
            <a:r>
              <a:rPr lang="en-US" sz="1400" b="1" i="1" dirty="0">
                <a:solidFill>
                  <a:srgbClr val="009900"/>
                </a:solidFill>
              </a:rPr>
              <a:t>Nuclear Plants </a:t>
            </a:r>
          </a:p>
          <a:p>
            <a:r>
              <a:rPr lang="en-US" sz="1400" i="1" dirty="0">
                <a:solidFill>
                  <a:schemeClr val="tx2"/>
                </a:solidFill>
              </a:rPr>
              <a:t> </a:t>
            </a:r>
          </a:p>
          <a:p>
            <a:r>
              <a:rPr lang="en-US" sz="800" i="1" dirty="0"/>
              <a:t>Source:  Electric Power Research Institute August 2025</a:t>
            </a:r>
          </a:p>
        </p:txBody>
      </p:sp>
    </p:spTree>
    <p:extLst>
      <p:ext uri="{BB962C8B-B14F-4D97-AF65-F5344CB8AC3E}">
        <p14:creationId xmlns:p14="http://schemas.microsoft.com/office/powerpoint/2010/main" val="6236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178804"/>
            <a:ext cx="8305038" cy="738554"/>
          </a:xfrm>
        </p:spPr>
        <p:txBody>
          <a:bodyPr vert="horz" anchor="ctr">
            <a:normAutofit/>
          </a:bodyPr>
          <a:lstStyle/>
          <a:p>
            <a:r>
              <a:rPr lang="en-US" sz="4000" dirty="0">
                <a:solidFill>
                  <a:srgbClr val="1F497D"/>
                </a:solidFill>
                <a:latin typeface="Tw Cen MT"/>
              </a:rPr>
              <a:t>AWS Funding New Nuclear: </a:t>
            </a:r>
            <a:r>
              <a:rPr lang="en-US" sz="4000" i="1" dirty="0">
                <a:solidFill>
                  <a:srgbClr val="009900"/>
                </a:solidFill>
                <a:latin typeface="Tw Cen MT"/>
              </a:rPr>
              <a:t>Site-1 SMR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3D10F716-872E-4215-B2A4-97FA408F190F}"/>
              </a:ext>
            </a:extLst>
          </p:cNvPr>
          <p:cNvSpPr txBox="1">
            <a:spLocks/>
          </p:cNvSpPr>
          <p:nvPr/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 fontScale="70000" lnSpcReduction="20000"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B6B1F-C8AD-4588-93C6-3618906EFC2C}" type="slidenum"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A9CCC6-9BF3-E0B8-999C-85852923DD18}"/>
              </a:ext>
            </a:extLst>
          </p:cNvPr>
          <p:cNvSpPr txBox="1"/>
          <p:nvPr/>
        </p:nvSpPr>
        <p:spPr>
          <a:xfrm>
            <a:off x="5486400" y="2388058"/>
            <a:ext cx="339013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Amazon providing development funding for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4 modules</a:t>
            </a: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Energy Northwest has option to build additional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8 modules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548627" marR="0" lvl="1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Additional power available to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Amazon and northwest utilities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2A50DF-5D35-A114-74E8-BE5261809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52551"/>
            <a:ext cx="5181600" cy="3282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7C3670-A980-030F-7702-CC347EEE43EE}"/>
              </a:ext>
            </a:extLst>
          </p:cNvPr>
          <p:cNvSpPr txBox="1"/>
          <p:nvPr/>
        </p:nvSpPr>
        <p:spPr>
          <a:xfrm>
            <a:off x="685800" y="135255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Modules Initially with up to 12 Total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 Megawatts per Module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81C39F-3FA1-2B98-76AD-EB6C7FCC5E8D}"/>
              </a:ext>
            </a:extLst>
          </p:cNvPr>
          <p:cNvGrpSpPr/>
          <p:nvPr/>
        </p:nvGrpSpPr>
        <p:grpSpPr>
          <a:xfrm>
            <a:off x="5486400" y="1316567"/>
            <a:ext cx="3046476" cy="942006"/>
            <a:chOff x="5486400" y="1316567"/>
            <a:chExt cx="3046476" cy="9420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C148F9-5249-011A-CDB3-CA11926F9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86400" y="1316567"/>
              <a:ext cx="1600200" cy="513748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B749D49-6DB5-F394-6FC5-B24961DD2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6338" y="1417846"/>
              <a:ext cx="1256538" cy="407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371209-B7A9-FDBE-0D3D-01E28FE84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6922" y="1862299"/>
              <a:ext cx="2469094" cy="39627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FD2C9ED-4419-7054-6EB4-4920362106A7}"/>
              </a:ext>
            </a:extLst>
          </p:cNvPr>
          <p:cNvSpPr txBox="1"/>
          <p:nvPr/>
        </p:nvSpPr>
        <p:spPr>
          <a:xfrm>
            <a:off x="1524000" y="4634828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On-Line Goal = Early 2030s</a:t>
            </a:r>
          </a:p>
        </p:txBody>
      </p:sp>
    </p:spTree>
    <p:extLst>
      <p:ext uri="{BB962C8B-B14F-4D97-AF65-F5344CB8AC3E}">
        <p14:creationId xmlns:p14="http://schemas.microsoft.com/office/powerpoint/2010/main" val="385650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38A55-9BFD-9D5D-C853-007B027AB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“Long Game” Solution: </a:t>
            </a:r>
            <a:r>
              <a:rPr lang="en-US" sz="3000" i="1" dirty="0">
                <a:solidFill>
                  <a:srgbClr val="009900"/>
                </a:solidFill>
              </a:rPr>
              <a:t>Scalable, CO2-Free &amp; Safe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13E9F1-24EE-AD2C-40B0-DD777E0D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70000" lnSpcReduction="20000"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09EF8-D018-158E-244A-DB7D43956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2078832"/>
            <a:ext cx="3943008" cy="2955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79215-E1B9-3FD2-FE93-983269BA4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041" y="2078832"/>
            <a:ext cx="3943007" cy="29608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009D42-AB53-9E34-1AA1-B5E6C97C0EAF}"/>
              </a:ext>
            </a:extLst>
          </p:cNvPr>
          <p:cNvSpPr txBox="1"/>
          <p:nvPr/>
        </p:nvSpPr>
        <p:spPr>
          <a:xfrm>
            <a:off x="5639102" y="1686416"/>
            <a:ext cx="231088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Walk-Away-Safe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052321-0602-3F4E-AC65-38125992F1FC}"/>
              </a:ext>
            </a:extLst>
          </p:cNvPr>
          <p:cNvSpPr txBox="1"/>
          <p:nvPr/>
        </p:nvSpPr>
        <p:spPr>
          <a:xfrm>
            <a:off x="1244268" y="1686416"/>
            <a:ext cx="238225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Meltdown-Proof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4D698-1E29-ECCB-91CA-BC8AD6264BD1}"/>
              </a:ext>
            </a:extLst>
          </p:cNvPr>
          <p:cNvSpPr txBox="1"/>
          <p:nvPr/>
        </p:nvSpPr>
        <p:spPr>
          <a:xfrm>
            <a:off x="4229100" y="2228850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5B3BC0-89A4-2206-ED6D-D5BD2D74188B}"/>
              </a:ext>
            </a:extLst>
          </p:cNvPr>
          <p:cNvSpPr txBox="1"/>
          <p:nvPr/>
        </p:nvSpPr>
        <p:spPr>
          <a:xfrm>
            <a:off x="612648" y="1218992"/>
            <a:ext cx="8153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High Initial Cost, Supply-Chain Constrained &amp; Operationally Unproven</a:t>
            </a:r>
          </a:p>
        </p:txBody>
      </p:sp>
    </p:spTree>
    <p:extLst>
      <p:ext uri="{BB962C8B-B14F-4D97-AF65-F5344CB8AC3E}">
        <p14:creationId xmlns:p14="http://schemas.microsoft.com/office/powerpoint/2010/main" val="197782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08E77-EB91-EC32-8FAB-E9E7F0E98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Land-Use vs. CO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2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Footprint: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Finding Common Ground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7F04F2-3527-8103-4E92-DAF6C3F5E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7DF2FA0B-49A3-6F34-D5BA-1B268501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1200150"/>
            <a:ext cx="6172200" cy="355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Free Photo | Hand holding delicious gummy bear candy">
            <a:extLst>
              <a:ext uri="{FF2B5EF4-FFF2-40B4-BE49-F238E27FC236}">
                <a16:creationId xmlns:a16="http://schemas.microsoft.com/office/drawing/2014/main" id="{29E1417B-8A50-F6AC-4429-1C8D63EEE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76350"/>
            <a:ext cx="1830262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C10EDE-79F4-3EC9-A7C0-24AB8B1F6307}"/>
              </a:ext>
            </a:extLst>
          </p:cNvPr>
          <p:cNvSpPr txBox="1"/>
          <p:nvPr/>
        </p:nvSpPr>
        <p:spPr>
          <a:xfrm>
            <a:off x="6858001" y="2647950"/>
            <a:ext cx="2133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Energy contained in a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gummy bear pellet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of uranium fuel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=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2,000 pounds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of coal</a:t>
            </a:r>
          </a:p>
        </p:txBody>
      </p:sp>
    </p:spTree>
    <p:extLst>
      <p:ext uri="{BB962C8B-B14F-4D97-AF65-F5344CB8AC3E}">
        <p14:creationId xmlns:p14="http://schemas.microsoft.com/office/powerpoint/2010/main" val="3381000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6001430" y="1177913"/>
            <a:ext cx="2946051" cy="35064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19CD414-84E7-43B9-9EF2-2C887F619634}"/>
              </a:ext>
            </a:extLst>
          </p:cNvPr>
          <p:cNvSpPr/>
          <p:nvPr/>
        </p:nvSpPr>
        <p:spPr>
          <a:xfrm>
            <a:off x="192756" y="1207308"/>
            <a:ext cx="5556878" cy="3443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26A8C62-619D-45A0-B70C-3F82A7F1CB6D}"/>
              </a:ext>
            </a:extLst>
          </p:cNvPr>
          <p:cNvSpPr txBox="1"/>
          <p:nvPr/>
        </p:nvSpPr>
        <p:spPr>
          <a:xfrm>
            <a:off x="2826454" y="3480729"/>
            <a:ext cx="12460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$-1.4B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DE4F93-EC79-4F67-94A1-9427B2BA4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2515"/>
            <a:ext cx="8643273" cy="545126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/>
              <a:t>Benefits of zero-emitting firm capacity at 100% GHG reductions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2DE94F-A644-4757-A16C-D5A3D976F16E}"/>
              </a:ext>
            </a:extLst>
          </p:cNvPr>
          <p:cNvSpPr txBox="1"/>
          <p:nvPr/>
        </p:nvSpPr>
        <p:spPr>
          <a:xfrm>
            <a:off x="6170764" y="1358090"/>
            <a:ext cx="1359869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53E45A-E5EE-4460-8A9D-9B1D6EC615C9}"/>
              </a:ext>
            </a:extLst>
          </p:cNvPr>
          <p:cNvSpPr txBox="1"/>
          <p:nvPr/>
        </p:nvSpPr>
        <p:spPr>
          <a:xfrm>
            <a:off x="7396887" y="1353890"/>
            <a:ext cx="1359869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Avoids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DAA7D07-87D4-4EB2-804A-C43ED3E60E8F}"/>
              </a:ext>
            </a:extLst>
          </p:cNvPr>
          <p:cNvCxnSpPr/>
          <p:nvPr/>
        </p:nvCxnSpPr>
        <p:spPr>
          <a:xfrm>
            <a:off x="6274975" y="1656070"/>
            <a:ext cx="236285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4F6DAE8-40AE-40F5-A077-DA474C6B116F}"/>
              </a:ext>
            </a:extLst>
          </p:cNvPr>
          <p:cNvCxnSpPr>
            <a:cxnSpLocks/>
          </p:cNvCxnSpPr>
          <p:nvPr/>
        </p:nvCxnSpPr>
        <p:spPr>
          <a:xfrm>
            <a:off x="7456400" y="1353891"/>
            <a:ext cx="12376" cy="22851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4E5497FB-88F6-407E-9978-27C2071E9B82}"/>
              </a:ext>
            </a:extLst>
          </p:cNvPr>
          <p:cNvSpPr/>
          <p:nvPr/>
        </p:nvSpPr>
        <p:spPr>
          <a:xfrm>
            <a:off x="6274723" y="1725683"/>
            <a:ext cx="1125299" cy="383032"/>
          </a:xfrm>
          <a:prstGeom prst="rect">
            <a:avLst/>
          </a:prstGeom>
          <a:solidFill>
            <a:srgbClr val="C994C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+1.2 GW CGS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F84BFD-7090-46C6-8A1F-FCEEC7286D20}"/>
              </a:ext>
            </a:extLst>
          </p:cNvPr>
          <p:cNvSpPr/>
          <p:nvPr/>
        </p:nvSpPr>
        <p:spPr>
          <a:xfrm>
            <a:off x="7519498" y="1725683"/>
            <a:ext cx="1125299" cy="383032"/>
          </a:xfrm>
          <a:prstGeom prst="rect">
            <a:avLst/>
          </a:prstGeom>
          <a:solidFill>
            <a:srgbClr val="7030A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-9.5 GW Storage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8887C72-049E-4A3A-8EC3-2271A170FE1D}"/>
              </a:ext>
            </a:extLst>
          </p:cNvPr>
          <p:cNvSpPr/>
          <p:nvPr/>
        </p:nvSpPr>
        <p:spPr>
          <a:xfrm>
            <a:off x="7518103" y="2183819"/>
            <a:ext cx="1125299" cy="375662"/>
          </a:xfrm>
          <a:prstGeom prst="rect">
            <a:avLst/>
          </a:prstGeom>
          <a:solidFill>
            <a:srgbClr val="15B5F9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-44.8 GW Wind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DDC261-FB6E-4D39-B74C-F6FFC987F452}"/>
              </a:ext>
            </a:extLst>
          </p:cNvPr>
          <p:cNvSpPr/>
          <p:nvPr/>
        </p:nvSpPr>
        <p:spPr>
          <a:xfrm>
            <a:off x="7518103" y="2640327"/>
            <a:ext cx="1119722" cy="405317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-37 GW Solar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9AEFF29-EE9B-4A0E-AAF4-8E768348C89D}"/>
              </a:ext>
            </a:extLst>
          </p:cNvPr>
          <p:cNvSpPr txBox="1"/>
          <p:nvPr/>
        </p:nvSpPr>
        <p:spPr>
          <a:xfrm>
            <a:off x="6322020" y="3158653"/>
            <a:ext cx="9852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+6.5 GW Firm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B219E3-BC70-4867-98FD-7E553129FA7D}"/>
              </a:ext>
            </a:extLst>
          </p:cNvPr>
          <p:cNvSpPr txBox="1"/>
          <p:nvPr/>
        </p:nvSpPr>
        <p:spPr>
          <a:xfrm>
            <a:off x="7557705" y="3154263"/>
            <a:ext cx="9852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-91 GW Non-firm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C619B40-6CFB-4BE3-AB12-0527A7820253}"/>
              </a:ext>
            </a:extLst>
          </p:cNvPr>
          <p:cNvCxnSpPr/>
          <p:nvPr/>
        </p:nvCxnSpPr>
        <p:spPr>
          <a:xfrm>
            <a:off x="6280423" y="3144359"/>
            <a:ext cx="236285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6F573AD0-44C5-433F-B8E8-25858880458F}"/>
              </a:ext>
            </a:extLst>
          </p:cNvPr>
          <p:cNvSpPr/>
          <p:nvPr/>
        </p:nvSpPr>
        <p:spPr>
          <a:xfrm>
            <a:off x="6057211" y="1249138"/>
            <a:ext cx="2841780" cy="3372601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53735" y="3718506"/>
            <a:ext cx="24177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CGS +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NuScale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SMRs reduce system costs by almost $8B per year relative to RE + Storage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1E8D5B-589B-40EE-8984-84E918E3C766}"/>
              </a:ext>
            </a:extLst>
          </p:cNvPr>
          <p:cNvSpPr txBox="1"/>
          <p:nvPr/>
        </p:nvSpPr>
        <p:spPr>
          <a:xfrm>
            <a:off x="1332781" y="1358090"/>
            <a:ext cx="313974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100% GHG Reduction Portfolios</a:t>
            </a:r>
          </a:p>
        </p:txBody>
      </p:sp>
      <p:pic>
        <p:nvPicPr>
          <p:cNvPr id="36" name="Picture 3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74CAB7-A00A-482D-8A06-D2FB2D845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2"/>
          <a:stretch/>
        </p:blipFill>
        <p:spPr>
          <a:xfrm>
            <a:off x="204000" y="1823270"/>
            <a:ext cx="5545634" cy="256044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8948F12-80EB-48C9-A5D5-00BC87D78151}"/>
              </a:ext>
            </a:extLst>
          </p:cNvPr>
          <p:cNvSpPr/>
          <p:nvPr/>
        </p:nvSpPr>
        <p:spPr>
          <a:xfrm>
            <a:off x="6269244" y="2179403"/>
            <a:ext cx="1125299" cy="380078"/>
          </a:xfrm>
          <a:prstGeom prst="rect">
            <a:avLst/>
          </a:prstGeom>
          <a:solidFill>
            <a:srgbClr val="DC1979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+5.3 GW SMRs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7E16FD-0397-47FC-AC5C-F4C8D7E0896C}"/>
              </a:ext>
            </a:extLst>
          </p:cNvPr>
          <p:cNvSpPr/>
          <p:nvPr/>
        </p:nvSpPr>
        <p:spPr>
          <a:xfrm>
            <a:off x="2303640" y="2096351"/>
            <a:ext cx="648772" cy="23608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D185D56-5701-489E-BB51-8680BB049C5A}"/>
              </a:ext>
            </a:extLst>
          </p:cNvPr>
          <p:cNvSpPr/>
          <p:nvPr/>
        </p:nvSpPr>
        <p:spPr>
          <a:xfrm>
            <a:off x="3605347" y="2095949"/>
            <a:ext cx="648772" cy="144188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185D56-5701-489E-BB51-8680BB049C5A}"/>
              </a:ext>
            </a:extLst>
          </p:cNvPr>
          <p:cNvSpPr/>
          <p:nvPr/>
        </p:nvSpPr>
        <p:spPr>
          <a:xfrm>
            <a:off x="4904349" y="2095949"/>
            <a:ext cx="648772" cy="15897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113475-DD11-CECC-6160-7D05FDE853A1}"/>
              </a:ext>
            </a:extLst>
          </p:cNvPr>
          <p:cNvSpPr txBox="1"/>
          <p:nvPr/>
        </p:nvSpPr>
        <p:spPr>
          <a:xfrm>
            <a:off x="4282926" y="839981"/>
            <a:ext cx="1865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Avoids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 to 150 Seattle-Sized Wind Farms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112 M solar panels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F07291E-918B-822A-2BD4-07AA4E162BE7}"/>
              </a:ext>
            </a:extLst>
          </p:cNvPr>
          <p:cNvSpPr/>
          <p:nvPr/>
        </p:nvSpPr>
        <p:spPr>
          <a:xfrm rot="10800000">
            <a:off x="6742333" y="2594593"/>
            <a:ext cx="246710" cy="451050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F62AFB55-4411-C4BE-AE6E-5E93587296F1}"/>
              </a:ext>
            </a:extLst>
          </p:cNvPr>
          <p:cNvSpPr/>
          <p:nvPr/>
        </p:nvSpPr>
        <p:spPr>
          <a:xfrm>
            <a:off x="5088557" y="1918392"/>
            <a:ext cx="246710" cy="451050"/>
          </a:xfrm>
          <a:prstGeom prst="down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2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EC5A79-B0F6-160D-7872-1DB0FE17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773" y="2190750"/>
            <a:ext cx="8839200" cy="2362200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009900"/>
                </a:solidFill>
                <a:latin typeface="Tw Cen MT"/>
              </a:rPr>
              <a:t>21</a:t>
            </a:r>
            <a:r>
              <a:rPr lang="en-US" sz="4000" b="1" i="1" baseline="30000" dirty="0">
                <a:solidFill>
                  <a:srgbClr val="009900"/>
                </a:solidFill>
                <a:latin typeface="Tw Cen MT"/>
              </a:rPr>
              <a:t>st</a:t>
            </a:r>
            <a:r>
              <a:rPr lang="en-US" sz="4000" b="1" i="1" dirty="0">
                <a:solidFill>
                  <a:srgbClr val="009900"/>
                </a:solidFill>
                <a:latin typeface="Tw Cen MT"/>
              </a:rPr>
              <a:t> Century Power Grid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9891F-DCCB-8261-6220-26CC2745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574039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Western Power Grid</a:t>
            </a:r>
            <a:r>
              <a:rPr lang="en-US" sz="2800"/>
              <a:t>: </a:t>
            </a:r>
            <a:r>
              <a:rPr lang="en-US" sz="2800" i="1">
                <a:solidFill>
                  <a:srgbClr val="009900"/>
                </a:solidFill>
              </a:rPr>
              <a:t>Interconnected Transmission Lines</a:t>
            </a:r>
            <a:endParaRPr lang="en-US" sz="2800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07155-7127-49E0-91B1-D0466D5CBDDF}"/>
              </a:ext>
            </a:extLst>
          </p:cNvPr>
          <p:cNvSpPr txBox="1"/>
          <p:nvPr/>
        </p:nvSpPr>
        <p:spPr>
          <a:xfrm>
            <a:off x="6191885" y="2710996"/>
            <a:ext cx="2656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PNW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Transmission Interconnections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to:</a:t>
            </a:r>
          </a:p>
          <a:p>
            <a:pPr marL="511175" marR="0" lvl="0" indent="-16986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Montana</a:t>
            </a:r>
          </a:p>
          <a:p>
            <a:pPr marL="511175" marR="0" lvl="0" indent="-16986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Wyoming</a:t>
            </a:r>
          </a:p>
          <a:p>
            <a:pPr marL="511175" marR="0" lvl="0" indent="-16986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Nevada</a:t>
            </a: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Becoming more important with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Washington &amp; Oregon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Electricity Imports Expected to Increase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from remote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wind and solar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farms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3D5A0A-D1C9-48D7-894B-53B7BD2A6BDB}"/>
              </a:ext>
            </a:extLst>
          </p:cNvPr>
          <p:cNvGrpSpPr/>
          <p:nvPr/>
        </p:nvGrpSpPr>
        <p:grpSpPr>
          <a:xfrm>
            <a:off x="3153899" y="1250098"/>
            <a:ext cx="2903442" cy="3764677"/>
            <a:chOff x="6096000" y="1162924"/>
            <a:chExt cx="2903442" cy="376467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5CCE7F7-49C7-42CD-B6B2-46EC25E5F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96000" y="1162924"/>
              <a:ext cx="2903442" cy="376467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4CC374-D9E9-4EDE-8E66-2186D8675DF5}"/>
                </a:ext>
              </a:extLst>
            </p:cNvPr>
            <p:cNvSpPr txBox="1"/>
            <p:nvPr/>
          </p:nvSpPr>
          <p:spPr>
            <a:xfrm>
              <a:off x="6096000" y="1162924"/>
              <a:ext cx="29034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A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Western Interconnection</a:t>
              </a:r>
            </a:p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A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Transmission Lines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CECA3F-7344-4AF1-8F08-1C367898965B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132889" y="3126495"/>
            <a:ext cx="655304" cy="83406"/>
          </a:xfrm>
          <a:prstGeom prst="straightConnector1">
            <a:avLst/>
          </a:prstGeom>
          <a:ln>
            <a:solidFill>
              <a:srgbClr val="0033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F32C55D-F014-4017-A056-F0085FBF7836}"/>
              </a:ext>
            </a:extLst>
          </p:cNvPr>
          <p:cNvSpPr txBox="1"/>
          <p:nvPr/>
        </p:nvSpPr>
        <p:spPr>
          <a:xfrm>
            <a:off x="2278575" y="2710996"/>
            <a:ext cx="854314" cy="830997"/>
          </a:xfrm>
          <a:prstGeom prst="rect">
            <a:avLst/>
          </a:prstGeom>
          <a:noFill/>
          <a:ln>
            <a:solidFill>
              <a:srgbClr val="00339A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Pacific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AC &amp; DC Interties</a:t>
            </a: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39A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8,000 MW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F30ACC-1218-4E22-BB4A-84F29093831D}"/>
              </a:ext>
            </a:extLst>
          </p:cNvPr>
          <p:cNvSpPr/>
          <p:nvPr/>
        </p:nvSpPr>
        <p:spPr>
          <a:xfrm>
            <a:off x="3809204" y="3126495"/>
            <a:ext cx="225172" cy="166812"/>
          </a:xfrm>
          <a:prstGeom prst="ellipse">
            <a:avLst/>
          </a:prstGeom>
          <a:noFill/>
          <a:ln>
            <a:solidFill>
              <a:srgbClr val="00339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19C2F6-4393-3BCA-B887-778CCBB3FEE1}"/>
              </a:ext>
            </a:extLst>
          </p:cNvPr>
          <p:cNvSpPr/>
          <p:nvPr/>
        </p:nvSpPr>
        <p:spPr>
          <a:xfrm>
            <a:off x="4719288" y="2833220"/>
            <a:ext cx="614712" cy="166812"/>
          </a:xfrm>
          <a:prstGeom prst="ellipse">
            <a:avLst/>
          </a:prstGeom>
          <a:noFill/>
          <a:ln>
            <a:solidFill>
              <a:srgbClr val="00339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0F03D2-2DD3-BDDB-B8D4-23AFA515CD54}"/>
              </a:ext>
            </a:extLst>
          </p:cNvPr>
          <p:cNvSpPr/>
          <p:nvPr/>
        </p:nvSpPr>
        <p:spPr>
          <a:xfrm>
            <a:off x="4831874" y="3395539"/>
            <a:ext cx="502126" cy="166812"/>
          </a:xfrm>
          <a:prstGeom prst="ellipse">
            <a:avLst/>
          </a:prstGeom>
          <a:noFill/>
          <a:ln>
            <a:solidFill>
              <a:srgbClr val="00339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91688A9-AC37-D62B-9A70-1F1CB844D9AB}"/>
              </a:ext>
            </a:extLst>
          </p:cNvPr>
          <p:cNvSpPr/>
          <p:nvPr/>
        </p:nvSpPr>
        <p:spPr>
          <a:xfrm>
            <a:off x="3858818" y="3752785"/>
            <a:ext cx="560781" cy="166812"/>
          </a:xfrm>
          <a:prstGeom prst="ellipse">
            <a:avLst/>
          </a:prstGeom>
          <a:noFill/>
          <a:ln>
            <a:solidFill>
              <a:srgbClr val="00339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92AD3A-913B-D678-500F-5814FABDD531}"/>
              </a:ext>
            </a:extLst>
          </p:cNvPr>
          <p:cNvSpPr/>
          <p:nvPr/>
        </p:nvSpPr>
        <p:spPr>
          <a:xfrm>
            <a:off x="6191885" y="2642992"/>
            <a:ext cx="2609420" cy="2062358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BA67F-583F-6BE8-3671-07761B697FB7}"/>
              </a:ext>
            </a:extLst>
          </p:cNvPr>
          <p:cNvSpPr txBox="1"/>
          <p:nvPr/>
        </p:nvSpPr>
        <p:spPr>
          <a:xfrm>
            <a:off x="451303" y="1250098"/>
            <a:ext cx="2656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Pacific Interties went into service 1968 - 1970</a:t>
            </a: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Path for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Hydropower surpluses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 the Northwest to flow to California</a:t>
            </a: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662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9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BFA4-66BD-42EF-942F-E897E5418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BPA Hydropower: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Foundation of Public Power Supply</a:t>
            </a:r>
            <a:endParaRPr lang="en-US" sz="2800" i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B5AE63-FDD4-4CAB-AD2D-11FD022E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786946-DB02-4C94-97F9-0E1298FA9C79}"/>
              </a:ext>
            </a:extLst>
          </p:cNvPr>
          <p:cNvSpPr txBox="1"/>
          <p:nvPr/>
        </p:nvSpPr>
        <p:spPr>
          <a:xfrm>
            <a:off x="5715000" y="1231171"/>
            <a:ext cx="328599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Federal Power Marketer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31 Federal Hydroelectric Dams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Columbia Generating Station Nuclear Plant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0B7DC9-614E-4D6E-9272-135C61675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862" y="1231171"/>
            <a:ext cx="895019" cy="774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070BE4-CB99-42EB-923B-8F8807936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" y="1299111"/>
            <a:ext cx="3730753" cy="371338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CD374F-638E-48FC-BF27-94F41632AF5A}"/>
              </a:ext>
            </a:extLst>
          </p:cNvPr>
          <p:cNvSpPr/>
          <p:nvPr/>
        </p:nvSpPr>
        <p:spPr>
          <a:xfrm>
            <a:off x="744477" y="1514554"/>
            <a:ext cx="1160524" cy="210939"/>
          </a:xfrm>
          <a:prstGeom prst="round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2D337-EA23-CB33-EDE5-67AA64FAB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991283"/>
            <a:ext cx="3007325" cy="1965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69E7BC-FA66-ACFF-64DB-BCAACB587B3D}"/>
              </a:ext>
            </a:extLst>
          </p:cNvPr>
          <p:cNvSpPr txBox="1"/>
          <p:nvPr/>
        </p:nvSpPr>
        <p:spPr>
          <a:xfrm>
            <a:off x="4350225" y="4019344"/>
            <a:ext cx="4572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Investor-Owned Utilities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not preference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customers &amp; </a:t>
            </a:r>
            <a:r>
              <a:rPr kumimoji="0" lang="en-US" sz="1400" b="1" i="1" u="sng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do not receive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physical firm electricity today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Receive </a:t>
            </a: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financial payments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on behalf of residential &amp; farm customers (residential exchange program)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30846F-D33A-BCFA-3F64-3294A55A20F0}"/>
              </a:ext>
            </a:extLst>
          </p:cNvPr>
          <p:cNvSpPr txBox="1"/>
          <p:nvPr/>
        </p:nvSpPr>
        <p:spPr>
          <a:xfrm>
            <a:off x="4343401" y="2332870"/>
            <a:ext cx="1371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“Preference Customers”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Lowest Cost Generation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BPA Must Meet Utility Firm Net Load when Requested</a:t>
            </a:r>
          </a:p>
        </p:txBody>
      </p:sp>
      <p:pic>
        <p:nvPicPr>
          <p:cNvPr id="14" name="Picture 2" descr="USACE Publications - Engineer Standards - Graphics">
            <a:extLst>
              <a:ext uri="{FF2B5EF4-FFF2-40B4-BE49-F238E27FC236}">
                <a16:creationId xmlns:a16="http://schemas.microsoft.com/office/drawing/2014/main" id="{F64EA7A4-4FC4-4543-0C0E-9C09B1AC9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85" y="1327127"/>
            <a:ext cx="613587" cy="4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ureau Of Reclamation Logo, HD Png Download , Transparent Png Image -  PNGitem">
            <a:extLst>
              <a:ext uri="{FF2B5EF4-FFF2-40B4-BE49-F238E27FC236}">
                <a16:creationId xmlns:a16="http://schemas.microsoft.com/office/drawing/2014/main" id="{478AEDF4-7929-F396-A4F0-ECCDACD0F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171" y="1327126"/>
            <a:ext cx="517767" cy="49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442BD1-FDAC-F4C5-77B7-80CD80CD8DD8}"/>
              </a:ext>
            </a:extLst>
          </p:cNvPr>
          <p:cNvSpPr/>
          <p:nvPr/>
        </p:nvSpPr>
        <p:spPr>
          <a:xfrm>
            <a:off x="5715000" y="2364349"/>
            <a:ext cx="2971800" cy="670724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F41C52-3F2C-2A82-A5BB-602EE5AD7B71}"/>
              </a:ext>
            </a:extLst>
          </p:cNvPr>
          <p:cNvSpPr/>
          <p:nvPr/>
        </p:nvSpPr>
        <p:spPr>
          <a:xfrm>
            <a:off x="5715000" y="3225406"/>
            <a:ext cx="2971800" cy="511204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44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7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D577-7725-42B3-A0B7-C231FFDC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BPA Transmission Lines: </a:t>
            </a:r>
            <a:r>
              <a:rPr lang="en-US" sz="3600" i="1" dirty="0">
                <a:solidFill>
                  <a:srgbClr val="009900"/>
                </a:solidFill>
                <a:latin typeface="Tw Cen MT"/>
              </a:rPr>
              <a:t>75% of NW Grid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6EBE5F-776F-404B-9673-F975ED63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92491D-51D5-4C8D-9D81-B96BF1678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137524"/>
            <a:ext cx="5257800" cy="39734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37642D-A6EF-46F4-9F47-67DE9ABE7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87204"/>
            <a:ext cx="2571627" cy="23486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DADA72-22B2-9840-D28E-CF84C85FDB44}"/>
              </a:ext>
            </a:extLst>
          </p:cNvPr>
          <p:cNvSpPr txBox="1"/>
          <p:nvPr/>
        </p:nvSpPr>
        <p:spPr>
          <a:xfrm>
            <a:off x="6019800" y="4072929"/>
            <a:ext cx="3047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Arteries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≈ 11,000 miles (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74%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Veins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≈ 4,000 miles (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26%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6CBE0-6781-848B-8BB7-A12E34395A9D}"/>
              </a:ext>
            </a:extLst>
          </p:cNvPr>
          <p:cNvSpPr/>
          <p:nvPr/>
        </p:nvSpPr>
        <p:spPr>
          <a:xfrm>
            <a:off x="8088885" y="2130830"/>
            <a:ext cx="533400" cy="838200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CCFBC5-21E6-8D9F-36A8-F566D1157661}"/>
              </a:ext>
            </a:extLst>
          </p:cNvPr>
          <p:cNvSpPr/>
          <p:nvPr/>
        </p:nvSpPr>
        <p:spPr>
          <a:xfrm>
            <a:off x="8088885" y="2969030"/>
            <a:ext cx="533400" cy="533400"/>
          </a:xfrm>
          <a:prstGeom prst="rect">
            <a:avLst/>
          </a:prstGeom>
          <a:noFill/>
          <a:ln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C246C-387C-A19F-B6B4-8E6E23F23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228" y="1198206"/>
            <a:ext cx="639170" cy="55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8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13CDA-6443-F437-2FB2-B180111BF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BPA Transmission: </a:t>
            </a:r>
            <a:r>
              <a:rPr lang="en-US" sz="3300" i="1" dirty="0">
                <a:solidFill>
                  <a:srgbClr val="009900"/>
                </a:solidFill>
                <a:latin typeface="Tw Cen MT"/>
              </a:rPr>
              <a:t>W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hat “We” want BPA to Do 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EF9426-7A56-3579-8E4E-8E995DA4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E8BD7-29C9-03E1-8F71-3A210071E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27" y="1556510"/>
            <a:ext cx="7887291" cy="3415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9CF0D-4FFB-7E33-55E8-C1C956E97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534" y="4077815"/>
            <a:ext cx="858167" cy="742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0D2629-6543-79D2-77F7-CEC4C7A1B330}"/>
              </a:ext>
            </a:extLst>
          </p:cNvPr>
          <p:cNvSpPr txBox="1"/>
          <p:nvPr/>
        </p:nvSpPr>
        <p:spPr>
          <a:xfrm>
            <a:off x="627328" y="1154481"/>
            <a:ext cx="792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-Light"/>
                <a:ea typeface="+mn-ea"/>
                <a:cs typeface="+mn-cs"/>
              </a:rPr>
              <a:t>“The Evolving Grid Update on the State of Transmission”</a:t>
            </a: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47FE7A0-811B-D7A9-C04E-315562187937}"/>
              </a:ext>
            </a:extLst>
          </p:cNvPr>
          <p:cNvSpPr/>
          <p:nvPr/>
        </p:nvSpPr>
        <p:spPr>
          <a:xfrm rot="16200000">
            <a:off x="213817" y="2327569"/>
            <a:ext cx="230832" cy="53340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55D168-D265-2452-6916-015C4A88DE25}"/>
              </a:ext>
            </a:extLst>
          </p:cNvPr>
          <p:cNvSpPr/>
          <p:nvPr/>
        </p:nvSpPr>
        <p:spPr>
          <a:xfrm>
            <a:off x="4666323" y="2778386"/>
            <a:ext cx="331694" cy="338554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ED0085F-2157-4FFE-5D2B-EB71C3664A3C}"/>
              </a:ext>
            </a:extLst>
          </p:cNvPr>
          <p:cNvSpPr/>
          <p:nvPr/>
        </p:nvSpPr>
        <p:spPr>
          <a:xfrm>
            <a:off x="4666323" y="2173609"/>
            <a:ext cx="331694" cy="338554"/>
          </a:xfrm>
          <a:prstGeom prst="ellipse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066084E-4679-925A-A356-D9B80B0EFA86}"/>
              </a:ext>
            </a:extLst>
          </p:cNvPr>
          <p:cNvSpPr/>
          <p:nvPr/>
        </p:nvSpPr>
        <p:spPr>
          <a:xfrm>
            <a:off x="4666323" y="4195823"/>
            <a:ext cx="3889502" cy="624942"/>
          </a:xfrm>
          <a:prstGeom prst="roundRect">
            <a:avLst/>
          </a:prstGeom>
          <a:noFill/>
          <a:ln w="28575" cap="flat" cmpd="sng" algn="ctr">
            <a:solidFill>
              <a:srgbClr val="00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3A419C-5D26-D6C9-8D9C-EF0DA60CA839}"/>
              </a:ext>
            </a:extLst>
          </p:cNvPr>
          <p:cNvSpPr/>
          <p:nvPr/>
        </p:nvSpPr>
        <p:spPr>
          <a:xfrm>
            <a:off x="4666323" y="3403553"/>
            <a:ext cx="331694" cy="338554"/>
          </a:xfrm>
          <a:prstGeom prst="ellipse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34CB99-3E24-BAA7-0A4E-FC18E709A3ED}"/>
              </a:ext>
            </a:extLst>
          </p:cNvPr>
          <p:cNvSpPr txBox="1"/>
          <p:nvPr/>
        </p:nvSpPr>
        <p:spPr>
          <a:xfrm>
            <a:off x="533400" y="4932277"/>
            <a:ext cx="45868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8C8279"/>
                </a:solidFill>
                <a:effectLst/>
                <a:uLnTx/>
                <a:uFillTx/>
                <a:latin typeface="Calibri-Light"/>
                <a:ea typeface="+mn-ea"/>
                <a:cs typeface="+mn-cs"/>
              </a:rPr>
              <a:t>Source:  BPA April 2023 Presentation “The Evolving Grid Update on the State of Transmission”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213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5" grpId="0" animBg="1"/>
      <p:bldP spid="11" grpId="0" animBg="1"/>
      <p:bldP spid="13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0486ED8-CB13-B238-4ED0-97246383494E}"/>
              </a:ext>
            </a:extLst>
          </p:cNvPr>
          <p:cNvSpPr txBox="1"/>
          <p:nvPr/>
        </p:nvSpPr>
        <p:spPr>
          <a:xfrm>
            <a:off x="546884" y="4009748"/>
            <a:ext cx="3218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East-to-West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Flowgates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=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+15,000 MW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74%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of West Load Served from East)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CA95B-00C1-8ADB-A59B-0C86B9908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BPA Transmission: </a:t>
            </a:r>
            <a:r>
              <a:rPr lang="en-US" sz="3300" i="1" dirty="0">
                <a:solidFill>
                  <a:srgbClr val="009900"/>
                </a:solidFill>
                <a:latin typeface="Tw Cen MT"/>
              </a:rPr>
              <a:t>East-to-West </a:t>
            </a:r>
            <a:r>
              <a:rPr lang="en-US" sz="3300" i="1" dirty="0" err="1">
                <a:solidFill>
                  <a:srgbClr val="009900"/>
                </a:solidFill>
                <a:latin typeface="Tw Cen MT"/>
              </a:rPr>
              <a:t>Flowgates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F36728-95BC-073F-45CA-3FDF5414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937FC-3940-510F-5F70-F14B98E81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531" y="1224803"/>
            <a:ext cx="5085517" cy="388620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99ED21F1-B5CD-8BED-2729-6F6E3C155421}"/>
              </a:ext>
            </a:extLst>
          </p:cNvPr>
          <p:cNvSpPr/>
          <p:nvPr/>
        </p:nvSpPr>
        <p:spPr>
          <a:xfrm rot="10800000">
            <a:off x="5138313" y="1988183"/>
            <a:ext cx="381000" cy="1524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0B41A1D-F222-67B2-77F2-55B29730B33F}"/>
              </a:ext>
            </a:extLst>
          </p:cNvPr>
          <p:cNvSpPr/>
          <p:nvPr/>
        </p:nvSpPr>
        <p:spPr>
          <a:xfrm rot="10800000">
            <a:off x="4833513" y="3397193"/>
            <a:ext cx="381000" cy="1524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7E30EC-F518-6C0E-BB39-43CC352FB563}"/>
              </a:ext>
            </a:extLst>
          </p:cNvPr>
          <p:cNvSpPr/>
          <p:nvPr/>
        </p:nvSpPr>
        <p:spPr>
          <a:xfrm>
            <a:off x="3995313" y="2667432"/>
            <a:ext cx="762000" cy="1335131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9CE7BF3-BCB9-764F-8DE9-BB6EA1454567}"/>
              </a:ext>
            </a:extLst>
          </p:cNvPr>
          <p:cNvSpPr/>
          <p:nvPr/>
        </p:nvSpPr>
        <p:spPr>
          <a:xfrm>
            <a:off x="4071512" y="1557033"/>
            <a:ext cx="900583" cy="1110399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111B7E-6A00-5A81-E790-0552420B1F26}"/>
              </a:ext>
            </a:extLst>
          </p:cNvPr>
          <p:cNvSpPr txBox="1"/>
          <p:nvPr/>
        </p:nvSpPr>
        <p:spPr>
          <a:xfrm>
            <a:off x="5469965" y="1891779"/>
            <a:ext cx="1295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+9,000 MW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1B45E7-4D21-C631-04CC-7BB40EB37894}"/>
              </a:ext>
            </a:extLst>
          </p:cNvPr>
          <p:cNvSpPr txBox="1"/>
          <p:nvPr/>
        </p:nvSpPr>
        <p:spPr>
          <a:xfrm>
            <a:off x="5182362" y="3287239"/>
            <a:ext cx="3047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+6,000 MW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89B4D6-D610-C5A7-1642-3D23872DA8F5}"/>
              </a:ext>
            </a:extLst>
          </p:cNvPr>
          <p:cNvSpPr txBox="1"/>
          <p:nvPr/>
        </p:nvSpPr>
        <p:spPr>
          <a:xfrm>
            <a:off x="1036033" y="1933175"/>
            <a:ext cx="2034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Seattle/West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11,000 MW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E5A011-6465-BB33-494D-CA0A73BC24CA}"/>
              </a:ext>
            </a:extLst>
          </p:cNvPr>
          <p:cNvSpPr txBox="1"/>
          <p:nvPr/>
        </p:nvSpPr>
        <p:spPr>
          <a:xfrm>
            <a:off x="906747" y="2750222"/>
            <a:ext cx="2189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Portland/Vancouver/West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10,000 MW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1FDCD6-88A0-5038-03CD-137618A6ECE5}"/>
              </a:ext>
            </a:extLst>
          </p:cNvPr>
          <p:cNvSpPr txBox="1"/>
          <p:nvPr/>
        </p:nvSpPr>
        <p:spPr>
          <a:xfrm>
            <a:off x="625136" y="1267504"/>
            <a:ext cx="305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Total West Peak Load = 21,000 MW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(62% of Northwest)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CA8E9C-4320-0529-C351-690887F0885F}"/>
              </a:ext>
            </a:extLst>
          </p:cNvPr>
          <p:cNvSpPr/>
          <p:nvPr/>
        </p:nvSpPr>
        <p:spPr>
          <a:xfrm>
            <a:off x="599346" y="4002563"/>
            <a:ext cx="3040242" cy="540029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6B06D6-30D3-8869-189B-33F40D32CF18}"/>
              </a:ext>
            </a:extLst>
          </p:cNvPr>
          <p:cNvSpPr/>
          <p:nvPr/>
        </p:nvSpPr>
        <p:spPr>
          <a:xfrm>
            <a:off x="632712" y="1218728"/>
            <a:ext cx="3040242" cy="584775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2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 animBg="1"/>
      <p:bldP spid="13" grpId="0" animBg="1"/>
      <p:bldP spid="19" grpId="0" animBg="1"/>
      <p:bldP spid="21" grpId="0" animBg="1"/>
      <p:bldP spid="17" grpId="0"/>
      <p:bldP spid="18" grpId="0"/>
      <p:bldP spid="25" grpId="0"/>
      <p:bldP spid="26" grpId="0"/>
      <p:bldP spid="27" grpId="0"/>
      <p:bldP spid="4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A95B-00C1-8ADB-A59B-0C86B9908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BPA Transmission: </a:t>
            </a:r>
            <a:r>
              <a:rPr lang="en-US" sz="3300" i="1" dirty="0">
                <a:solidFill>
                  <a:srgbClr val="009900"/>
                </a:solidFill>
                <a:latin typeface="Tw Cen MT"/>
              </a:rPr>
              <a:t>Cascades Bottleneck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F36728-95BC-073F-45CA-3FDF5414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E937FC-3940-510F-5F70-F14B98E81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531" y="1224803"/>
            <a:ext cx="5085517" cy="3886200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99ED21F1-B5CD-8BED-2729-6F6E3C155421}"/>
              </a:ext>
            </a:extLst>
          </p:cNvPr>
          <p:cNvSpPr/>
          <p:nvPr/>
        </p:nvSpPr>
        <p:spPr>
          <a:xfrm rot="10800000">
            <a:off x="5138313" y="1988183"/>
            <a:ext cx="381000" cy="1524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70B41A1D-F222-67B2-77F2-55B29730B33F}"/>
              </a:ext>
            </a:extLst>
          </p:cNvPr>
          <p:cNvSpPr/>
          <p:nvPr/>
        </p:nvSpPr>
        <p:spPr>
          <a:xfrm rot="10800000">
            <a:off x="4833513" y="3397193"/>
            <a:ext cx="381000" cy="1524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D7E30EC-F518-6C0E-BB39-43CC352FB563}"/>
              </a:ext>
            </a:extLst>
          </p:cNvPr>
          <p:cNvSpPr/>
          <p:nvPr/>
        </p:nvSpPr>
        <p:spPr>
          <a:xfrm>
            <a:off x="3995313" y="2667432"/>
            <a:ext cx="762000" cy="1335131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9CE7BF3-BCB9-764F-8DE9-BB6EA1454567}"/>
              </a:ext>
            </a:extLst>
          </p:cNvPr>
          <p:cNvSpPr/>
          <p:nvPr/>
        </p:nvSpPr>
        <p:spPr>
          <a:xfrm>
            <a:off x="4071512" y="1557033"/>
            <a:ext cx="900583" cy="1110399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111B7E-6A00-5A81-E790-0552420B1F26}"/>
              </a:ext>
            </a:extLst>
          </p:cNvPr>
          <p:cNvSpPr txBox="1"/>
          <p:nvPr/>
        </p:nvSpPr>
        <p:spPr>
          <a:xfrm>
            <a:off x="5469965" y="1891779"/>
            <a:ext cx="1295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+9,000 MW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1B45E7-4D21-C631-04CC-7BB40EB37894}"/>
              </a:ext>
            </a:extLst>
          </p:cNvPr>
          <p:cNvSpPr txBox="1"/>
          <p:nvPr/>
        </p:nvSpPr>
        <p:spPr>
          <a:xfrm>
            <a:off x="5182362" y="3287239"/>
            <a:ext cx="30472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+6,000 MW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F0E19-06DB-7C76-56AA-674330B183D6}"/>
              </a:ext>
            </a:extLst>
          </p:cNvPr>
          <p:cNvSpPr txBox="1"/>
          <p:nvPr/>
        </p:nvSpPr>
        <p:spPr>
          <a:xfrm>
            <a:off x="529537" y="1227876"/>
            <a:ext cx="31509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WA &amp; OR Policies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Double Demand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&amp;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Reduce/Eliminate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Natural Gas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Feasible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Capacity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in existing ROW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Arial" panose="020B0604020202020204" pitchFamily="34" charset="0"/>
              </a:rPr>
              <a:t>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How much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New ROW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&amp; Where?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45A6E9-B6C2-7411-92E8-6FBC45422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7" y="2876549"/>
            <a:ext cx="2935351" cy="219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C50156-A039-57F7-C642-9AE589377DD0}"/>
              </a:ext>
            </a:extLst>
          </p:cNvPr>
          <p:cNvSpPr txBox="1"/>
          <p:nvPr/>
        </p:nvSpPr>
        <p:spPr>
          <a:xfrm>
            <a:off x="612647" y="2928096"/>
            <a:ext cx="2590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What does adding +20,000 MW look like?</a:t>
            </a:r>
          </a:p>
        </p:txBody>
      </p:sp>
    </p:spTree>
    <p:extLst>
      <p:ext uri="{BB962C8B-B14F-4D97-AF65-F5344CB8AC3E}">
        <p14:creationId xmlns:p14="http://schemas.microsoft.com/office/powerpoint/2010/main" val="274931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E9D9E-A539-FB0F-CD7E-E16A8337F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Transmission Lines: </a:t>
            </a:r>
            <a:r>
              <a:rPr lang="en-US" sz="3600" i="1" dirty="0">
                <a:solidFill>
                  <a:srgbClr val="009900"/>
                </a:solidFill>
              </a:rPr>
              <a:t>Anatomy &amp; Megawatts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BAC4BE-BE30-333F-05DF-343849AD2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41A4BB-3A3B-AAED-281D-B7A492126E68}"/>
              </a:ext>
            </a:extLst>
          </p:cNvPr>
          <p:cNvGrpSpPr/>
          <p:nvPr/>
        </p:nvGrpSpPr>
        <p:grpSpPr>
          <a:xfrm>
            <a:off x="612647" y="1389513"/>
            <a:ext cx="5710001" cy="3733800"/>
            <a:chOff x="1295400" y="1352550"/>
            <a:chExt cx="5710001" cy="3733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267D13-EA59-34EE-17E4-6E29A2E0B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400" y="1352550"/>
              <a:ext cx="5710001" cy="373380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8CA88A0-ECC5-F809-8894-82AA817F11D2}"/>
                </a:ext>
              </a:extLst>
            </p:cNvPr>
            <p:cNvGrpSpPr/>
            <p:nvPr/>
          </p:nvGrpSpPr>
          <p:grpSpPr>
            <a:xfrm>
              <a:off x="3236000" y="1489524"/>
              <a:ext cx="3392783" cy="1613446"/>
              <a:chOff x="3236000" y="1489524"/>
              <a:chExt cx="3392783" cy="1613446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75CFF2-7F98-3F13-7B48-6D4A6FB77780}"/>
                  </a:ext>
                </a:extLst>
              </p:cNvPr>
              <p:cNvSpPr txBox="1"/>
              <p:nvPr/>
            </p:nvSpPr>
            <p:spPr>
              <a:xfrm>
                <a:off x="3236000" y="2518195"/>
                <a:ext cx="1828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2,000 to 3,000 MW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Thermal Rating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0A31AD2-CDAD-B557-7FE5-45A55FCBA89A}"/>
                  </a:ext>
                </a:extLst>
              </p:cNvPr>
              <p:cNvSpPr txBox="1"/>
              <p:nvPr/>
            </p:nvSpPr>
            <p:spPr>
              <a:xfrm>
                <a:off x="4495183" y="1489524"/>
                <a:ext cx="2133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8,000 to 10,000 MW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Thermal Rating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7A1D19E-96A4-28DC-62A8-F4B69D2ABA27}"/>
              </a:ext>
            </a:extLst>
          </p:cNvPr>
          <p:cNvSpPr txBox="1"/>
          <p:nvPr/>
        </p:nvSpPr>
        <p:spPr>
          <a:xfrm>
            <a:off x="6629401" y="2684913"/>
            <a:ext cx="23252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How to Double Power (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Calibri" panose="020F0502020204030204" pitchFamily="34" charset="0"/>
              </a:rPr>
              <a:t>MW</a:t>
            </a:r>
            <a:r>
              <a:rPr kumimoji="0" lang="en-US" sz="1400" b="1" i="1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Double Voltage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Calibri" panose="020F0502020204030204" pitchFamily="34" charset="0"/>
              </a:rPr>
              <a:t>V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) - pressure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increase insulator length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tower height &amp; width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right-of-way width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Double Current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Imprint MT Shadow" panose="04020605060303030202" pitchFamily="82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) - flow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increase c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onductor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 (cable) size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cost &amp; weight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tower size &amp; strength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1036" name="Group 1035">
            <a:extLst>
              <a:ext uri="{FF2B5EF4-FFF2-40B4-BE49-F238E27FC236}">
                <a16:creationId xmlns:a16="http://schemas.microsoft.com/office/drawing/2014/main" id="{9862F097-4E1F-F7FF-CD44-C5316CC92808}"/>
              </a:ext>
            </a:extLst>
          </p:cNvPr>
          <p:cNvGrpSpPr/>
          <p:nvPr/>
        </p:nvGrpSpPr>
        <p:grpSpPr>
          <a:xfrm>
            <a:off x="6573222" y="1352550"/>
            <a:ext cx="2381426" cy="1084696"/>
            <a:chOff x="6573222" y="1352550"/>
            <a:chExt cx="2381426" cy="108469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86D73E1-880F-E3C1-131C-56424EA4F160}"/>
                </a:ext>
              </a:extLst>
            </p:cNvPr>
            <p:cNvGrpSpPr/>
            <p:nvPr/>
          </p:nvGrpSpPr>
          <p:grpSpPr>
            <a:xfrm>
              <a:off x="6573222" y="1660368"/>
              <a:ext cx="2381426" cy="776878"/>
              <a:chOff x="6562654" y="1441995"/>
              <a:chExt cx="2381426" cy="77687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15E99C-9DCE-0FEF-BDC3-76161392F5F5}"/>
                  </a:ext>
                </a:extLst>
              </p:cNvPr>
              <p:cNvSpPr txBox="1"/>
              <p:nvPr/>
            </p:nvSpPr>
            <p:spPr>
              <a:xfrm>
                <a:off x="6562654" y="1441995"/>
                <a:ext cx="23814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 = √3 x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Imprint MT Shadow" panose="04020605060303030202" pitchFamily="82" charset="0"/>
                    <a:ea typeface="+mn-ea"/>
                    <a:cs typeface="Calibri" panose="020F0502020204030204" pitchFamily="34" charset="0"/>
                  </a:rPr>
                  <a:t>V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x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Imprint MT Shadow" panose="04020605060303030202" pitchFamily="82" charset="0"/>
                    <a:ea typeface="+mn-ea"/>
                    <a:cs typeface="Calibri" panose="020F0502020204030204" pitchFamily="34" charset="0"/>
                  </a:rPr>
                  <a:t>I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[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cosØ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+ j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sinØ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]</a:t>
                </a:r>
                <a:endParaRPr kumimoji="0" lang="en-US" sz="12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Left Brace 26">
                <a:extLst>
                  <a:ext uri="{FF2B5EF4-FFF2-40B4-BE49-F238E27FC236}">
                    <a16:creationId xmlns:a16="http://schemas.microsoft.com/office/drawing/2014/main" id="{83EB4E30-15FF-52BF-F63A-2448C7F443C0}"/>
                  </a:ext>
                </a:extLst>
              </p:cNvPr>
              <p:cNvSpPr/>
              <p:nvPr/>
            </p:nvSpPr>
            <p:spPr>
              <a:xfrm rot="16200000">
                <a:off x="7468156" y="1185594"/>
                <a:ext cx="228600" cy="1295400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6EA1C6E-05D5-A921-B7C8-B7B97098DF27}"/>
                  </a:ext>
                </a:extLst>
              </p:cNvPr>
              <p:cNvSpPr txBox="1"/>
              <p:nvPr/>
            </p:nvSpPr>
            <p:spPr>
              <a:xfrm>
                <a:off x="6868567" y="1880319"/>
                <a:ext cx="157906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Megawatts (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Imprint MT Shadow" panose="04020605060303030202" pitchFamily="82" charset="0"/>
                    <a:ea typeface="+mn-ea"/>
                    <a:cs typeface="Calibri" panose="020F0502020204030204" pitchFamily="34" charset="0"/>
                  </a:rPr>
                  <a:t>MW</a:t>
                </a:r>
                <a:r>
                  <a:rPr kumimoji="0" lang="en-US" sz="16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9900"/>
                    </a:solidFill>
                    <a:effectLst/>
                    <a:uLnTx/>
                    <a:uFillTx/>
                    <a:latin typeface="Tw Cen MT"/>
                    <a:ea typeface="+mn-ea"/>
                    <a:cs typeface="+mn-cs"/>
                  </a:rPr>
                  <a:t>)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248E48A-8519-F7D8-5026-B1D906301F96}"/>
                </a:ext>
              </a:extLst>
            </p:cNvPr>
            <p:cNvSpPr txBox="1"/>
            <p:nvPr/>
          </p:nvSpPr>
          <p:spPr>
            <a:xfrm>
              <a:off x="6573222" y="1352550"/>
              <a:ext cx="22659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sng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3-Phase AC Apparent Power</a:t>
              </a:r>
            </a:p>
          </p:txBody>
        </p:sp>
      </p:grpSp>
      <p:sp>
        <p:nvSpPr>
          <p:cNvPr id="1037" name="TextBox 1036">
            <a:extLst>
              <a:ext uri="{FF2B5EF4-FFF2-40B4-BE49-F238E27FC236}">
                <a16:creationId xmlns:a16="http://schemas.microsoft.com/office/drawing/2014/main" id="{3259D122-879D-F3BF-5B6C-56D2EF8A5264}"/>
              </a:ext>
            </a:extLst>
          </p:cNvPr>
          <p:cNvSpPr txBox="1"/>
          <p:nvPr/>
        </p:nvSpPr>
        <p:spPr>
          <a:xfrm>
            <a:off x="4231530" y="130198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500 kilovolts</a:t>
            </a:r>
          </a:p>
        </p:txBody>
      </p:sp>
      <p:sp>
        <p:nvSpPr>
          <p:cNvPr id="1038" name="TextBox 1037">
            <a:extLst>
              <a:ext uri="{FF2B5EF4-FFF2-40B4-BE49-F238E27FC236}">
                <a16:creationId xmlns:a16="http://schemas.microsoft.com/office/drawing/2014/main" id="{B943FF91-266D-E55C-D246-9A8E02FF60AC}"/>
              </a:ext>
            </a:extLst>
          </p:cNvPr>
          <p:cNvSpPr txBox="1"/>
          <p:nvPr/>
        </p:nvSpPr>
        <p:spPr>
          <a:xfrm>
            <a:off x="2720396" y="2335798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500 kilovolts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114B7E-29FE-3F24-9344-76DF6DB1A50A}"/>
              </a:ext>
            </a:extLst>
          </p:cNvPr>
          <p:cNvSpPr txBox="1"/>
          <p:nvPr/>
        </p:nvSpPr>
        <p:spPr>
          <a:xfrm>
            <a:off x="4038600" y="3916444"/>
            <a:ext cx="2309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To maintain an operationally stable power grid,  electricity flows (Megawatts) on transmission lines are often limited to levels well below thermal ratings.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A23959-A42F-5F17-8B36-CA386208662A}"/>
              </a:ext>
            </a:extLst>
          </p:cNvPr>
          <p:cNvSpPr/>
          <p:nvPr/>
        </p:nvSpPr>
        <p:spPr>
          <a:xfrm>
            <a:off x="7239000" y="1660368"/>
            <a:ext cx="457200" cy="259420"/>
          </a:xfrm>
          <a:prstGeom prst="roundRect">
            <a:avLst/>
          </a:prstGeom>
          <a:noFill/>
          <a:ln>
            <a:solidFill>
              <a:srgbClr val="009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6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" grpId="0"/>
      <p:bldP spid="1038" grpId="0"/>
      <p:bldP spid="4" grpId="0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255EB-1330-F53A-FF6F-78BDF4761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New Transmission: </a:t>
            </a:r>
            <a:r>
              <a:rPr lang="en-US" sz="3600" i="1" dirty="0">
                <a:solidFill>
                  <a:srgbClr val="009900"/>
                </a:solidFill>
              </a:rPr>
              <a:t>Lines to Other States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160CAF9-1676-A3B1-F725-4FC786CA970A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09600" y="1194674"/>
            <a:ext cx="5168589" cy="394882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41D5A-A075-4D00-D5E7-30CA7E93C7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vert="horz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88FEC05-AF0A-AB0D-442B-621BF33EDC6F}"/>
              </a:ext>
            </a:extLst>
          </p:cNvPr>
          <p:cNvSpPr/>
          <p:nvPr/>
        </p:nvSpPr>
        <p:spPr>
          <a:xfrm>
            <a:off x="614082" y="2475379"/>
            <a:ext cx="381000" cy="1524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799DCE6-A81B-9717-8D45-0E8DBDA1FDA9}"/>
              </a:ext>
            </a:extLst>
          </p:cNvPr>
          <p:cNvSpPr/>
          <p:nvPr/>
        </p:nvSpPr>
        <p:spPr>
          <a:xfrm>
            <a:off x="1517495" y="2703979"/>
            <a:ext cx="381000" cy="1524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D181A5-28E7-6260-9634-1F4E6696A101}"/>
              </a:ext>
            </a:extLst>
          </p:cNvPr>
          <p:cNvSpPr txBox="1"/>
          <p:nvPr/>
        </p:nvSpPr>
        <p:spPr>
          <a:xfrm>
            <a:off x="5943600" y="1232922"/>
            <a:ext cx="3048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Very Limited New Transmission Lines to Best Wind &amp; Solar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Montana, Wyoming &amp; Nevada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Boardman-to-Hemingway    500 kV(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1,000/3,000 MW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)</a:t>
            </a:r>
          </a:p>
          <a:p>
            <a:pPr marL="45720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MW limited system/thermal</a:t>
            </a:r>
          </a:p>
          <a:p>
            <a:pPr marL="45720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Project defined 2006</a:t>
            </a:r>
          </a:p>
          <a:p>
            <a:pPr marL="45720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Complete by 2027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Cascade Renewable            320 kV (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1,100 MW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)</a:t>
            </a:r>
          </a:p>
          <a:p>
            <a:pPr marL="45720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High Voltage Cable Buried in Columbia River downstream of Bonneville Dam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arenR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North Plains Connector       525 kV HVDC (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3,000 MW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)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D41EA7-3B83-2B98-04CB-02544BB54BBD}"/>
              </a:ext>
            </a:extLst>
          </p:cNvPr>
          <p:cNvSpPr txBox="1"/>
          <p:nvPr/>
        </p:nvSpPr>
        <p:spPr>
          <a:xfrm>
            <a:off x="332130" y="2366913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69AB69-E2C9-4E53-E058-D1D4CA175D9D}"/>
              </a:ext>
            </a:extLst>
          </p:cNvPr>
          <p:cNvSpPr txBox="1"/>
          <p:nvPr/>
        </p:nvSpPr>
        <p:spPr>
          <a:xfrm>
            <a:off x="1236911" y="2595513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9413816-103E-4341-2449-55D1AF0E0AA4}"/>
              </a:ext>
            </a:extLst>
          </p:cNvPr>
          <p:cNvSpPr/>
          <p:nvPr/>
        </p:nvSpPr>
        <p:spPr>
          <a:xfrm rot="10800000">
            <a:off x="3657600" y="3257550"/>
            <a:ext cx="381000" cy="1524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E1FEA7-B16A-8379-39BF-351841488735}"/>
              </a:ext>
            </a:extLst>
          </p:cNvPr>
          <p:cNvSpPr txBox="1"/>
          <p:nvPr/>
        </p:nvSpPr>
        <p:spPr>
          <a:xfrm>
            <a:off x="4051611" y="3149084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1DC291D-2333-F9C0-37B4-94C3C4A68CA3}"/>
              </a:ext>
            </a:extLst>
          </p:cNvPr>
          <p:cNvSpPr/>
          <p:nvPr/>
        </p:nvSpPr>
        <p:spPr>
          <a:xfrm>
            <a:off x="5912224" y="1227209"/>
            <a:ext cx="3048000" cy="796372"/>
          </a:xfrm>
          <a:prstGeom prst="roundRect">
            <a:avLst/>
          </a:prstGeom>
          <a:noFill/>
          <a:ln w="28575" cap="flat" cmpd="sng" algn="ctr">
            <a:solidFill>
              <a:srgbClr val="0099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18B40B2-0F99-7704-4AEC-D4FB6A8D726B}"/>
              </a:ext>
            </a:extLst>
          </p:cNvPr>
          <p:cNvSpPr/>
          <p:nvPr/>
        </p:nvSpPr>
        <p:spPr>
          <a:xfrm rot="10800000">
            <a:off x="4065466" y="2315413"/>
            <a:ext cx="381000" cy="1524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F998F3-EF6B-88EB-207F-45DE2D3E594A}"/>
              </a:ext>
            </a:extLst>
          </p:cNvPr>
          <p:cNvSpPr txBox="1"/>
          <p:nvPr/>
        </p:nvSpPr>
        <p:spPr>
          <a:xfrm>
            <a:off x="4173042" y="2023581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09067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/>
      <p:bldP spid="12" grpId="0"/>
      <p:bldP spid="13" grpId="0" animBg="1"/>
      <p:bldP spid="14" grpId="0"/>
      <p:bldP spid="3" grpId="0" animBg="1"/>
      <p:bldP spid="4" grpId="0" animBg="1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1C042-88C6-9AE9-3A3A-DCD31F83E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Western Transmission: </a:t>
            </a:r>
            <a:r>
              <a:rPr lang="en-US" sz="3600" i="1" dirty="0">
                <a:solidFill>
                  <a:srgbClr val="009900"/>
                </a:solidFill>
              </a:rPr>
              <a:t>Expansion Coalition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B7E03-0CB5-0D02-DFEB-99252F6CA6F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vert="horz" rtlCol="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A8834-E9BA-D22D-F3EE-4C1E52590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1" y="1245060"/>
            <a:ext cx="6934200" cy="3898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3A98C2-5F98-1BD9-8F58-548BD95FB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018" y="1250711"/>
            <a:ext cx="1842904" cy="5342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0CCF16-BA5D-0232-FBA1-F193DE74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018" y="2121284"/>
            <a:ext cx="1842904" cy="100015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2753DD1C-23D1-BC3D-B3B8-785D8C2ACFAC}"/>
              </a:ext>
            </a:extLst>
          </p:cNvPr>
          <p:cNvSpPr/>
          <p:nvPr/>
        </p:nvSpPr>
        <p:spPr>
          <a:xfrm>
            <a:off x="1066800" y="3486150"/>
            <a:ext cx="381000" cy="1524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697E06E-94BF-14EB-7E13-EEAA35C15201}"/>
              </a:ext>
            </a:extLst>
          </p:cNvPr>
          <p:cNvSpPr/>
          <p:nvPr/>
        </p:nvSpPr>
        <p:spPr>
          <a:xfrm rot="10800000">
            <a:off x="1991942" y="2545162"/>
            <a:ext cx="381000" cy="152400"/>
          </a:xfrm>
          <a:prstGeom prst="rightArrow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65BCAA-C1F3-EA5F-293C-6E4840028837}"/>
              </a:ext>
            </a:extLst>
          </p:cNvPr>
          <p:cNvSpPr/>
          <p:nvPr/>
        </p:nvSpPr>
        <p:spPr>
          <a:xfrm>
            <a:off x="3733800" y="3898440"/>
            <a:ext cx="3048000" cy="425910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ABE09-20D3-B72B-BA1E-2296196E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BPA’s Transmission </a:t>
            </a:r>
            <a:r>
              <a:rPr lang="en-US" sz="2800" dirty="0">
                <a:solidFill>
                  <a:srgbClr val="1F497D"/>
                </a:solidFill>
                <a:latin typeface="Tw Cen MT"/>
              </a:rPr>
              <a:t>Queue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Overwhelming # of Requests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624570-7766-25F2-5617-8241A9D77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9F6845-0185-4207-DF8C-A1AD8FFCEE3A}"/>
              </a:ext>
            </a:extLst>
          </p:cNvPr>
          <p:cNvGrpSpPr/>
          <p:nvPr/>
        </p:nvGrpSpPr>
        <p:grpSpPr>
          <a:xfrm>
            <a:off x="603749" y="1504950"/>
            <a:ext cx="8242996" cy="3505200"/>
            <a:chOff x="612648" y="1352550"/>
            <a:chExt cx="8242996" cy="3505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30F36F5-E3BE-D84B-F40A-66AB69877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648" y="1352550"/>
              <a:ext cx="8242996" cy="3505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84B4D6-716C-E73B-E25F-8B8B0983AF6A}"/>
                </a:ext>
              </a:extLst>
            </p:cNvPr>
            <p:cNvSpPr txBox="1"/>
            <p:nvPr/>
          </p:nvSpPr>
          <p:spPr>
            <a:xfrm>
              <a:off x="1295399" y="3608019"/>
              <a:ext cx="106680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Current NW winter Demand </a:t>
              </a:r>
              <a:r>
                <a:rPr kumimoji="0" lang="en-US" sz="1100" b="1" i="1" u="none" strike="noStrike" kern="120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35 GW</a:t>
              </a:r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49542912-39EE-D01E-7D47-46849F0B9F5F}"/>
                </a:ext>
              </a:extLst>
            </p:cNvPr>
            <p:cNvSpPr/>
            <p:nvPr/>
          </p:nvSpPr>
          <p:spPr>
            <a:xfrm rot="10800000">
              <a:off x="2362200" y="4095750"/>
              <a:ext cx="228600" cy="76200"/>
            </a:xfrm>
            <a:prstGeom prst="rightArrow">
              <a:avLst/>
            </a:prstGeom>
            <a:solidFill>
              <a:srgbClr val="009900"/>
            </a:solidFill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B574AD7-F7BC-A075-4F53-F1FC6A809D9C}"/>
              </a:ext>
            </a:extLst>
          </p:cNvPr>
          <p:cNvSpPr txBox="1"/>
          <p:nvPr/>
        </p:nvSpPr>
        <p:spPr>
          <a:xfrm>
            <a:off x="3581400" y="1137524"/>
            <a:ext cx="1981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Analysis Paralysis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0555C41-BB8E-9867-D08E-FEAE5321B145}"/>
              </a:ext>
            </a:extLst>
          </p:cNvPr>
          <p:cNvSpPr/>
          <p:nvPr/>
        </p:nvSpPr>
        <p:spPr>
          <a:xfrm>
            <a:off x="3733800" y="1200150"/>
            <a:ext cx="1752600" cy="304800"/>
          </a:xfrm>
          <a:prstGeom prst="round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899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ABE09-20D3-B72B-BA1E-2296196E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BPA’s Transmission </a:t>
            </a:r>
            <a:r>
              <a:rPr lang="en-US" sz="2800" dirty="0">
                <a:solidFill>
                  <a:srgbClr val="1F497D"/>
                </a:solidFill>
                <a:latin typeface="Tw Cen MT"/>
              </a:rPr>
              <a:t>Queue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: </a:t>
            </a:r>
            <a:r>
              <a:rPr lang="en-US" sz="2800" i="1" dirty="0">
                <a:solidFill>
                  <a:srgbClr val="009900"/>
                </a:solidFill>
                <a:latin typeface="Tw Cen MT"/>
              </a:rPr>
              <a:t>Mostly WA/OR Wind &amp; Solar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624570-7766-25F2-5617-8241A9D77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2C3F66-6A06-6CAE-22CE-634A1AB7F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062" y="1183908"/>
            <a:ext cx="6181875" cy="392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9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4900E-8F59-FDC7-D4D1-9F140D7B9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BPA Transmission: </a:t>
            </a:r>
            <a:r>
              <a:rPr lang="en-US" sz="3600" i="1" dirty="0">
                <a:solidFill>
                  <a:srgbClr val="009900"/>
                </a:solidFill>
                <a:latin typeface="Tw Cen MT"/>
              </a:rPr>
              <a:t>“Artery”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Miles per Decade</a:t>
            </a:r>
            <a:endParaRPr lang="en-US" sz="3600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50BE15-2653-F6DB-697C-5BBF8692C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3515F-4FED-B447-618D-FB932BC4C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451" y="2036269"/>
            <a:ext cx="5782625" cy="2952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45AB5C-EBB4-28CF-D17F-46DC9A5843E7}"/>
              </a:ext>
            </a:extLst>
          </p:cNvPr>
          <p:cNvSpPr txBox="1"/>
          <p:nvPr/>
        </p:nvSpPr>
        <p:spPr>
          <a:xfrm>
            <a:off x="4018131" y="3352183"/>
            <a:ext cx="316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BPA hasn’t built significant new 500 kV transmission lines in decades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7AAA5C-93B4-ADFE-6770-D87C882C2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24" y="1177439"/>
            <a:ext cx="3961563" cy="799263"/>
          </a:xfrm>
          <a:prstGeom prst="rect">
            <a:avLst/>
          </a:prstGeom>
        </p:spPr>
      </p:pic>
      <p:sp>
        <p:nvSpPr>
          <p:cNvPr id="17" name="Right Brace 16">
            <a:extLst>
              <a:ext uri="{FF2B5EF4-FFF2-40B4-BE49-F238E27FC236}">
                <a16:creationId xmlns:a16="http://schemas.microsoft.com/office/drawing/2014/main" id="{1A044ECD-454F-5A66-5239-62AE81CBA0EC}"/>
              </a:ext>
            </a:extLst>
          </p:cNvPr>
          <p:cNvSpPr/>
          <p:nvPr/>
        </p:nvSpPr>
        <p:spPr>
          <a:xfrm rot="16200000">
            <a:off x="5372103" y="2609849"/>
            <a:ext cx="457199" cy="2971801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590967-50B2-5E71-7291-185C152878BF}"/>
              </a:ext>
            </a:extLst>
          </p:cNvPr>
          <p:cNvSpPr/>
          <p:nvPr/>
        </p:nvSpPr>
        <p:spPr>
          <a:xfrm>
            <a:off x="3352800" y="1976702"/>
            <a:ext cx="1828800" cy="245358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DB4E40-708C-8FA6-5765-AE55293A84E2}"/>
              </a:ext>
            </a:extLst>
          </p:cNvPr>
          <p:cNvSpPr txBox="1"/>
          <p:nvPr/>
        </p:nvSpPr>
        <p:spPr>
          <a:xfrm>
            <a:off x="5197800" y="1908881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“Arteries”</a:t>
            </a:r>
          </a:p>
        </p:txBody>
      </p:sp>
    </p:spTree>
    <p:extLst>
      <p:ext uri="{BB962C8B-B14F-4D97-AF65-F5344CB8AC3E}">
        <p14:creationId xmlns:p14="http://schemas.microsoft.com/office/powerpoint/2010/main" val="364349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A677F-4860-FE5D-2C78-F819DDE1F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Northwest Utilities:  </a:t>
            </a:r>
            <a:r>
              <a:rPr lang="en-US" sz="3600" i="1" dirty="0">
                <a:solidFill>
                  <a:srgbClr val="009900"/>
                </a:solidFill>
              </a:rPr>
              <a:t>Investor Owned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A02E67-A45C-6EFB-6EE2-13DD5B085A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vert="horz" anchor="ctr" anchorCtr="0">
            <a:normAutofit fontScale="70000" lnSpcReduction="20000"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4A2273-E58E-66F2-456B-F0392A338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476" y="1614674"/>
            <a:ext cx="2409524" cy="2980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296D59-4931-7B4F-819E-93C84E16F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173065"/>
            <a:ext cx="5181600" cy="38144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1867E8-D8D0-8690-D0E5-4AA1D3F3D59C}"/>
              </a:ext>
            </a:extLst>
          </p:cNvPr>
          <p:cNvSpPr txBox="1"/>
          <p:nvPr/>
        </p:nvSpPr>
        <p:spPr>
          <a:xfrm>
            <a:off x="603912" y="4933174"/>
            <a:ext cx="39624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  <a:hlinkClick r:id="rId4"/>
              </a:rPr>
              <a:t>https://data-bpagis.hub.arcgis.com/apps/90811a3f226041bf8657d73ff81e949c/explore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9195AE-33F5-A505-A0DA-39E0550B0109}"/>
              </a:ext>
            </a:extLst>
          </p:cNvPr>
          <p:cNvSpPr txBox="1"/>
          <p:nvPr/>
        </p:nvSpPr>
        <p:spPr>
          <a:xfrm>
            <a:off x="6324600" y="1173065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9900"/>
                </a:solidFill>
              </a:rPr>
              <a:t>52% of Electricity Demand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21D95A6-ED63-C32F-411E-6541D54075FC}"/>
              </a:ext>
            </a:extLst>
          </p:cNvPr>
          <p:cNvSpPr/>
          <p:nvPr/>
        </p:nvSpPr>
        <p:spPr>
          <a:xfrm>
            <a:off x="6324600" y="1212308"/>
            <a:ext cx="2362200" cy="304800"/>
          </a:xfrm>
          <a:prstGeom prst="roundRect">
            <a:avLst/>
          </a:prstGeom>
          <a:noFill/>
          <a:ln w="28575">
            <a:solidFill>
              <a:srgbClr val="3366C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338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0309810-5FA8-016F-A992-DA01F467A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2571750"/>
            <a:ext cx="3677873" cy="2289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0D765E-EEAF-43AB-9743-6AFD6DD0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BPA Transmission: 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How far do “We” want BPA to Go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 </a:t>
            </a:r>
            <a:endParaRPr lang="en-US" sz="3150" i="1" dirty="0">
              <a:solidFill>
                <a:srgbClr val="0099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557C4D-EE89-4485-9180-4A357C36B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D73007-5484-A9BD-6A4F-6D8DAE355A18}"/>
              </a:ext>
            </a:extLst>
          </p:cNvPr>
          <p:cNvSpPr txBox="1"/>
          <p:nvPr/>
        </p:nvSpPr>
        <p:spPr>
          <a:xfrm>
            <a:off x="685798" y="1243387"/>
            <a:ext cx="7772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Eminent Domain =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Last Resort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or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Required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Strategy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7E3A1F-6D1B-BC0B-2AD7-017F950F2891}"/>
              </a:ext>
            </a:extLst>
          </p:cNvPr>
          <p:cNvGrpSpPr/>
          <p:nvPr/>
        </p:nvGrpSpPr>
        <p:grpSpPr>
          <a:xfrm>
            <a:off x="4673218" y="1962150"/>
            <a:ext cx="3632582" cy="2895600"/>
            <a:chOff x="4779945" y="1704709"/>
            <a:chExt cx="3774220" cy="32291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AE65BD-87DF-F169-547F-05E968ECC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0600" y="2266950"/>
              <a:ext cx="3753564" cy="266689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7318481-CB92-D153-FCD6-3D41F5F8A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9945" y="1704709"/>
              <a:ext cx="3774220" cy="51811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E8F1CAF-15E6-0A19-0D4D-E71FD07D4999}"/>
              </a:ext>
            </a:extLst>
          </p:cNvPr>
          <p:cNvSpPr txBox="1"/>
          <p:nvPr/>
        </p:nvSpPr>
        <p:spPr>
          <a:xfrm>
            <a:off x="612648" y="2088197"/>
            <a:ext cx="3677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Transmission Lines are Not Popular (NIMBY)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852AC-B152-AB06-1896-AAE5B065FDFE}"/>
              </a:ext>
            </a:extLst>
          </p:cNvPr>
          <p:cNvSpPr txBox="1"/>
          <p:nvPr/>
        </p:nvSpPr>
        <p:spPr>
          <a:xfrm>
            <a:off x="4693099" y="2426751"/>
            <a:ext cx="3612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Proposed 79 miles of new 500 kV Line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$722 million Budget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9 years &amp; Gave Up</a:t>
            </a:r>
          </a:p>
        </p:txBody>
      </p:sp>
    </p:spTree>
    <p:extLst>
      <p:ext uri="{BB962C8B-B14F-4D97-AF65-F5344CB8AC3E}">
        <p14:creationId xmlns:p14="http://schemas.microsoft.com/office/powerpoint/2010/main" val="7686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A95B-00C1-8ADB-A59B-0C86B9908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NW/BPA Transmission: 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Issues</a:t>
            </a:r>
            <a:r>
              <a:rPr lang="en-US" sz="3300" i="1" dirty="0">
                <a:solidFill>
                  <a:srgbClr val="009900"/>
                </a:solidFill>
                <a:latin typeface="Tw Cen MT"/>
              </a:rPr>
              <a:t> to Watch Closely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F36728-95BC-073F-45CA-3FDF5414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27A017-1304-3FF2-E314-045C0745530D}"/>
              </a:ext>
            </a:extLst>
          </p:cNvPr>
          <p:cNvSpPr txBox="1"/>
          <p:nvPr/>
        </p:nvSpPr>
        <p:spPr>
          <a:xfrm>
            <a:off x="4419600" y="1247954"/>
            <a:ext cx="4572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State Transmission Authorities?</a:t>
            </a:r>
          </a:p>
          <a:p>
            <a:pPr marL="460375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460375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Divergent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State &amp; Federal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Energy Policies</a:t>
            </a:r>
          </a:p>
          <a:p>
            <a:pPr marL="460375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460375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Washington &amp; Oregon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Energy Policies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Driving Needs</a:t>
            </a:r>
          </a:p>
          <a:p>
            <a:pPr marL="460375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460375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Cascade Bottleneck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-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ROW Acquisition &amp; Development</a:t>
            </a:r>
          </a:p>
          <a:p>
            <a:pPr marL="460375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460375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Exercising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Eminent Domain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: BPA, Utilities and/or State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?</a:t>
            </a:r>
          </a:p>
          <a:p>
            <a:pPr marL="460375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BPA Transparency More Important than Ever</a:t>
            </a:r>
          </a:p>
          <a:p>
            <a:pPr marL="460375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460375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Resource/Planning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priorities &amp; execution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metrics</a:t>
            </a:r>
          </a:p>
          <a:p>
            <a:pPr marL="460375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  <a:p>
            <a:pPr marL="460375" marR="0" lvl="0" indent="-1190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Why, Where, How Much &amp; When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(&amp; Who is Paying?)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98D4AA-845A-F8C8-5C71-6AF9D565F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74103"/>
            <a:ext cx="3979343" cy="260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2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EC5A79-B0F6-160D-7872-1DB0FE17E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773" y="2190750"/>
            <a:ext cx="8839200" cy="2362200"/>
          </a:xfrm>
        </p:spPr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009900"/>
                </a:solidFill>
                <a:latin typeface="Tw Cen MT"/>
              </a:rPr>
              <a:t>Salmon in Depth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49891F-DCCB-8261-6220-26CC2745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Agenda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207242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E6249-EFD7-4701-A420-DB05CB244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Salmon Returns:  </a:t>
            </a:r>
            <a:r>
              <a:rPr lang="en-US" i="1" dirty="0">
                <a:solidFill>
                  <a:srgbClr val="009900"/>
                </a:solidFill>
              </a:rPr>
              <a:t>Historical Perspective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195260-199B-4830-A45F-05E8AD26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defTabSz="914378"/>
            <a:fld id="{B7C6481B-4A8A-42C4-AF8E-0DA672E2FCF5}" type="slidenum">
              <a:rPr lang="en-US">
                <a:latin typeface="Tw Cen MT"/>
              </a:rPr>
              <a:pPr defTabSz="914378"/>
              <a:t>73</a:t>
            </a:fld>
            <a:endParaRPr lang="en-US" dirty="0">
              <a:latin typeface="Tw Cen M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664935-8DF8-0656-17ED-28532D4BA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599" y="1137524"/>
            <a:ext cx="6310801" cy="393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81655"/>
      </p:ext>
    </p:extLst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E6249-EFD7-4701-A420-DB05CB244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Chinook Salmon: </a:t>
            </a:r>
            <a:r>
              <a:rPr lang="en-US" i="1" dirty="0">
                <a:solidFill>
                  <a:srgbClr val="009900"/>
                </a:solidFill>
              </a:rPr>
              <a:t>Life Cycle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195260-199B-4830-A45F-05E8AD26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defTabSz="914378"/>
            <a:fld id="{B7C6481B-4A8A-42C4-AF8E-0DA672E2FCF5}" type="slidenum">
              <a:rPr lang="en-US">
                <a:latin typeface="Tw Cen MT"/>
              </a:rPr>
              <a:pPr defTabSz="914378"/>
              <a:t>74</a:t>
            </a:fld>
            <a:endParaRPr lang="en-US" dirty="0">
              <a:latin typeface="Tw Cen M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2BEBE-1D69-4192-8109-EF3390A3B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1200150"/>
            <a:ext cx="5046479" cy="3886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0087C3-6DC7-4489-A296-2CC91B5B03EE}"/>
              </a:ext>
            </a:extLst>
          </p:cNvPr>
          <p:cNvSpPr txBox="1"/>
          <p:nvPr/>
        </p:nvSpPr>
        <p:spPr>
          <a:xfrm>
            <a:off x="5895441" y="1290967"/>
            <a:ext cx="29264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defTabSz="914378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1F497D"/>
                </a:solidFill>
                <a:latin typeface="Tw Cen MT"/>
              </a:rPr>
              <a:t>Smolt take 10 to 50 days to travel rivers and get to the estuary/ocean</a:t>
            </a:r>
          </a:p>
          <a:p>
            <a:pPr marL="285743" indent="-285743" defTabSz="914378">
              <a:buFont typeface="Wingdings" panose="05000000000000000000" pitchFamily="2" charset="2"/>
              <a:buChar char="ü"/>
            </a:pPr>
            <a:endParaRPr lang="en-US" sz="1400" b="1" dirty="0">
              <a:solidFill>
                <a:srgbClr val="1F497D"/>
              </a:solidFill>
              <a:latin typeface="Tw Cen MT"/>
            </a:endParaRPr>
          </a:p>
          <a:p>
            <a:pPr marL="285743" indent="-285743" defTabSz="914378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C00000"/>
                </a:solidFill>
                <a:latin typeface="Tw Cen MT"/>
              </a:rPr>
              <a:t>Delayed mortality hypothesis </a:t>
            </a:r>
            <a:r>
              <a:rPr lang="en-US" sz="1400" b="1" dirty="0">
                <a:solidFill>
                  <a:srgbClr val="1F497D"/>
                </a:solidFill>
                <a:latin typeface="Tw Cen MT"/>
              </a:rPr>
              <a:t>is driving calls for LSRD breaching w/o scientific evidence</a:t>
            </a:r>
            <a:endParaRPr lang="en-US" sz="1400" b="1" dirty="0">
              <a:solidFill>
                <a:srgbClr val="C00000"/>
              </a:solidFill>
              <a:latin typeface="Tw Cen M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C8EF1F-C1BD-423B-AB49-B85F8C97A81E}"/>
              </a:ext>
            </a:extLst>
          </p:cNvPr>
          <p:cNvSpPr/>
          <p:nvPr/>
        </p:nvSpPr>
        <p:spPr>
          <a:xfrm>
            <a:off x="1524000" y="1284361"/>
            <a:ext cx="3276600" cy="22058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w Cen M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05CDFB-F1AA-4210-A34E-3668A72E9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3434" y="3342397"/>
            <a:ext cx="3310494" cy="5695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EF7A37-C2FB-4A60-9332-4D3C629321D1}"/>
              </a:ext>
            </a:extLst>
          </p:cNvPr>
          <p:cNvSpPr txBox="1"/>
          <p:nvPr/>
        </p:nvSpPr>
        <p:spPr>
          <a:xfrm>
            <a:off x="6126968" y="3912600"/>
            <a:ext cx="2486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600" i="1" dirty="0">
                <a:solidFill>
                  <a:srgbClr val="C00000"/>
                </a:solidFill>
                <a:latin typeface="Tw Cen MT"/>
              </a:rPr>
              <a:t>“If delayed mortality doesn’t exist…then other approaches to getting more salmon should be considered”.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1F08B5-8247-4714-99E6-7C0BA3365BBD}"/>
              </a:ext>
            </a:extLst>
          </p:cNvPr>
          <p:cNvSpPr/>
          <p:nvPr/>
        </p:nvSpPr>
        <p:spPr>
          <a:xfrm>
            <a:off x="5659126" y="3181350"/>
            <a:ext cx="3408674" cy="17907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D13C33-1035-4801-B1F6-9E22AD1E95F6}"/>
              </a:ext>
            </a:extLst>
          </p:cNvPr>
          <p:cNvSpPr/>
          <p:nvPr/>
        </p:nvSpPr>
        <p:spPr>
          <a:xfrm>
            <a:off x="3886200" y="2495550"/>
            <a:ext cx="1524000" cy="5334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prstClr val="white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459853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4" grpId="0"/>
      <p:bldP spid="4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E6249-EFD7-4701-A420-DB05CB244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Salmon Competition: </a:t>
            </a:r>
            <a:r>
              <a:rPr lang="en-US" sz="3600" i="1" dirty="0">
                <a:solidFill>
                  <a:srgbClr val="009900"/>
                </a:solidFill>
              </a:rPr>
              <a:t>Non-Native Species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195260-199B-4830-A45F-05E8AD26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defTabSz="914378"/>
            <a:fld id="{B7C6481B-4A8A-42C4-AF8E-0DA672E2FCF5}" type="slidenum">
              <a:rPr lang="en-US">
                <a:latin typeface="Tw Cen MT"/>
              </a:rPr>
              <a:pPr defTabSz="914378"/>
              <a:t>75</a:t>
            </a:fld>
            <a:endParaRPr lang="en-US" dirty="0">
              <a:latin typeface="Tw Cen M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C5381B-7886-B802-9CEC-E13ADBA9A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200150"/>
            <a:ext cx="5721183" cy="3827777"/>
          </a:xfrm>
          <a:prstGeom prst="rect">
            <a:avLst/>
          </a:prstGeom>
        </p:spPr>
      </p:pic>
      <p:pic>
        <p:nvPicPr>
          <p:cNvPr id="1030" name="Picture 6" descr="NJDEP| Fish &amp; Wildlife | Smallmouth Bass">
            <a:extLst>
              <a:ext uri="{FF2B5EF4-FFF2-40B4-BE49-F238E27FC236}">
                <a16:creationId xmlns:a16="http://schemas.microsoft.com/office/drawing/2014/main" id="{772EDB61-B081-5DBE-D43B-D75F370DE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00150"/>
            <a:ext cx="197070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t's Columbia River Walleye Time – Jones Sport Fishing">
            <a:extLst>
              <a:ext uri="{FF2B5EF4-FFF2-40B4-BE49-F238E27FC236}">
                <a16:creationId xmlns:a16="http://schemas.microsoft.com/office/drawing/2014/main" id="{053C31EC-3BCB-BF11-BB63-ED2603AA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282924"/>
            <a:ext cx="1970705" cy="118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555302-B38A-002B-40FE-0515BFEAD86C}"/>
              </a:ext>
            </a:extLst>
          </p:cNvPr>
          <p:cNvSpPr txBox="1"/>
          <p:nvPr/>
        </p:nvSpPr>
        <p:spPr>
          <a:xfrm>
            <a:off x="7348052" y="253619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tx2"/>
                </a:solidFill>
              </a:rPr>
              <a:t>Bass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BF49DA-F8E4-076F-233C-48B2AD5581B6}"/>
              </a:ext>
            </a:extLst>
          </p:cNvPr>
          <p:cNvSpPr txBox="1"/>
          <p:nvPr/>
        </p:nvSpPr>
        <p:spPr>
          <a:xfrm>
            <a:off x="7239000" y="4400550"/>
            <a:ext cx="90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tx2"/>
                </a:solidFill>
              </a:rPr>
              <a:t>Walleye</a:t>
            </a:r>
          </a:p>
        </p:txBody>
      </p:sp>
    </p:spTree>
    <p:extLst>
      <p:ext uri="{BB962C8B-B14F-4D97-AF65-F5344CB8AC3E}">
        <p14:creationId xmlns:p14="http://schemas.microsoft.com/office/powerpoint/2010/main" val="141075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D577-7725-42B3-A0B7-C231FFDC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Technology Investments: </a:t>
            </a:r>
            <a:r>
              <a:rPr lang="en-US" sz="3600" i="1" dirty="0">
                <a:solidFill>
                  <a:srgbClr val="009900"/>
                </a:solidFill>
              </a:rPr>
              <a:t>Bypass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6EBE5F-776F-404B-9673-F975ED63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defTabSz="914378"/>
            <a:fld id="{B7C6481B-4A8A-42C4-AF8E-0DA672E2FCF5}" type="slidenum">
              <a:rPr lang="en-US">
                <a:latin typeface="Tw Cen MT"/>
              </a:rPr>
              <a:pPr defTabSz="914378"/>
              <a:t>76</a:t>
            </a:fld>
            <a:endParaRPr lang="en-US" dirty="0">
              <a:latin typeface="Tw Cen M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582FEE-4EA2-4D40-B3D8-21A9814F4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9" y="1200150"/>
            <a:ext cx="6956359" cy="3886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E7B314A-6941-4C34-9442-6BBD3958BCB7}"/>
              </a:ext>
            </a:extLst>
          </p:cNvPr>
          <p:cNvSpPr/>
          <p:nvPr/>
        </p:nvSpPr>
        <p:spPr>
          <a:xfrm>
            <a:off x="4191000" y="1733550"/>
            <a:ext cx="609600" cy="685800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54FFC9-C834-4B25-9F82-144E6FA5CC15}"/>
              </a:ext>
            </a:extLst>
          </p:cNvPr>
          <p:cNvSpPr/>
          <p:nvPr/>
        </p:nvSpPr>
        <p:spPr>
          <a:xfrm>
            <a:off x="3200400" y="1390650"/>
            <a:ext cx="609600" cy="685800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3CDED0-6080-465C-A44F-973C7621D104}"/>
              </a:ext>
            </a:extLst>
          </p:cNvPr>
          <p:cNvSpPr txBox="1"/>
          <p:nvPr/>
        </p:nvSpPr>
        <p:spPr>
          <a:xfrm>
            <a:off x="2701926" y="4624686"/>
            <a:ext cx="297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200" b="1" dirty="0">
                <a:solidFill>
                  <a:srgbClr val="FFFF00"/>
                </a:solidFill>
                <a:latin typeface="Tw Cen MT"/>
              </a:rPr>
              <a:t>Fish Friendly Turbines Improved to +98% at Ice Harbor Dam </a:t>
            </a: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188D6291-3903-4826-A646-DE8425F9611F}"/>
              </a:ext>
            </a:extLst>
          </p:cNvPr>
          <p:cNvCxnSpPr>
            <a:cxnSpLocks/>
          </p:cNvCxnSpPr>
          <p:nvPr/>
        </p:nvCxnSpPr>
        <p:spPr>
          <a:xfrm rot="16200000" flipV="1">
            <a:off x="4955236" y="4322118"/>
            <a:ext cx="452735" cy="152400"/>
          </a:xfrm>
          <a:prstGeom prst="curvedConnector3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470800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D577-7725-42B3-A0B7-C231FFDC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Technology Investments: </a:t>
            </a:r>
            <a:r>
              <a:rPr lang="en-US" sz="3600" i="1" dirty="0">
                <a:solidFill>
                  <a:srgbClr val="009900"/>
                </a:solidFill>
                <a:latin typeface="Tw Cen MT"/>
              </a:rPr>
              <a:t>Raised Spillway Weirs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6EBE5F-776F-404B-9673-F975ED63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defTabSz="914378"/>
            <a:fld id="{B7C6481B-4A8A-42C4-AF8E-0DA672E2FCF5}" type="slidenum">
              <a:rPr lang="en-US">
                <a:latin typeface="Tw Cen MT"/>
              </a:rPr>
              <a:pPr defTabSz="914378"/>
              <a:t>77</a:t>
            </a:fld>
            <a:endParaRPr lang="en-US" dirty="0">
              <a:latin typeface="Tw Cen MT"/>
            </a:endParaRPr>
          </a:p>
        </p:txBody>
      </p:sp>
      <p:pic>
        <p:nvPicPr>
          <p:cNvPr id="1026" name="Picture 2" descr="CRSO: Operating dams to support fish passage &gt; Northwestern Division &gt;  Northwestern Division News Stories">
            <a:extLst>
              <a:ext uri="{FF2B5EF4-FFF2-40B4-BE49-F238E27FC236}">
                <a16:creationId xmlns:a16="http://schemas.microsoft.com/office/drawing/2014/main" id="{24034D82-1411-4424-9086-7B7839657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131174"/>
            <a:ext cx="3529013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uvenile Downstream Passage on the West Coast | NOAA Fisheries">
            <a:extLst>
              <a:ext uri="{FF2B5EF4-FFF2-40B4-BE49-F238E27FC236}">
                <a16:creationId xmlns:a16="http://schemas.microsoft.com/office/drawing/2014/main" id="{C0DA86C9-95AD-4E49-AECC-8F8991CA4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4" y="2083674"/>
            <a:ext cx="504038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16A8AE0D-8B8C-4938-A9E9-E45EA5738E8B}"/>
              </a:ext>
            </a:extLst>
          </p:cNvPr>
          <p:cNvCxnSpPr/>
          <p:nvPr/>
        </p:nvCxnSpPr>
        <p:spPr>
          <a:xfrm>
            <a:off x="3429000" y="1581150"/>
            <a:ext cx="4114800" cy="762000"/>
          </a:xfrm>
          <a:prstGeom prst="curvedConnector3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A4C2E3-339E-433C-9A7D-118BA8B9571D}"/>
              </a:ext>
            </a:extLst>
          </p:cNvPr>
          <p:cNvSpPr/>
          <p:nvPr/>
        </p:nvSpPr>
        <p:spPr>
          <a:xfrm>
            <a:off x="8077200" y="3562350"/>
            <a:ext cx="688848" cy="762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23581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D577-7725-42B3-A0B7-C231FFDC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Technology Investments: </a:t>
            </a:r>
            <a:r>
              <a:rPr lang="en-US" sz="3600" i="1" dirty="0">
                <a:solidFill>
                  <a:srgbClr val="009900"/>
                </a:solidFill>
                <a:latin typeface="Tw Cen MT"/>
              </a:rPr>
              <a:t>Fish Friendly Turbines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6EBE5F-776F-404B-9673-F975ED63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defTabSz="914378"/>
            <a:fld id="{B7C6481B-4A8A-42C4-AF8E-0DA672E2FCF5}" type="slidenum">
              <a:rPr lang="en-US">
                <a:latin typeface="Tw Cen MT"/>
              </a:rPr>
              <a:pPr defTabSz="914378"/>
              <a:t>78</a:t>
            </a:fld>
            <a:endParaRPr lang="en-US" dirty="0">
              <a:latin typeface="Tw Cen M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A7EAD2E-CE3B-48E8-B3AB-12AE75B6C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6024"/>
            <a:ext cx="2667000" cy="184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Walla Walla District, in partnership with Voith Hydro Inc., completed assembly and have begun installation of an advanced-designed hydroelectric turbine at Ice Harbor Lock and Dam on Feb. 17. This turbine is the second of 3 new turbines coming to Ice Harbor. These turbines will be safer for fish, reduce maintenance costs and increase power generation efficiency by 3 to 4 percent. Final commissioning is scheduled for the summer of 2022.">
            <a:extLst>
              <a:ext uri="{FF2B5EF4-FFF2-40B4-BE49-F238E27FC236}">
                <a16:creationId xmlns:a16="http://schemas.microsoft.com/office/drawing/2014/main" id="{CA4BE0D6-2C1C-4787-A6C0-12F80C5C1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928" y="3105151"/>
            <a:ext cx="2605426" cy="198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ater flowing downstream at dams produces electricity. As the water passes through the dam’s powerhouse, it falls from the upstream level behind the dam to a lower downstream level. The water is moving with tremendous force and is guided down to the turbine. As it strikes the turbine blades, the water turns the turbine like a propeller. The turning turbine spins coils of wires inside a large generator mounted above it, converting the mechanical energy of falling water into electrical energy. Transmission lines then carry the electricity to homes and businesses.">
            <a:extLst>
              <a:ext uri="{FF2B5EF4-FFF2-40B4-BE49-F238E27FC236}">
                <a16:creationId xmlns:a16="http://schemas.microsoft.com/office/drawing/2014/main" id="{F8F43F7F-AD22-4634-B398-1663A1B25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48" y="1428751"/>
            <a:ext cx="3953052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136A88A-7DAE-4833-B158-44B848FEAE46}"/>
              </a:ext>
            </a:extLst>
          </p:cNvPr>
          <p:cNvSpPr/>
          <p:nvPr/>
        </p:nvSpPr>
        <p:spPr>
          <a:xfrm>
            <a:off x="1981200" y="2890838"/>
            <a:ext cx="533400" cy="595313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53C37044-324D-4146-9865-024E342C75BF}"/>
              </a:ext>
            </a:extLst>
          </p:cNvPr>
          <p:cNvCxnSpPr>
            <a:stCxn id="2054" idx="1"/>
          </p:cNvCxnSpPr>
          <p:nvPr/>
        </p:nvCxnSpPr>
        <p:spPr>
          <a:xfrm rot="10800000">
            <a:off x="2514610" y="3188494"/>
            <a:ext cx="3433319" cy="908618"/>
          </a:xfrm>
          <a:prstGeom prst="curvedConnector3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193126-B17C-4F4D-AC33-F5CEEE5B6497}"/>
              </a:ext>
            </a:extLst>
          </p:cNvPr>
          <p:cNvSpPr txBox="1"/>
          <p:nvPr/>
        </p:nvSpPr>
        <p:spPr>
          <a:xfrm>
            <a:off x="590647" y="4369586"/>
            <a:ext cx="53572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/>
            <a:r>
              <a:rPr lang="en-US" sz="1200" b="1" dirty="0">
                <a:solidFill>
                  <a:srgbClr val="C00000"/>
                </a:solidFill>
                <a:latin typeface="Open Sans" panose="020B0606030504020204" pitchFamily="34" charset="0"/>
              </a:rPr>
              <a:t>“…biological testing using balloon tagged fish in October 2019 resulted in a 98.25% direct survival rate.”</a:t>
            </a:r>
          </a:p>
          <a:p>
            <a:pPr defTabSz="914378"/>
            <a:r>
              <a:rPr lang="en-US" sz="800" b="1" dirty="0">
                <a:solidFill>
                  <a:srgbClr val="C00000"/>
                </a:solidFill>
                <a:latin typeface="Tw Cen MT"/>
                <a:hlinkClick r:id="rId5"/>
              </a:rPr>
              <a:t>https://www.nww.usace.army.mil/Media/News-Stories/Article/2991190/modernizing-hydropower-on-the-snake-river/</a:t>
            </a:r>
            <a:endParaRPr lang="en-US" sz="800" b="1" dirty="0">
              <a:solidFill>
                <a:srgbClr val="C00000"/>
              </a:solidFill>
              <a:latin typeface="Tw Cen MT"/>
            </a:endParaRPr>
          </a:p>
          <a:p>
            <a:pPr defTabSz="914378"/>
            <a:endParaRPr lang="en-US" sz="1200" b="1" dirty="0">
              <a:solidFill>
                <a:srgbClr val="C00000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76922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D577-7725-42B3-A0B7-C231FFDCA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Killer Whales and Snake River Chinook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6EBE5F-776F-404B-9673-F975ED63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defTabSz="914378"/>
            <a:fld id="{B7C6481B-4A8A-42C4-AF8E-0DA672E2FCF5}" type="slidenum">
              <a:rPr lang="en-US">
                <a:latin typeface="Tw Cen MT"/>
              </a:rPr>
              <a:pPr defTabSz="914378"/>
              <a:t>79</a:t>
            </a:fld>
            <a:endParaRPr lang="en-US" dirty="0">
              <a:latin typeface="Tw Cen M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A8216F-DE9D-42B3-892C-DD12EA2CD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29" y="1248648"/>
            <a:ext cx="3961573" cy="3609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AADE99-3E65-4563-A5DF-FE0EF5AC4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952" y="1821522"/>
            <a:ext cx="4640491" cy="3010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269735-91BB-47B1-85E8-0C4B75C79D04}"/>
              </a:ext>
            </a:extLst>
          </p:cNvPr>
          <p:cNvSpPr txBox="1"/>
          <p:nvPr/>
        </p:nvSpPr>
        <p:spPr>
          <a:xfrm>
            <a:off x="5689600" y="1371585"/>
            <a:ext cx="34671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1100" b="1" dirty="0">
                <a:solidFill>
                  <a:srgbClr val="C00000"/>
                </a:solidFill>
                <a:latin typeface="Tw Cen MT"/>
              </a:rPr>
              <a:t>JKL Orca populations declined during time of increasing Snake River Chinook Salmon abundance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7BF82061-7FCD-41EE-8DDD-DACE64ECA1ED}"/>
              </a:ext>
            </a:extLst>
          </p:cNvPr>
          <p:cNvSpPr/>
          <p:nvPr/>
        </p:nvSpPr>
        <p:spPr>
          <a:xfrm rot="16200000">
            <a:off x="7467600" y="1173821"/>
            <a:ext cx="228600" cy="1600200"/>
          </a:xfrm>
          <a:prstGeom prst="righ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000000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62153414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A677F-4860-FE5D-2C78-F819DDE1F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Northwest Utilities:  </a:t>
            </a:r>
            <a:r>
              <a:rPr lang="en-US" sz="3600" i="1" dirty="0">
                <a:solidFill>
                  <a:srgbClr val="009900"/>
                </a:solidFill>
              </a:rPr>
              <a:t>Public &amp; Tribal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A02E67-A45C-6EFB-6EE2-13DD5B085A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 vert="horz" anchor="ctr" anchorCtr="0">
            <a:normAutofit fontScale="70000" lnSpcReduction="20000"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D08FA-C629-3682-43CA-3E704E35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71115"/>
            <a:ext cx="4829426" cy="3800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0EA965-DD11-CA3A-8B87-EEF8D5BBE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564345"/>
            <a:ext cx="1387961" cy="3014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20C36A-FC20-FCBB-975B-8688E11A3FF6}"/>
              </a:ext>
            </a:extLst>
          </p:cNvPr>
          <p:cNvSpPr txBox="1"/>
          <p:nvPr/>
        </p:nvSpPr>
        <p:spPr>
          <a:xfrm>
            <a:off x="583441" y="4924386"/>
            <a:ext cx="39624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/>
                <a:ea typeface="+mn-ea"/>
                <a:cs typeface="+mn-cs"/>
                <a:hlinkClick r:id="rId4"/>
              </a:rPr>
              <a:t>https://data-bpagis.hub.arcgis.com/apps/90811a3f226041bf8657d73ff81e949c/explore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C5743B-F2F0-CBE2-A47E-BAF1D1E27D32}"/>
              </a:ext>
            </a:extLst>
          </p:cNvPr>
          <p:cNvSpPr txBox="1"/>
          <p:nvPr/>
        </p:nvSpPr>
        <p:spPr>
          <a:xfrm>
            <a:off x="6324600" y="1173065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9900"/>
                </a:solidFill>
              </a:rPr>
              <a:t>43% of Electricity Demand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52C025-4791-4730-EF53-DA01266D07BA}"/>
              </a:ext>
            </a:extLst>
          </p:cNvPr>
          <p:cNvSpPr/>
          <p:nvPr/>
        </p:nvSpPr>
        <p:spPr>
          <a:xfrm>
            <a:off x="6324600" y="1212308"/>
            <a:ext cx="2362200" cy="304800"/>
          </a:xfrm>
          <a:prstGeom prst="roundRect">
            <a:avLst/>
          </a:prstGeom>
          <a:noFill/>
          <a:ln w="28575">
            <a:solidFill>
              <a:srgbClr val="3366CC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821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EBFA4-66BD-42EF-942F-E897E5418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Tri-Cities Area: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j-ea"/>
                <a:cs typeface="+mj-cs"/>
              </a:rPr>
              <a:t>2028 Electricity Demand</a:t>
            </a:r>
            <a:endParaRPr lang="en-US" sz="3600" i="1" dirty="0">
              <a:solidFill>
                <a:srgbClr val="0099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B5AE63-FDD4-4CAB-AD2D-11FD022E5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481B-4A8A-42C4-AF8E-0DA672E2FCF5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287428-32A5-4EFC-8A1A-09DCE604E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202186"/>
            <a:ext cx="6248400" cy="390776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28C9D9-A69C-4400-9F62-45DC1BDD83E9}"/>
              </a:ext>
            </a:extLst>
          </p:cNvPr>
          <p:cNvSpPr/>
          <p:nvPr/>
        </p:nvSpPr>
        <p:spPr>
          <a:xfrm>
            <a:off x="1905000" y="2647950"/>
            <a:ext cx="1371600" cy="381000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aphicFrame>
        <p:nvGraphicFramePr>
          <p:cNvPr id="6" name="Table 13">
            <a:extLst>
              <a:ext uri="{FF2B5EF4-FFF2-40B4-BE49-F238E27FC236}">
                <a16:creationId xmlns:a16="http://schemas.microsoft.com/office/drawing/2014/main" id="{950141D2-9813-9640-70D1-D96031DE0E29}"/>
              </a:ext>
            </a:extLst>
          </p:cNvPr>
          <p:cNvGraphicFramePr>
            <a:graphicFrameLocks noGrp="1"/>
          </p:cNvGraphicFramePr>
          <p:nvPr/>
        </p:nvGraphicFramePr>
        <p:xfrm>
          <a:off x="6477000" y="1428750"/>
          <a:ext cx="2590800" cy="2813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1121995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00894689"/>
                    </a:ext>
                  </a:extLst>
                </a:gridCol>
              </a:tblGrid>
              <a:tr h="500662">
                <a:tc>
                  <a:txBody>
                    <a:bodyPr/>
                    <a:lstStyle/>
                    <a:p>
                      <a:pPr algn="l"/>
                      <a:r>
                        <a:rPr kumimoji="0" lang="en-US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Utility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2028</a:t>
                      </a:r>
                    </a:p>
                    <a:p>
                      <a:pPr algn="ctr"/>
                      <a:r>
                        <a:rPr lang="en-US" sz="1000" dirty="0"/>
                        <a:t>Forecast </a:t>
                      </a:r>
                      <a:r>
                        <a:rPr lang="en-US" sz="1000" dirty="0" err="1"/>
                        <a:t>MWa</a:t>
                      </a:r>
                      <a:endParaRPr lang="en-US" sz="1000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286147332"/>
                  </a:ext>
                </a:extLst>
              </a:tr>
              <a:tr h="321616">
                <a:tc>
                  <a:txBody>
                    <a:bodyPr/>
                    <a:lstStyle/>
                    <a:p>
                      <a:r>
                        <a:rPr lang="en-US" sz="1000" dirty="0"/>
                        <a:t>Benton PUD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215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5517254"/>
                  </a:ext>
                </a:extLst>
              </a:tr>
              <a:tr h="321616">
                <a:tc>
                  <a:txBody>
                    <a:bodyPr/>
                    <a:lstStyle/>
                    <a:p>
                      <a:r>
                        <a:rPr lang="en-US" sz="1000" dirty="0"/>
                        <a:t>Franklin PUD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2948713"/>
                  </a:ext>
                </a:extLst>
              </a:tr>
              <a:tr h="321616">
                <a:tc>
                  <a:txBody>
                    <a:bodyPr/>
                    <a:lstStyle/>
                    <a:p>
                      <a:r>
                        <a:rPr lang="en-US" sz="1000" dirty="0"/>
                        <a:t>City of Richland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6610003"/>
                  </a:ext>
                </a:extLst>
              </a:tr>
              <a:tr h="449382">
                <a:tc>
                  <a:txBody>
                    <a:bodyPr/>
                    <a:lstStyle/>
                    <a:p>
                      <a:r>
                        <a:rPr lang="en-US" sz="1000" dirty="0"/>
                        <a:t>Benton 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4329645"/>
                  </a:ext>
                </a:extLst>
              </a:tr>
              <a:tr h="449382">
                <a:tc>
                  <a:txBody>
                    <a:bodyPr/>
                    <a:lstStyle/>
                    <a:p>
                      <a:r>
                        <a:rPr lang="en-US" sz="1000" dirty="0"/>
                        <a:t>Big Bend Electric Coop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3474280"/>
                  </a:ext>
                </a:extLst>
              </a:tr>
              <a:tr h="449382">
                <a:tc>
                  <a:txBody>
                    <a:bodyPr/>
                    <a:lstStyle/>
                    <a:p>
                      <a:pPr algn="l"/>
                      <a:r>
                        <a:rPr lang="en-US" sz="1000" b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/>
                        <a:t>626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8459182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8124C6-80F4-9914-529B-4868370678E8}"/>
              </a:ext>
            </a:extLst>
          </p:cNvPr>
          <p:cNvSpPr/>
          <p:nvPr/>
        </p:nvSpPr>
        <p:spPr>
          <a:xfrm>
            <a:off x="6503894" y="3790950"/>
            <a:ext cx="2563906" cy="451456"/>
          </a:xfrm>
          <a:prstGeom prst="roundRect">
            <a:avLst/>
          </a:prstGeom>
          <a:noFill/>
          <a:ln w="28575">
            <a:solidFill>
              <a:srgbClr val="0099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92370-89DD-6D7E-9A38-04B26A55AEA2}"/>
              </a:ext>
            </a:extLst>
          </p:cNvPr>
          <p:cNvSpPr txBox="1"/>
          <p:nvPr/>
        </p:nvSpPr>
        <p:spPr>
          <a:xfrm>
            <a:off x="6515100" y="440055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6% of Total State Demand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2023 Electricity Sales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≈ 10,200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  <a:t>MWa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69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heme1">
  <a:themeElements>
    <a:clrScheme name="Custom 2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6DAA2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heme1">
  <a:themeElements>
    <a:clrScheme name="Custom 2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6DAA2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eme1">
  <a:themeElements>
    <a:clrScheme name="Custom 2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6DAA2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heme1">
  <a:themeElements>
    <a:clrScheme name="Custom 2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6DAA2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heme1">
  <a:themeElements>
    <a:clrScheme name="Custom 2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6DAA2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ustom Design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92245</TotalTime>
  <Words>3321</Words>
  <Application>Microsoft Office PowerPoint</Application>
  <PresentationFormat>On-screen Show (16:9)</PresentationFormat>
  <Paragraphs>682</Paragraphs>
  <Slides>79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79</vt:i4>
      </vt:variant>
    </vt:vector>
  </HeadingPairs>
  <TitlesOfParts>
    <vt:vector size="98" baseType="lpstr">
      <vt:lpstr>Arial</vt:lpstr>
      <vt:lpstr>Arial Black</vt:lpstr>
      <vt:lpstr>ArialMT</vt:lpstr>
      <vt:lpstr>Calibri</vt:lpstr>
      <vt:lpstr>Calibri-Light</vt:lpstr>
      <vt:lpstr>Franklin Gothic Medium</vt:lpstr>
      <vt:lpstr>Imprint MT Shadow</vt:lpstr>
      <vt:lpstr>Open Sans</vt:lpstr>
      <vt:lpstr>Spectral</vt:lpstr>
      <vt:lpstr>Tw Cen MT</vt:lpstr>
      <vt:lpstr>Wingdings</vt:lpstr>
      <vt:lpstr>Wingdings 2</vt:lpstr>
      <vt:lpstr>1_Theme1</vt:lpstr>
      <vt:lpstr>2_Theme1</vt:lpstr>
      <vt:lpstr>1_Custom Design</vt:lpstr>
      <vt:lpstr>3_Theme1</vt:lpstr>
      <vt:lpstr>4_Theme1</vt:lpstr>
      <vt:lpstr>5_Theme1</vt:lpstr>
      <vt:lpstr>2_Custom Design</vt:lpstr>
      <vt:lpstr>Pacific Northwest Hydropower Why Every Drop Matters</vt:lpstr>
      <vt:lpstr>Agenda</vt:lpstr>
      <vt:lpstr>U.S. Electricity Generation</vt:lpstr>
      <vt:lpstr>Hydropower = 5.7% of U.S. Electricity</vt:lpstr>
      <vt:lpstr>Hydropower: Foundation of Pacific Northwest Electricity Supply</vt:lpstr>
      <vt:lpstr>BPA Hydropower: Foundation of Public Power Supply</vt:lpstr>
      <vt:lpstr>Northwest Utilities:  Investor Owned</vt:lpstr>
      <vt:lpstr>Northwest Utilities:  Public &amp; Tribal</vt:lpstr>
      <vt:lpstr>Tri-Cities Area: 2028 Electricity Demand</vt:lpstr>
      <vt:lpstr>BPA Firm Energy: Where it Flows &amp; Doesn’t </vt:lpstr>
      <vt:lpstr>Agenda</vt:lpstr>
      <vt:lpstr>WA Clean Energy Transformation Act (CETA)</vt:lpstr>
      <vt:lpstr>Washington &amp; Oregon: What Dirty Energy Problem?</vt:lpstr>
      <vt:lpstr>WA CO2 Reduction: Local versus Global</vt:lpstr>
      <vt:lpstr>CO2 Emissions: Global Perspective</vt:lpstr>
      <vt:lpstr>Washington Electricity: Demand &amp; Fuel Mix</vt:lpstr>
      <vt:lpstr>WA Energy Strategy: Out of State Imports</vt:lpstr>
      <vt:lpstr>WA Energy Strategy: Out of State Imports</vt:lpstr>
      <vt:lpstr>Benton PUD CETA Compliance: Looking Good</vt:lpstr>
      <vt:lpstr>Agenda</vt:lpstr>
      <vt:lpstr>BPA Hydropower: Firm Energy is Spoken For</vt:lpstr>
      <vt:lpstr>BPA Tier 2 Rates: +170% Increase Since 2019</vt:lpstr>
      <vt:lpstr>BPA Hydro: Surplus Energy Sales Energy</vt:lpstr>
      <vt:lpstr>BPA Hydro: Surplus Energy Sales Revenue</vt:lpstr>
      <vt:lpstr>Affordable Hydro:  Has Mitigated Rate Increase %</vt:lpstr>
      <vt:lpstr>Affordable Hydro:  Has Mitigated Rising ¢ per kWh </vt:lpstr>
      <vt:lpstr>Increased Costs: “Cheap” Wind &amp; Solar is a Lie</vt:lpstr>
      <vt:lpstr>Northwest Close to Blackouts</vt:lpstr>
      <vt:lpstr>Power Grid Basics:  A Service Like No Other!</vt:lpstr>
      <vt:lpstr>Demand/Supply Balancing: Physics</vt:lpstr>
      <vt:lpstr>Electricity Supply &amp; Demand: Balancing Area Authorities </vt:lpstr>
      <vt:lpstr>BPA Transmission: 75% of NW Grid</vt:lpstr>
      <vt:lpstr>NW Electricity Demand: January 2024 Cold Snap</vt:lpstr>
      <vt:lpstr>NW Electricity Supply: January 2024 Cold Snap</vt:lpstr>
      <vt:lpstr>NW Hydro: Flexes Polar Vortex Muscle</vt:lpstr>
      <vt:lpstr>Agenda</vt:lpstr>
      <vt:lpstr>Federal &amp; State: Threats to Hydro</vt:lpstr>
      <vt:lpstr>High Spill: Risks to Smolt &amp; Adult Salmon</vt:lpstr>
      <vt:lpstr>High Spill: Worse than LSRD Breaching</vt:lpstr>
      <vt:lpstr>Hydro: Pays for Fish &amp; Wildlife Programs</vt:lpstr>
      <vt:lpstr>Hydro: Pays for Fish &amp; Wildlife Programs</vt:lpstr>
      <vt:lpstr>Hydro: Pays for Fish &amp; Wildlife Programs</vt:lpstr>
      <vt:lpstr>Hydro: Salmon are Highest Priority</vt:lpstr>
      <vt:lpstr>Hydro: Salmon Restoration Efforts</vt:lpstr>
      <vt:lpstr>Dam Passage: Fish Survival Rates</vt:lpstr>
      <vt:lpstr>Salmon Returns: Ups, Down &amp; Trends</vt:lpstr>
      <vt:lpstr>Chinook Salmon Struggling: Dams or Not</vt:lpstr>
      <vt:lpstr>Hydropower: Back in the Courts</vt:lpstr>
      <vt:lpstr>Balancing Act: Increasingly Difficult</vt:lpstr>
      <vt:lpstr>Conclusions/Questions</vt:lpstr>
      <vt:lpstr>Agenda</vt:lpstr>
      <vt:lpstr>Big Tech Knows: Reliable = Natural Gas + Nuclear</vt:lpstr>
      <vt:lpstr>Artificial Intelligence:  Driving Power Demand</vt:lpstr>
      <vt:lpstr>AWS Funding New Nuclear: Site-1 SMR</vt:lpstr>
      <vt:lpstr>“Long Game” Solution: Scalable, CO2-Free &amp; Safe</vt:lpstr>
      <vt:lpstr>Land-Use vs. CO2 Footprint: Finding Common Ground</vt:lpstr>
      <vt:lpstr>Benefits of zero-emitting firm capacity at 100% GHG reductions</vt:lpstr>
      <vt:lpstr>Agenda</vt:lpstr>
      <vt:lpstr>Western Power Grid: Interconnected Transmission Lines</vt:lpstr>
      <vt:lpstr>BPA Transmission Lines: 75% of NW Grid</vt:lpstr>
      <vt:lpstr>BPA Transmission: What “We” want BPA to Do </vt:lpstr>
      <vt:lpstr>BPA Transmission: East-to-West Flowgates</vt:lpstr>
      <vt:lpstr>BPA Transmission: Cascades Bottleneck</vt:lpstr>
      <vt:lpstr>Transmission Lines: Anatomy &amp; Megawatts</vt:lpstr>
      <vt:lpstr>New Transmission: Lines to Other States</vt:lpstr>
      <vt:lpstr>Western Transmission: Expansion Coalition</vt:lpstr>
      <vt:lpstr>BPA’s Transmission Queue: Overwhelming # of Requests</vt:lpstr>
      <vt:lpstr>BPA’s Transmission Queue: Mostly WA/OR Wind &amp; Solar</vt:lpstr>
      <vt:lpstr>BPA Transmission: “Artery” Miles per Decade</vt:lpstr>
      <vt:lpstr>BPA Transmission: How far do “We” want BPA to Go? </vt:lpstr>
      <vt:lpstr>NW/BPA Transmission: Issues to Watch Closely </vt:lpstr>
      <vt:lpstr>Agenda</vt:lpstr>
      <vt:lpstr>Salmon Returns:  Historical Perspective</vt:lpstr>
      <vt:lpstr>Chinook Salmon: Life Cycle</vt:lpstr>
      <vt:lpstr>Salmon Competition: Non-Native Species</vt:lpstr>
      <vt:lpstr>Technology Investments: Bypass </vt:lpstr>
      <vt:lpstr>Technology Investments: Raised Spillway Weirs</vt:lpstr>
      <vt:lpstr>Technology Investments: Fish Friendly Turbines</vt:lpstr>
      <vt:lpstr>Killer Whales and Snake River Chinook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Pacific Northwest Low Carbon Scenario Analysis</dc:title>
  <dc:creator>Arne Olson;nick@ethree.com;kiran@ethree.com</dc:creator>
  <cp:lastModifiedBy>Rick Dunn</cp:lastModifiedBy>
  <cp:revision>5081</cp:revision>
  <cp:lastPrinted>2025-10-08T17:42:18Z</cp:lastPrinted>
  <dcterms:created xsi:type="dcterms:W3CDTF">2015-07-17T15:10:19Z</dcterms:created>
  <dcterms:modified xsi:type="dcterms:W3CDTF">2025-10-15T18:49:53Z</dcterms:modified>
</cp:coreProperties>
</file>