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76" r:id="rId1"/>
    <p:sldMasterId id="2147484085" r:id="rId2"/>
    <p:sldMasterId id="2147484096" r:id="rId3"/>
    <p:sldMasterId id="2147484108" r:id="rId4"/>
  </p:sldMasterIdLst>
  <p:notesMasterIdLst>
    <p:notesMasterId r:id="rId102"/>
  </p:notesMasterIdLst>
  <p:handoutMasterIdLst>
    <p:handoutMasterId r:id="rId103"/>
  </p:handoutMasterIdLst>
  <p:sldIdLst>
    <p:sldId id="390" r:id="rId5"/>
    <p:sldId id="995707318" r:id="rId6"/>
    <p:sldId id="616" r:id="rId7"/>
    <p:sldId id="995707438" r:id="rId8"/>
    <p:sldId id="995707429" r:id="rId9"/>
    <p:sldId id="995707383" r:id="rId10"/>
    <p:sldId id="995707387" r:id="rId11"/>
    <p:sldId id="995707447" r:id="rId12"/>
    <p:sldId id="995707448" r:id="rId13"/>
    <p:sldId id="995707293" r:id="rId14"/>
    <p:sldId id="1450" r:id="rId15"/>
    <p:sldId id="995707449" r:id="rId16"/>
    <p:sldId id="995707384" r:id="rId17"/>
    <p:sldId id="995707450" r:id="rId18"/>
    <p:sldId id="995707451" r:id="rId19"/>
    <p:sldId id="995707292" r:id="rId20"/>
    <p:sldId id="995707367" r:id="rId21"/>
    <p:sldId id="995707452" r:id="rId22"/>
    <p:sldId id="995707333" r:id="rId23"/>
    <p:sldId id="1464" r:id="rId24"/>
    <p:sldId id="995707351" r:id="rId25"/>
    <p:sldId id="995707453" r:id="rId26"/>
    <p:sldId id="995707454" r:id="rId27"/>
    <p:sldId id="995707335" r:id="rId28"/>
    <p:sldId id="995707457" r:id="rId29"/>
    <p:sldId id="995707323" r:id="rId30"/>
    <p:sldId id="995707360" r:id="rId31"/>
    <p:sldId id="995707362" r:id="rId32"/>
    <p:sldId id="995707455" r:id="rId33"/>
    <p:sldId id="995707456" r:id="rId34"/>
    <p:sldId id="995707341" r:id="rId35"/>
    <p:sldId id="995707338" r:id="rId36"/>
    <p:sldId id="1548" r:id="rId37"/>
    <p:sldId id="995707344" r:id="rId38"/>
    <p:sldId id="995707363" r:id="rId39"/>
    <p:sldId id="995707410" r:id="rId40"/>
    <p:sldId id="995707414" r:id="rId41"/>
    <p:sldId id="995707364" r:id="rId42"/>
    <p:sldId id="443" r:id="rId43"/>
    <p:sldId id="995707433" r:id="rId44"/>
    <p:sldId id="995707372" r:id="rId45"/>
    <p:sldId id="995707378" r:id="rId46"/>
    <p:sldId id="995707379" r:id="rId47"/>
    <p:sldId id="995707380" r:id="rId48"/>
    <p:sldId id="995707330" r:id="rId49"/>
    <p:sldId id="995707368" r:id="rId50"/>
    <p:sldId id="995707385" r:id="rId51"/>
    <p:sldId id="995707416" r:id="rId52"/>
    <p:sldId id="995707415" r:id="rId53"/>
    <p:sldId id="995707418" r:id="rId54"/>
    <p:sldId id="995707434" r:id="rId55"/>
    <p:sldId id="995707328" r:id="rId56"/>
    <p:sldId id="995707413" r:id="rId57"/>
    <p:sldId id="995707437" r:id="rId58"/>
    <p:sldId id="995707391" r:id="rId59"/>
    <p:sldId id="995707392" r:id="rId60"/>
    <p:sldId id="995707397" r:id="rId61"/>
    <p:sldId id="995707445" r:id="rId62"/>
    <p:sldId id="995707446" r:id="rId63"/>
    <p:sldId id="995707419" r:id="rId64"/>
    <p:sldId id="995707417" r:id="rId65"/>
    <p:sldId id="995707420" r:id="rId66"/>
    <p:sldId id="995707432" r:id="rId67"/>
    <p:sldId id="995707440" r:id="rId68"/>
    <p:sldId id="995707337" r:id="rId69"/>
    <p:sldId id="995707365" r:id="rId70"/>
    <p:sldId id="995707393" r:id="rId71"/>
    <p:sldId id="995707398" r:id="rId72"/>
    <p:sldId id="995707394" r:id="rId73"/>
    <p:sldId id="995707436" r:id="rId74"/>
    <p:sldId id="995707339" r:id="rId75"/>
    <p:sldId id="995707390" r:id="rId76"/>
    <p:sldId id="995707395" r:id="rId77"/>
    <p:sldId id="995707444" r:id="rId78"/>
    <p:sldId id="995707422" r:id="rId79"/>
    <p:sldId id="995707421" r:id="rId80"/>
    <p:sldId id="995707423" r:id="rId81"/>
    <p:sldId id="995707435" r:id="rId82"/>
    <p:sldId id="995707382" r:id="rId83"/>
    <p:sldId id="995707366" r:id="rId84"/>
    <p:sldId id="1568" r:id="rId85"/>
    <p:sldId id="995707305" r:id="rId86"/>
    <p:sldId id="995707316" r:id="rId87"/>
    <p:sldId id="995707317" r:id="rId88"/>
    <p:sldId id="995707334" r:id="rId89"/>
    <p:sldId id="995707389" r:id="rId90"/>
    <p:sldId id="1602" r:id="rId91"/>
    <p:sldId id="995707441" r:id="rId92"/>
    <p:sldId id="995707443" r:id="rId93"/>
    <p:sldId id="995707442" r:id="rId94"/>
    <p:sldId id="995707315" r:id="rId95"/>
    <p:sldId id="995707425" r:id="rId96"/>
    <p:sldId id="995707424" r:id="rId97"/>
    <p:sldId id="995707426" r:id="rId98"/>
    <p:sldId id="995707427" r:id="rId99"/>
    <p:sldId id="995707428" r:id="rId100"/>
    <p:sldId id="1540" r:id="rId101"/>
  </p:sldIdLst>
  <p:sldSz cx="12192000" cy="6858000"/>
  <p:notesSz cx="6950075" cy="9236075"/>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168D5FB8-2518-43CE-82ED-A3DC888BC4C6}">
          <p14:sldIdLst>
            <p14:sldId id="390"/>
            <p14:sldId id="995707318"/>
            <p14:sldId id="616"/>
            <p14:sldId id="995707438"/>
            <p14:sldId id="995707429"/>
            <p14:sldId id="995707383"/>
            <p14:sldId id="995707387"/>
            <p14:sldId id="995707447"/>
            <p14:sldId id="995707448"/>
            <p14:sldId id="995707293"/>
            <p14:sldId id="1450"/>
            <p14:sldId id="995707449"/>
            <p14:sldId id="995707384"/>
            <p14:sldId id="995707450"/>
            <p14:sldId id="995707451"/>
            <p14:sldId id="995707292"/>
            <p14:sldId id="995707367"/>
            <p14:sldId id="995707452"/>
            <p14:sldId id="995707333"/>
            <p14:sldId id="1464"/>
            <p14:sldId id="995707351"/>
            <p14:sldId id="995707453"/>
            <p14:sldId id="995707454"/>
            <p14:sldId id="995707335"/>
            <p14:sldId id="995707457"/>
            <p14:sldId id="995707323"/>
            <p14:sldId id="995707360"/>
            <p14:sldId id="995707362"/>
            <p14:sldId id="995707455"/>
            <p14:sldId id="995707456"/>
            <p14:sldId id="995707341"/>
            <p14:sldId id="995707338"/>
            <p14:sldId id="1548"/>
            <p14:sldId id="995707344"/>
            <p14:sldId id="995707363"/>
            <p14:sldId id="995707410"/>
            <p14:sldId id="995707414"/>
            <p14:sldId id="995707364"/>
            <p14:sldId id="443"/>
            <p14:sldId id="995707433"/>
            <p14:sldId id="995707372"/>
            <p14:sldId id="995707378"/>
            <p14:sldId id="995707379"/>
            <p14:sldId id="995707380"/>
            <p14:sldId id="995707330"/>
            <p14:sldId id="995707368"/>
            <p14:sldId id="995707385"/>
            <p14:sldId id="995707416"/>
            <p14:sldId id="995707415"/>
            <p14:sldId id="995707418"/>
            <p14:sldId id="995707434"/>
            <p14:sldId id="995707328"/>
            <p14:sldId id="995707413"/>
            <p14:sldId id="995707437"/>
            <p14:sldId id="995707391"/>
            <p14:sldId id="995707392"/>
            <p14:sldId id="995707397"/>
            <p14:sldId id="995707445"/>
            <p14:sldId id="995707446"/>
            <p14:sldId id="995707419"/>
            <p14:sldId id="995707417"/>
            <p14:sldId id="995707420"/>
            <p14:sldId id="995707432"/>
            <p14:sldId id="995707440"/>
            <p14:sldId id="995707337"/>
            <p14:sldId id="995707365"/>
            <p14:sldId id="995707393"/>
            <p14:sldId id="995707398"/>
            <p14:sldId id="995707394"/>
            <p14:sldId id="995707436"/>
            <p14:sldId id="995707339"/>
            <p14:sldId id="995707390"/>
            <p14:sldId id="995707395"/>
            <p14:sldId id="995707444"/>
            <p14:sldId id="995707422"/>
            <p14:sldId id="995707421"/>
            <p14:sldId id="995707423"/>
            <p14:sldId id="995707435"/>
            <p14:sldId id="995707382"/>
            <p14:sldId id="995707366"/>
            <p14:sldId id="1568"/>
            <p14:sldId id="995707305"/>
            <p14:sldId id="995707316"/>
            <p14:sldId id="995707317"/>
            <p14:sldId id="995707334"/>
            <p14:sldId id="995707389"/>
            <p14:sldId id="1602"/>
            <p14:sldId id="995707441"/>
            <p14:sldId id="995707443"/>
            <p14:sldId id="995707442"/>
            <p14:sldId id="995707315"/>
            <p14:sldId id="995707425"/>
            <p14:sldId id="995707424"/>
            <p14:sldId id="995707426"/>
            <p14:sldId id="995707427"/>
            <p14:sldId id="995707428"/>
            <p14:sldId id="154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Dunn" initials="RD" lastIdx="11" clrIdx="0">
    <p:extLst>
      <p:ext uri="{19B8F6BF-5375-455C-9EA6-DF929625EA0E}">
        <p15:presenceInfo xmlns:p15="http://schemas.microsoft.com/office/powerpoint/2012/main" userId="S::dunnr@bentonpud.org::2661d745-b542-4f0a-8bee-099ec0713093" providerId="AD"/>
      </p:ext>
    </p:extLst>
  </p:cmAuthor>
  <p:cmAuthor id="2" name="Blake Scherer" initials="BS" lastIdx="4" clrIdx="1">
    <p:extLst>
      <p:ext uri="{19B8F6BF-5375-455C-9EA6-DF929625EA0E}">
        <p15:presenceInfo xmlns:p15="http://schemas.microsoft.com/office/powerpoint/2012/main" userId="S::schererb@bentonpud.org::56bb0971-0e8b-4904-89a6-a6d7c3cc61e8" providerId="AD"/>
      </p:ext>
    </p:extLst>
  </p:cmAuthor>
  <p:cmAuthor id="3" name="Paul Durham" initials="PD" lastIdx="1" clrIdx="2">
    <p:extLst>
      <p:ext uri="{19B8F6BF-5375-455C-9EA6-DF929625EA0E}">
        <p15:presenceInfo xmlns:p15="http://schemas.microsoft.com/office/powerpoint/2012/main" userId="S::DurhamR@bentonpud.org::279e4ef4-d491-439c-b20e-b1c8bc16daea" providerId="AD"/>
      </p:ext>
    </p:extLst>
  </p:cmAuthor>
  <p:cmAuthor id="4" name="Chris Folta" initials="CF" lastIdx="1" clrIdx="3">
    <p:extLst>
      <p:ext uri="{19B8F6BF-5375-455C-9EA6-DF929625EA0E}">
        <p15:presenceInfo xmlns:p15="http://schemas.microsoft.com/office/powerpoint/2012/main" userId="S::foltac@bentonpud.org::a0f50499-b5ad-4fb7-9ace-3db326cd02d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56F36"/>
    <a:srgbClr val="0000FF"/>
    <a:srgbClr val="2C4866"/>
    <a:srgbClr val="247C3E"/>
    <a:srgbClr val="325C8F"/>
    <a:srgbClr val="336600"/>
    <a:srgbClr val="953735"/>
    <a:srgbClr val="509269"/>
    <a:srgbClr val="CFA82F"/>
    <a:srgbClr val="1A2B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69" autoAdjust="0"/>
    <p:restoredTop sz="91961" autoAdjust="0"/>
  </p:normalViewPr>
  <p:slideViewPr>
    <p:cSldViewPr>
      <p:cViewPr varScale="1">
        <p:scale>
          <a:sx n="105" d="100"/>
          <a:sy n="105" d="100"/>
        </p:scale>
        <p:origin x="216" y="10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78" d="100"/>
          <a:sy n="78" d="100"/>
        </p:scale>
        <p:origin x="-1986" y="-9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theme" Target="theme/theme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12D851-B54F-405E-90EE-206D7E30E9F0}" type="doc">
      <dgm:prSet loTypeId="urn:microsoft.com/office/officeart/2005/8/layout/vProcess5" loCatId="process" qsTypeId="urn:microsoft.com/office/officeart/2005/8/quickstyle/simple2" qsCatId="simple" csTypeId="urn:microsoft.com/office/officeart/2005/8/colors/accent3_2" csCatId="accent3" phldr="1"/>
      <dgm:spPr/>
      <dgm:t>
        <a:bodyPr/>
        <a:lstStyle/>
        <a:p>
          <a:endParaRPr lang="en-US"/>
        </a:p>
      </dgm:t>
    </dgm:pt>
    <dgm:pt modelId="{404F384E-ED33-4DCD-AB9C-3140CAB0E7F9}">
      <dgm:prSet/>
      <dgm:spPr>
        <a:solidFill>
          <a:schemeClr val="tx2"/>
        </a:solidFill>
      </dgm:spPr>
      <dgm:t>
        <a:bodyPr/>
        <a:lstStyle/>
        <a:p>
          <a:pPr>
            <a:defRPr cap="all"/>
          </a:pPr>
          <a:r>
            <a:rPr lang="en-US" dirty="0"/>
            <a:t>What is a “modern grid”?`</a:t>
          </a:r>
        </a:p>
      </dgm:t>
    </dgm:pt>
    <dgm:pt modelId="{FB37CEC9-5210-4480-B1D4-35BB6A07F443}" type="parTrans" cxnId="{8860EA28-72BD-4120-86E7-67BBC096219D}">
      <dgm:prSet/>
      <dgm:spPr/>
      <dgm:t>
        <a:bodyPr/>
        <a:lstStyle/>
        <a:p>
          <a:endParaRPr lang="en-US"/>
        </a:p>
      </dgm:t>
    </dgm:pt>
    <dgm:pt modelId="{22FD56B0-B420-4280-9881-AB9E01C6E287}" type="sibTrans" cxnId="{8860EA28-72BD-4120-86E7-67BBC096219D}">
      <dgm:prSet/>
      <dgm:spPr/>
      <dgm:t>
        <a:bodyPr/>
        <a:lstStyle/>
        <a:p>
          <a:endParaRPr lang="en-US" dirty="0"/>
        </a:p>
      </dgm:t>
    </dgm:pt>
    <dgm:pt modelId="{F76F164D-5258-483B-9AAF-3AE050D7DDCC}">
      <dgm:prSet/>
      <dgm:spPr>
        <a:solidFill>
          <a:schemeClr val="tx2"/>
        </a:solidFill>
      </dgm:spPr>
      <dgm:t>
        <a:bodyPr/>
        <a:lstStyle/>
        <a:p>
          <a:pPr>
            <a:defRPr cap="all"/>
          </a:pPr>
          <a:r>
            <a:rPr lang="en-US" dirty="0"/>
            <a:t>What is our focus?</a:t>
          </a:r>
        </a:p>
      </dgm:t>
    </dgm:pt>
    <dgm:pt modelId="{B9750B6C-0C55-48CE-AEA0-2A88EC3D274B}" type="parTrans" cxnId="{4F24CF58-D956-4BC2-8C71-7C69BB0CF738}">
      <dgm:prSet/>
      <dgm:spPr/>
      <dgm:t>
        <a:bodyPr/>
        <a:lstStyle/>
        <a:p>
          <a:endParaRPr lang="en-US"/>
        </a:p>
      </dgm:t>
    </dgm:pt>
    <dgm:pt modelId="{8C38CDFF-F64D-49AB-A4F9-831DD14A0B48}" type="sibTrans" cxnId="{4F24CF58-D956-4BC2-8C71-7C69BB0CF738}">
      <dgm:prSet/>
      <dgm:spPr/>
      <dgm:t>
        <a:bodyPr/>
        <a:lstStyle/>
        <a:p>
          <a:endParaRPr lang="en-US" dirty="0"/>
        </a:p>
      </dgm:t>
    </dgm:pt>
    <dgm:pt modelId="{6EAD1B82-559D-4949-AB48-0F5B8F1013A6}">
      <dgm:prSet/>
      <dgm:spPr>
        <a:solidFill>
          <a:schemeClr val="tx2"/>
        </a:solidFill>
      </dgm:spPr>
      <dgm:t>
        <a:bodyPr/>
        <a:lstStyle/>
        <a:p>
          <a:pPr>
            <a:defRPr cap="all"/>
          </a:pPr>
          <a:r>
            <a:rPr lang="en-US" dirty="0"/>
            <a:t>What have we been doing?</a:t>
          </a:r>
        </a:p>
      </dgm:t>
    </dgm:pt>
    <dgm:pt modelId="{D9EB54C3-67F9-4BA8-B2D8-3758AFE508FE}" type="parTrans" cxnId="{8E3B5C5F-95CB-481A-869E-22671B9B5DEC}">
      <dgm:prSet/>
      <dgm:spPr/>
      <dgm:t>
        <a:bodyPr/>
        <a:lstStyle/>
        <a:p>
          <a:endParaRPr lang="en-US"/>
        </a:p>
      </dgm:t>
    </dgm:pt>
    <dgm:pt modelId="{F8EA7B56-CAA9-4480-B0E7-2EEA5EE8EC2E}" type="sibTrans" cxnId="{8E3B5C5F-95CB-481A-869E-22671B9B5DEC}">
      <dgm:prSet/>
      <dgm:spPr/>
      <dgm:t>
        <a:bodyPr/>
        <a:lstStyle/>
        <a:p>
          <a:endParaRPr lang="en-US" dirty="0"/>
        </a:p>
      </dgm:t>
    </dgm:pt>
    <dgm:pt modelId="{16ED05FB-4715-470E-98BC-D2A7FDA31B87}">
      <dgm:prSet/>
      <dgm:spPr>
        <a:solidFill>
          <a:schemeClr val="tx2"/>
        </a:solidFill>
      </dgm:spPr>
      <dgm:t>
        <a:bodyPr/>
        <a:lstStyle/>
        <a:p>
          <a:pPr>
            <a:defRPr cap="all"/>
          </a:pPr>
          <a:r>
            <a:rPr lang="en-US" dirty="0"/>
            <a:t>Where do we go from here?</a:t>
          </a:r>
        </a:p>
      </dgm:t>
    </dgm:pt>
    <dgm:pt modelId="{E27CF955-AD92-4C41-B057-B2A598CD4BC4}" type="parTrans" cxnId="{D88982E6-D695-4AC1-9F24-74B8E252272A}">
      <dgm:prSet/>
      <dgm:spPr/>
      <dgm:t>
        <a:bodyPr/>
        <a:lstStyle/>
        <a:p>
          <a:endParaRPr lang="en-US"/>
        </a:p>
      </dgm:t>
    </dgm:pt>
    <dgm:pt modelId="{F3FF2974-4D98-4036-A792-8BB0B4BBFCA4}" type="sibTrans" cxnId="{D88982E6-D695-4AC1-9F24-74B8E252272A}">
      <dgm:prSet/>
      <dgm:spPr/>
      <dgm:t>
        <a:bodyPr/>
        <a:lstStyle/>
        <a:p>
          <a:endParaRPr lang="en-US"/>
        </a:p>
      </dgm:t>
    </dgm:pt>
    <dgm:pt modelId="{D8C394BC-0394-4984-B42B-DFB685F4841A}" type="pres">
      <dgm:prSet presAssocID="{EF12D851-B54F-405E-90EE-206D7E30E9F0}" presName="outerComposite" presStyleCnt="0">
        <dgm:presLayoutVars>
          <dgm:chMax val="5"/>
          <dgm:dir/>
          <dgm:resizeHandles val="exact"/>
        </dgm:presLayoutVars>
      </dgm:prSet>
      <dgm:spPr/>
    </dgm:pt>
    <dgm:pt modelId="{75D7ED2E-4035-4317-A603-3D952501A5F6}" type="pres">
      <dgm:prSet presAssocID="{EF12D851-B54F-405E-90EE-206D7E30E9F0}" presName="dummyMaxCanvas" presStyleCnt="0">
        <dgm:presLayoutVars/>
      </dgm:prSet>
      <dgm:spPr/>
    </dgm:pt>
    <dgm:pt modelId="{F00C3930-01BB-40A6-A4D5-0D462E51CB3B}" type="pres">
      <dgm:prSet presAssocID="{EF12D851-B54F-405E-90EE-206D7E30E9F0}" presName="FourNodes_1" presStyleLbl="node1" presStyleIdx="0" presStyleCnt="4" custLinFactNeighborX="-2013">
        <dgm:presLayoutVars>
          <dgm:bulletEnabled val="1"/>
        </dgm:presLayoutVars>
      </dgm:prSet>
      <dgm:spPr/>
    </dgm:pt>
    <dgm:pt modelId="{B91F4EA6-3B32-49AF-86E9-210B884D5010}" type="pres">
      <dgm:prSet presAssocID="{EF12D851-B54F-405E-90EE-206D7E30E9F0}" presName="FourNodes_2" presStyleLbl="node1" presStyleIdx="1" presStyleCnt="4">
        <dgm:presLayoutVars>
          <dgm:bulletEnabled val="1"/>
        </dgm:presLayoutVars>
      </dgm:prSet>
      <dgm:spPr/>
    </dgm:pt>
    <dgm:pt modelId="{AB39DB10-B21A-4FD5-9FDB-43326E0D8EAA}" type="pres">
      <dgm:prSet presAssocID="{EF12D851-B54F-405E-90EE-206D7E30E9F0}" presName="FourNodes_3" presStyleLbl="node1" presStyleIdx="2" presStyleCnt="4">
        <dgm:presLayoutVars>
          <dgm:bulletEnabled val="1"/>
        </dgm:presLayoutVars>
      </dgm:prSet>
      <dgm:spPr/>
    </dgm:pt>
    <dgm:pt modelId="{DBC3E4EB-DBD2-43AD-8485-5A6D2896E125}" type="pres">
      <dgm:prSet presAssocID="{EF12D851-B54F-405E-90EE-206D7E30E9F0}" presName="FourNodes_4" presStyleLbl="node1" presStyleIdx="3" presStyleCnt="4">
        <dgm:presLayoutVars>
          <dgm:bulletEnabled val="1"/>
        </dgm:presLayoutVars>
      </dgm:prSet>
      <dgm:spPr/>
    </dgm:pt>
    <dgm:pt modelId="{4B0CC0B5-5EFE-4812-B43D-5769D0D93C0F}" type="pres">
      <dgm:prSet presAssocID="{EF12D851-B54F-405E-90EE-206D7E30E9F0}" presName="FourConn_1-2" presStyleLbl="fgAccFollowNode1" presStyleIdx="0" presStyleCnt="3">
        <dgm:presLayoutVars>
          <dgm:bulletEnabled val="1"/>
        </dgm:presLayoutVars>
      </dgm:prSet>
      <dgm:spPr/>
    </dgm:pt>
    <dgm:pt modelId="{6084A357-42D2-4CC8-8AB1-9F3DA00E27DD}" type="pres">
      <dgm:prSet presAssocID="{EF12D851-B54F-405E-90EE-206D7E30E9F0}" presName="FourConn_2-3" presStyleLbl="fgAccFollowNode1" presStyleIdx="1" presStyleCnt="3">
        <dgm:presLayoutVars>
          <dgm:bulletEnabled val="1"/>
        </dgm:presLayoutVars>
      </dgm:prSet>
      <dgm:spPr/>
    </dgm:pt>
    <dgm:pt modelId="{0ACB6B2D-689B-4836-839B-84E7A3F0686F}" type="pres">
      <dgm:prSet presAssocID="{EF12D851-B54F-405E-90EE-206D7E30E9F0}" presName="FourConn_3-4" presStyleLbl="fgAccFollowNode1" presStyleIdx="2" presStyleCnt="3">
        <dgm:presLayoutVars>
          <dgm:bulletEnabled val="1"/>
        </dgm:presLayoutVars>
      </dgm:prSet>
      <dgm:spPr/>
    </dgm:pt>
    <dgm:pt modelId="{3C78DC15-AA86-4CF5-9F29-7EE75EDC59B5}" type="pres">
      <dgm:prSet presAssocID="{EF12D851-B54F-405E-90EE-206D7E30E9F0}" presName="FourNodes_1_text" presStyleLbl="node1" presStyleIdx="3" presStyleCnt="4">
        <dgm:presLayoutVars>
          <dgm:bulletEnabled val="1"/>
        </dgm:presLayoutVars>
      </dgm:prSet>
      <dgm:spPr/>
    </dgm:pt>
    <dgm:pt modelId="{80497FC0-295B-48E8-8A41-42904FBFD8BF}" type="pres">
      <dgm:prSet presAssocID="{EF12D851-B54F-405E-90EE-206D7E30E9F0}" presName="FourNodes_2_text" presStyleLbl="node1" presStyleIdx="3" presStyleCnt="4">
        <dgm:presLayoutVars>
          <dgm:bulletEnabled val="1"/>
        </dgm:presLayoutVars>
      </dgm:prSet>
      <dgm:spPr/>
    </dgm:pt>
    <dgm:pt modelId="{DC2D2D7A-B1B5-4C93-82E0-731F84469D5A}" type="pres">
      <dgm:prSet presAssocID="{EF12D851-B54F-405E-90EE-206D7E30E9F0}" presName="FourNodes_3_text" presStyleLbl="node1" presStyleIdx="3" presStyleCnt="4">
        <dgm:presLayoutVars>
          <dgm:bulletEnabled val="1"/>
        </dgm:presLayoutVars>
      </dgm:prSet>
      <dgm:spPr/>
    </dgm:pt>
    <dgm:pt modelId="{B9256769-BDC1-47A3-A244-0DAACFB5AF83}" type="pres">
      <dgm:prSet presAssocID="{EF12D851-B54F-405E-90EE-206D7E30E9F0}" presName="FourNodes_4_text" presStyleLbl="node1" presStyleIdx="3" presStyleCnt="4">
        <dgm:presLayoutVars>
          <dgm:bulletEnabled val="1"/>
        </dgm:presLayoutVars>
      </dgm:prSet>
      <dgm:spPr/>
    </dgm:pt>
  </dgm:ptLst>
  <dgm:cxnLst>
    <dgm:cxn modelId="{83B11B19-F7AC-474B-80BA-9C2367A3759B}" type="presOf" srcId="{F8EA7B56-CAA9-4480-B0E7-2EEA5EE8EC2E}" destId="{0ACB6B2D-689B-4836-839B-84E7A3F0686F}" srcOrd="0" destOrd="0" presId="urn:microsoft.com/office/officeart/2005/8/layout/vProcess5"/>
    <dgm:cxn modelId="{8FB92128-2F72-4602-8BE1-963756DCB579}" type="presOf" srcId="{404F384E-ED33-4DCD-AB9C-3140CAB0E7F9}" destId="{F00C3930-01BB-40A6-A4D5-0D462E51CB3B}" srcOrd="0" destOrd="0" presId="urn:microsoft.com/office/officeart/2005/8/layout/vProcess5"/>
    <dgm:cxn modelId="{8860EA28-72BD-4120-86E7-67BBC096219D}" srcId="{EF12D851-B54F-405E-90EE-206D7E30E9F0}" destId="{404F384E-ED33-4DCD-AB9C-3140CAB0E7F9}" srcOrd="0" destOrd="0" parTransId="{FB37CEC9-5210-4480-B1D4-35BB6A07F443}" sibTransId="{22FD56B0-B420-4280-9881-AB9E01C6E287}"/>
    <dgm:cxn modelId="{2FB82134-6E83-4E29-AB44-70F91C379FD4}" type="presOf" srcId="{6EAD1B82-559D-4949-AB48-0F5B8F1013A6}" destId="{DC2D2D7A-B1B5-4C93-82E0-731F84469D5A}" srcOrd="1" destOrd="0" presId="urn:microsoft.com/office/officeart/2005/8/layout/vProcess5"/>
    <dgm:cxn modelId="{E9C1C836-262D-4AA4-B895-898ADDA9CEE9}" type="presOf" srcId="{F76F164D-5258-483B-9AAF-3AE050D7DDCC}" destId="{B91F4EA6-3B32-49AF-86E9-210B884D5010}" srcOrd="0" destOrd="0" presId="urn:microsoft.com/office/officeart/2005/8/layout/vProcess5"/>
    <dgm:cxn modelId="{8E3B5C5F-95CB-481A-869E-22671B9B5DEC}" srcId="{EF12D851-B54F-405E-90EE-206D7E30E9F0}" destId="{6EAD1B82-559D-4949-AB48-0F5B8F1013A6}" srcOrd="2" destOrd="0" parTransId="{D9EB54C3-67F9-4BA8-B2D8-3758AFE508FE}" sibTransId="{F8EA7B56-CAA9-4480-B0E7-2EEA5EE8EC2E}"/>
    <dgm:cxn modelId="{C4B2AD4F-08EC-4B5F-B9B0-3571BB745221}" type="presOf" srcId="{22FD56B0-B420-4280-9881-AB9E01C6E287}" destId="{4B0CC0B5-5EFE-4812-B43D-5769D0D93C0F}" srcOrd="0" destOrd="0" presId="urn:microsoft.com/office/officeart/2005/8/layout/vProcess5"/>
    <dgm:cxn modelId="{4F24CF58-D956-4BC2-8C71-7C69BB0CF738}" srcId="{EF12D851-B54F-405E-90EE-206D7E30E9F0}" destId="{F76F164D-5258-483B-9AAF-3AE050D7DDCC}" srcOrd="1" destOrd="0" parTransId="{B9750B6C-0C55-48CE-AEA0-2A88EC3D274B}" sibTransId="{8C38CDFF-F64D-49AB-A4F9-831DD14A0B48}"/>
    <dgm:cxn modelId="{2707947E-132A-4F7D-9642-F395F08D2549}" type="presOf" srcId="{16ED05FB-4715-470E-98BC-D2A7FDA31B87}" destId="{B9256769-BDC1-47A3-A244-0DAACFB5AF83}" srcOrd="1" destOrd="0" presId="urn:microsoft.com/office/officeart/2005/8/layout/vProcess5"/>
    <dgm:cxn modelId="{4601A192-7322-49D2-A27E-A5E096C96B90}" type="presOf" srcId="{6EAD1B82-559D-4949-AB48-0F5B8F1013A6}" destId="{AB39DB10-B21A-4FD5-9FDB-43326E0D8EAA}" srcOrd="0" destOrd="0" presId="urn:microsoft.com/office/officeart/2005/8/layout/vProcess5"/>
    <dgm:cxn modelId="{AE7AE5AF-0D7D-4816-BBC9-0DCBAD2DCCF8}" type="presOf" srcId="{8C38CDFF-F64D-49AB-A4F9-831DD14A0B48}" destId="{6084A357-42D2-4CC8-8AB1-9F3DA00E27DD}" srcOrd="0" destOrd="0" presId="urn:microsoft.com/office/officeart/2005/8/layout/vProcess5"/>
    <dgm:cxn modelId="{2B01A4B0-F9F1-4AFD-BDDE-26157A567B19}" type="presOf" srcId="{EF12D851-B54F-405E-90EE-206D7E30E9F0}" destId="{D8C394BC-0394-4984-B42B-DFB685F4841A}" srcOrd="0" destOrd="0" presId="urn:microsoft.com/office/officeart/2005/8/layout/vProcess5"/>
    <dgm:cxn modelId="{72455DB6-46C4-48AF-9250-49CD0C19C7FC}" type="presOf" srcId="{F76F164D-5258-483B-9AAF-3AE050D7DDCC}" destId="{80497FC0-295B-48E8-8A41-42904FBFD8BF}" srcOrd="1" destOrd="0" presId="urn:microsoft.com/office/officeart/2005/8/layout/vProcess5"/>
    <dgm:cxn modelId="{D88982E6-D695-4AC1-9F24-74B8E252272A}" srcId="{EF12D851-B54F-405E-90EE-206D7E30E9F0}" destId="{16ED05FB-4715-470E-98BC-D2A7FDA31B87}" srcOrd="3" destOrd="0" parTransId="{E27CF955-AD92-4C41-B057-B2A598CD4BC4}" sibTransId="{F3FF2974-4D98-4036-A792-8BB0B4BBFCA4}"/>
    <dgm:cxn modelId="{0218FDD8-4CA7-4118-B7A0-2CBAA265ADC2}" type="presOf" srcId="{16ED05FB-4715-470E-98BC-D2A7FDA31B87}" destId="{DBC3E4EB-DBD2-43AD-8485-5A6D2896E125}" srcOrd="0" destOrd="0" presId="urn:microsoft.com/office/officeart/2005/8/layout/vProcess5"/>
    <dgm:cxn modelId="{F48C7CF9-EEE5-4867-8B1D-8089953E1C9C}" type="presOf" srcId="{404F384E-ED33-4DCD-AB9C-3140CAB0E7F9}" destId="{3C78DC15-AA86-4CF5-9F29-7EE75EDC59B5}" srcOrd="1" destOrd="0" presId="urn:microsoft.com/office/officeart/2005/8/layout/vProcess5"/>
    <dgm:cxn modelId="{B2BAC35E-BA04-4AF3-8DE6-36F3CE992BFF}" type="presParOf" srcId="{D8C394BC-0394-4984-B42B-DFB685F4841A}" destId="{75D7ED2E-4035-4317-A603-3D952501A5F6}" srcOrd="0" destOrd="0" presId="urn:microsoft.com/office/officeart/2005/8/layout/vProcess5"/>
    <dgm:cxn modelId="{C0C77D28-C55E-4B40-9785-285DF49C017E}" type="presParOf" srcId="{D8C394BC-0394-4984-B42B-DFB685F4841A}" destId="{F00C3930-01BB-40A6-A4D5-0D462E51CB3B}" srcOrd="1" destOrd="0" presId="urn:microsoft.com/office/officeart/2005/8/layout/vProcess5"/>
    <dgm:cxn modelId="{3AA10376-3341-434A-ABA9-326AF7F75F90}" type="presParOf" srcId="{D8C394BC-0394-4984-B42B-DFB685F4841A}" destId="{B91F4EA6-3B32-49AF-86E9-210B884D5010}" srcOrd="2" destOrd="0" presId="urn:microsoft.com/office/officeart/2005/8/layout/vProcess5"/>
    <dgm:cxn modelId="{321660F0-2C76-47CA-A76C-4F0F1216AD3C}" type="presParOf" srcId="{D8C394BC-0394-4984-B42B-DFB685F4841A}" destId="{AB39DB10-B21A-4FD5-9FDB-43326E0D8EAA}" srcOrd="3" destOrd="0" presId="urn:microsoft.com/office/officeart/2005/8/layout/vProcess5"/>
    <dgm:cxn modelId="{32D4CBD3-609E-49CA-90E7-FC92F83EB304}" type="presParOf" srcId="{D8C394BC-0394-4984-B42B-DFB685F4841A}" destId="{DBC3E4EB-DBD2-43AD-8485-5A6D2896E125}" srcOrd="4" destOrd="0" presId="urn:microsoft.com/office/officeart/2005/8/layout/vProcess5"/>
    <dgm:cxn modelId="{9FB15A47-488B-4341-8CA4-F7C6A4B21662}" type="presParOf" srcId="{D8C394BC-0394-4984-B42B-DFB685F4841A}" destId="{4B0CC0B5-5EFE-4812-B43D-5769D0D93C0F}" srcOrd="5" destOrd="0" presId="urn:microsoft.com/office/officeart/2005/8/layout/vProcess5"/>
    <dgm:cxn modelId="{05C7ECB9-6129-44F9-AA80-A00568FD52AC}" type="presParOf" srcId="{D8C394BC-0394-4984-B42B-DFB685F4841A}" destId="{6084A357-42D2-4CC8-8AB1-9F3DA00E27DD}" srcOrd="6" destOrd="0" presId="urn:microsoft.com/office/officeart/2005/8/layout/vProcess5"/>
    <dgm:cxn modelId="{41E6776C-11AE-4F51-B62E-3FE9A5A7A67F}" type="presParOf" srcId="{D8C394BC-0394-4984-B42B-DFB685F4841A}" destId="{0ACB6B2D-689B-4836-839B-84E7A3F0686F}" srcOrd="7" destOrd="0" presId="urn:microsoft.com/office/officeart/2005/8/layout/vProcess5"/>
    <dgm:cxn modelId="{F29915E3-F7C5-4880-B3FC-C64C3897EFF8}" type="presParOf" srcId="{D8C394BC-0394-4984-B42B-DFB685F4841A}" destId="{3C78DC15-AA86-4CF5-9F29-7EE75EDC59B5}" srcOrd="8" destOrd="0" presId="urn:microsoft.com/office/officeart/2005/8/layout/vProcess5"/>
    <dgm:cxn modelId="{16FCB139-E763-4902-85C0-A8E29F73ED40}" type="presParOf" srcId="{D8C394BC-0394-4984-B42B-DFB685F4841A}" destId="{80497FC0-295B-48E8-8A41-42904FBFD8BF}" srcOrd="9" destOrd="0" presId="urn:microsoft.com/office/officeart/2005/8/layout/vProcess5"/>
    <dgm:cxn modelId="{CBABE880-4D35-4763-B28C-B1CE2054F989}" type="presParOf" srcId="{D8C394BC-0394-4984-B42B-DFB685F4841A}" destId="{DC2D2D7A-B1B5-4C93-82E0-731F84469D5A}" srcOrd="10" destOrd="0" presId="urn:microsoft.com/office/officeart/2005/8/layout/vProcess5"/>
    <dgm:cxn modelId="{04221A00-3626-4192-91B4-DA24121DD7B3}" type="presParOf" srcId="{D8C394BC-0394-4984-B42B-DFB685F4841A}" destId="{B9256769-BDC1-47A3-A244-0DAACFB5AF83}"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0C3930-01BB-40A6-A4D5-0D462E51CB3B}">
      <dsp:nvSpPr>
        <dsp:cNvPr id="0" name=""/>
        <dsp:cNvSpPr/>
      </dsp:nvSpPr>
      <dsp:spPr>
        <a:xfrm>
          <a:off x="0" y="0"/>
          <a:ext cx="4145280" cy="1039368"/>
        </a:xfrm>
        <a:prstGeom prst="roundRect">
          <a:avLst>
            <a:gd name="adj" fmla="val 10000"/>
          </a:avLst>
        </a:prstGeom>
        <a:solidFill>
          <a:schemeClr val="tx2"/>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defRPr cap="all"/>
          </a:pPr>
          <a:r>
            <a:rPr lang="en-US" sz="2800" kern="1200" dirty="0"/>
            <a:t>What is a “modern grid”?`</a:t>
          </a:r>
        </a:p>
      </dsp:txBody>
      <dsp:txXfrm>
        <a:off x="30442" y="30442"/>
        <a:ext cx="2935894" cy="978484"/>
      </dsp:txXfrm>
    </dsp:sp>
    <dsp:sp modelId="{B91F4EA6-3B32-49AF-86E9-210B884D5010}">
      <dsp:nvSpPr>
        <dsp:cNvPr id="0" name=""/>
        <dsp:cNvSpPr/>
      </dsp:nvSpPr>
      <dsp:spPr>
        <a:xfrm>
          <a:off x="347167" y="1228344"/>
          <a:ext cx="4145280" cy="1039368"/>
        </a:xfrm>
        <a:prstGeom prst="roundRect">
          <a:avLst>
            <a:gd name="adj" fmla="val 10000"/>
          </a:avLst>
        </a:prstGeom>
        <a:solidFill>
          <a:schemeClr val="tx2"/>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defRPr cap="all"/>
          </a:pPr>
          <a:r>
            <a:rPr lang="en-US" sz="2800" kern="1200" dirty="0"/>
            <a:t>What is our focus?</a:t>
          </a:r>
        </a:p>
      </dsp:txBody>
      <dsp:txXfrm>
        <a:off x="377609" y="1258786"/>
        <a:ext cx="3061639" cy="978484"/>
      </dsp:txXfrm>
    </dsp:sp>
    <dsp:sp modelId="{AB39DB10-B21A-4FD5-9FDB-43326E0D8EAA}">
      <dsp:nvSpPr>
        <dsp:cNvPr id="0" name=""/>
        <dsp:cNvSpPr/>
      </dsp:nvSpPr>
      <dsp:spPr>
        <a:xfrm>
          <a:off x="689152" y="2456688"/>
          <a:ext cx="4145280" cy="1039368"/>
        </a:xfrm>
        <a:prstGeom prst="roundRect">
          <a:avLst>
            <a:gd name="adj" fmla="val 10000"/>
          </a:avLst>
        </a:prstGeom>
        <a:solidFill>
          <a:schemeClr val="tx2"/>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defRPr cap="all"/>
          </a:pPr>
          <a:r>
            <a:rPr lang="en-US" sz="2800" kern="1200" dirty="0"/>
            <a:t>What have we been doing?</a:t>
          </a:r>
        </a:p>
      </dsp:txBody>
      <dsp:txXfrm>
        <a:off x="719594" y="2487130"/>
        <a:ext cx="3066821" cy="978483"/>
      </dsp:txXfrm>
    </dsp:sp>
    <dsp:sp modelId="{DBC3E4EB-DBD2-43AD-8485-5A6D2896E125}">
      <dsp:nvSpPr>
        <dsp:cNvPr id="0" name=""/>
        <dsp:cNvSpPr/>
      </dsp:nvSpPr>
      <dsp:spPr>
        <a:xfrm>
          <a:off x="1036319" y="3685031"/>
          <a:ext cx="4145280" cy="1039368"/>
        </a:xfrm>
        <a:prstGeom prst="roundRect">
          <a:avLst>
            <a:gd name="adj" fmla="val 10000"/>
          </a:avLst>
        </a:prstGeom>
        <a:solidFill>
          <a:schemeClr val="tx2"/>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defRPr cap="all"/>
          </a:pPr>
          <a:r>
            <a:rPr lang="en-US" sz="2800" kern="1200" dirty="0"/>
            <a:t>Where do we go from here?</a:t>
          </a:r>
        </a:p>
      </dsp:txBody>
      <dsp:txXfrm>
        <a:off x="1066761" y="3715473"/>
        <a:ext cx="3061639" cy="978484"/>
      </dsp:txXfrm>
    </dsp:sp>
    <dsp:sp modelId="{4B0CC0B5-5EFE-4812-B43D-5769D0D93C0F}">
      <dsp:nvSpPr>
        <dsp:cNvPr id="0" name=""/>
        <dsp:cNvSpPr/>
      </dsp:nvSpPr>
      <dsp:spPr>
        <a:xfrm>
          <a:off x="3469690" y="796061"/>
          <a:ext cx="675589" cy="675589"/>
        </a:xfrm>
        <a:prstGeom prst="downArrow">
          <a:avLst>
            <a:gd name="adj1" fmla="val 55000"/>
            <a:gd name="adj2" fmla="val 45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3621698" y="796061"/>
        <a:ext cx="371573" cy="508381"/>
      </dsp:txXfrm>
    </dsp:sp>
    <dsp:sp modelId="{6084A357-42D2-4CC8-8AB1-9F3DA00E27DD}">
      <dsp:nvSpPr>
        <dsp:cNvPr id="0" name=""/>
        <dsp:cNvSpPr/>
      </dsp:nvSpPr>
      <dsp:spPr>
        <a:xfrm>
          <a:off x="3816858" y="2024405"/>
          <a:ext cx="675589" cy="675589"/>
        </a:xfrm>
        <a:prstGeom prst="downArrow">
          <a:avLst>
            <a:gd name="adj1" fmla="val 55000"/>
            <a:gd name="adj2" fmla="val 45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3968866" y="2024405"/>
        <a:ext cx="371573" cy="508381"/>
      </dsp:txXfrm>
    </dsp:sp>
    <dsp:sp modelId="{0ACB6B2D-689B-4836-839B-84E7A3F0686F}">
      <dsp:nvSpPr>
        <dsp:cNvPr id="0" name=""/>
        <dsp:cNvSpPr/>
      </dsp:nvSpPr>
      <dsp:spPr>
        <a:xfrm>
          <a:off x="4158843" y="3252749"/>
          <a:ext cx="675589" cy="675589"/>
        </a:xfrm>
        <a:prstGeom prst="downArrow">
          <a:avLst>
            <a:gd name="adj1" fmla="val 55000"/>
            <a:gd name="adj2" fmla="val 45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4310851" y="3252749"/>
        <a:ext cx="371573" cy="50838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13066" cy="462752"/>
          </a:xfrm>
          <a:prstGeom prst="rect">
            <a:avLst/>
          </a:prstGeom>
        </p:spPr>
        <p:txBody>
          <a:bodyPr vert="horz" lIns="90750" tIns="45375" rIns="90750" bIns="45375" rtlCol="0"/>
          <a:lstStyle>
            <a:lvl1pPr algn="l">
              <a:defRPr sz="1200"/>
            </a:lvl1pPr>
          </a:lstStyle>
          <a:p>
            <a:pPr>
              <a:defRPr/>
            </a:pPr>
            <a:endParaRPr lang="en-US"/>
          </a:p>
        </p:txBody>
      </p:sp>
      <p:sp>
        <p:nvSpPr>
          <p:cNvPr id="3" name="Date Placeholder 2"/>
          <p:cNvSpPr>
            <a:spLocks noGrp="1"/>
          </p:cNvSpPr>
          <p:nvPr>
            <p:ph type="dt" sz="quarter" idx="1"/>
          </p:nvPr>
        </p:nvSpPr>
        <p:spPr>
          <a:xfrm>
            <a:off x="3935434" y="0"/>
            <a:ext cx="3013066" cy="462752"/>
          </a:xfrm>
          <a:prstGeom prst="rect">
            <a:avLst/>
          </a:prstGeom>
        </p:spPr>
        <p:txBody>
          <a:bodyPr vert="horz" lIns="90750" tIns="45375" rIns="90750" bIns="45375" rtlCol="0"/>
          <a:lstStyle>
            <a:lvl1pPr algn="r">
              <a:defRPr sz="1200"/>
            </a:lvl1pPr>
          </a:lstStyle>
          <a:p>
            <a:pPr>
              <a:defRPr/>
            </a:pPr>
            <a:fld id="{8F89E741-96C9-4077-9431-16204FDCC2BB}" type="datetimeFigureOut">
              <a:rPr lang="en-US"/>
              <a:pPr>
                <a:defRPr/>
              </a:pPr>
              <a:t>6/7/2022</a:t>
            </a:fld>
            <a:endParaRPr lang="en-US"/>
          </a:p>
        </p:txBody>
      </p:sp>
      <p:sp>
        <p:nvSpPr>
          <p:cNvPr id="4" name="Footer Placeholder 3"/>
          <p:cNvSpPr>
            <a:spLocks noGrp="1"/>
          </p:cNvSpPr>
          <p:nvPr>
            <p:ph type="ftr" sz="quarter" idx="2"/>
          </p:nvPr>
        </p:nvSpPr>
        <p:spPr>
          <a:xfrm>
            <a:off x="2" y="8771745"/>
            <a:ext cx="3013066" cy="462752"/>
          </a:xfrm>
          <a:prstGeom prst="rect">
            <a:avLst/>
          </a:prstGeom>
        </p:spPr>
        <p:txBody>
          <a:bodyPr vert="horz" lIns="90750" tIns="45375" rIns="90750" bIns="45375"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35434" y="8771745"/>
            <a:ext cx="3013066" cy="462752"/>
          </a:xfrm>
          <a:prstGeom prst="rect">
            <a:avLst/>
          </a:prstGeom>
        </p:spPr>
        <p:txBody>
          <a:bodyPr vert="horz" lIns="90750" tIns="45375" rIns="90750" bIns="45375" rtlCol="0" anchor="b"/>
          <a:lstStyle>
            <a:lvl1pPr algn="r">
              <a:defRPr sz="1200"/>
            </a:lvl1pPr>
          </a:lstStyle>
          <a:p>
            <a:pPr>
              <a:defRPr/>
            </a:pPr>
            <a:fld id="{AEE0CBC3-F698-496B-9066-9F603EF09F04}" type="slidenum">
              <a:rPr lang="en-US"/>
              <a:pPr>
                <a:defRPr/>
              </a:pPr>
              <a:t>‹#›</a:t>
            </a:fld>
            <a:endParaRPr lang="en-US"/>
          </a:p>
        </p:txBody>
      </p:sp>
    </p:spTree>
    <p:extLst>
      <p:ext uri="{BB962C8B-B14F-4D97-AF65-F5344CB8AC3E}">
        <p14:creationId xmlns:p14="http://schemas.microsoft.com/office/powerpoint/2010/main" val="2417331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2" y="0"/>
            <a:ext cx="3013066" cy="462752"/>
          </a:xfrm>
          <a:prstGeom prst="rect">
            <a:avLst/>
          </a:prstGeom>
          <a:noFill/>
          <a:ln w="9525">
            <a:noFill/>
            <a:miter lim="800000"/>
            <a:headEnd/>
            <a:tailEnd/>
          </a:ln>
          <a:effectLst/>
        </p:spPr>
        <p:txBody>
          <a:bodyPr vert="horz" wrap="square" lIns="92475" tIns="46236" rIns="92475" bIns="46236" numCol="1" anchor="t" anchorCtr="0" compatLnSpc="1">
            <a:prstTxWarp prst="textNoShape">
              <a:avLst/>
            </a:prstTxWarp>
          </a:bodyPr>
          <a:lstStyle>
            <a:lvl1pPr defTabSz="924829" eaLnBrk="1" hangingPunct="1">
              <a:defRPr sz="1200"/>
            </a:lvl1pPr>
          </a:lstStyle>
          <a:p>
            <a:pPr>
              <a:defRPr/>
            </a:pPr>
            <a:endParaRPr lang="en-US"/>
          </a:p>
        </p:txBody>
      </p:sp>
      <p:sp>
        <p:nvSpPr>
          <p:cNvPr id="5123" name="Rectangle 3"/>
          <p:cNvSpPr>
            <a:spLocks noGrp="1" noChangeArrowheads="1"/>
          </p:cNvSpPr>
          <p:nvPr>
            <p:ph type="dt" idx="1"/>
          </p:nvPr>
        </p:nvSpPr>
        <p:spPr bwMode="auto">
          <a:xfrm>
            <a:off x="3935434" y="0"/>
            <a:ext cx="3013066" cy="462752"/>
          </a:xfrm>
          <a:prstGeom prst="rect">
            <a:avLst/>
          </a:prstGeom>
          <a:noFill/>
          <a:ln w="9525">
            <a:noFill/>
            <a:miter lim="800000"/>
            <a:headEnd/>
            <a:tailEnd/>
          </a:ln>
          <a:effectLst/>
        </p:spPr>
        <p:txBody>
          <a:bodyPr vert="horz" wrap="square" lIns="92475" tIns="46236" rIns="92475" bIns="46236" numCol="1" anchor="t" anchorCtr="0" compatLnSpc="1">
            <a:prstTxWarp prst="textNoShape">
              <a:avLst/>
            </a:prstTxWarp>
          </a:bodyPr>
          <a:lstStyle>
            <a:lvl1pPr algn="r" defTabSz="924829" eaLnBrk="1" hangingPunct="1">
              <a:defRPr sz="1200"/>
            </a:lvl1pPr>
          </a:lstStyle>
          <a:p>
            <a:pPr>
              <a:defRPr/>
            </a:pPr>
            <a:endParaRPr lang="en-US"/>
          </a:p>
        </p:txBody>
      </p:sp>
      <p:sp>
        <p:nvSpPr>
          <p:cNvPr id="31748" name="Rectangle 4"/>
          <p:cNvSpPr>
            <a:spLocks noGrp="1" noRot="1" noChangeAspect="1" noChangeArrowheads="1" noTextEdit="1"/>
          </p:cNvSpPr>
          <p:nvPr>
            <p:ph type="sldImg" idx="2"/>
          </p:nvPr>
        </p:nvSpPr>
        <p:spPr bwMode="auto">
          <a:xfrm>
            <a:off x="396875" y="692150"/>
            <a:ext cx="6156325" cy="3463925"/>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95325" y="4387452"/>
            <a:ext cx="5559429" cy="4156866"/>
          </a:xfrm>
          <a:prstGeom prst="rect">
            <a:avLst/>
          </a:prstGeom>
          <a:noFill/>
          <a:ln w="9525">
            <a:noFill/>
            <a:miter lim="800000"/>
            <a:headEnd/>
            <a:tailEnd/>
          </a:ln>
          <a:effectLst/>
        </p:spPr>
        <p:txBody>
          <a:bodyPr vert="horz" wrap="square" lIns="92475" tIns="46236" rIns="92475" bIns="4623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2" y="8771745"/>
            <a:ext cx="3013066" cy="462752"/>
          </a:xfrm>
          <a:prstGeom prst="rect">
            <a:avLst/>
          </a:prstGeom>
          <a:noFill/>
          <a:ln w="9525">
            <a:noFill/>
            <a:miter lim="800000"/>
            <a:headEnd/>
            <a:tailEnd/>
          </a:ln>
          <a:effectLst/>
        </p:spPr>
        <p:txBody>
          <a:bodyPr vert="horz" wrap="square" lIns="92475" tIns="46236" rIns="92475" bIns="46236" numCol="1" anchor="b" anchorCtr="0" compatLnSpc="1">
            <a:prstTxWarp prst="textNoShape">
              <a:avLst/>
            </a:prstTxWarp>
          </a:bodyPr>
          <a:lstStyle>
            <a:lvl1pPr defTabSz="924829" eaLnBrk="1" hangingPunct="1">
              <a:defRPr sz="1200"/>
            </a:lvl1pPr>
          </a:lstStyle>
          <a:p>
            <a:pPr>
              <a:defRPr/>
            </a:pPr>
            <a:endParaRPr lang="en-US"/>
          </a:p>
        </p:txBody>
      </p:sp>
      <p:sp>
        <p:nvSpPr>
          <p:cNvPr id="5127" name="Rectangle 7"/>
          <p:cNvSpPr>
            <a:spLocks noGrp="1" noChangeArrowheads="1"/>
          </p:cNvSpPr>
          <p:nvPr>
            <p:ph type="sldNum" sz="quarter" idx="5"/>
          </p:nvPr>
        </p:nvSpPr>
        <p:spPr bwMode="auto">
          <a:xfrm>
            <a:off x="3935434" y="8771745"/>
            <a:ext cx="3013066" cy="462752"/>
          </a:xfrm>
          <a:prstGeom prst="rect">
            <a:avLst/>
          </a:prstGeom>
          <a:noFill/>
          <a:ln w="9525">
            <a:noFill/>
            <a:miter lim="800000"/>
            <a:headEnd/>
            <a:tailEnd/>
          </a:ln>
          <a:effectLst/>
        </p:spPr>
        <p:txBody>
          <a:bodyPr vert="horz" wrap="square" lIns="92475" tIns="46236" rIns="92475" bIns="46236" numCol="1" anchor="b" anchorCtr="0" compatLnSpc="1">
            <a:prstTxWarp prst="textNoShape">
              <a:avLst/>
            </a:prstTxWarp>
          </a:bodyPr>
          <a:lstStyle>
            <a:lvl1pPr algn="r" defTabSz="924829" eaLnBrk="1" hangingPunct="1">
              <a:defRPr sz="1200"/>
            </a:lvl1pPr>
          </a:lstStyle>
          <a:p>
            <a:pPr>
              <a:defRPr/>
            </a:pPr>
            <a:fld id="{18FD8E96-BF56-4FC1-A91A-22501E1AE400}" type="slidenum">
              <a:rPr lang="en-US"/>
              <a:pPr>
                <a:defRPr/>
              </a:pPr>
              <a:t>‹#›</a:t>
            </a:fld>
            <a:endParaRPr lang="en-US"/>
          </a:p>
        </p:txBody>
      </p:sp>
    </p:spTree>
    <p:extLst>
      <p:ext uri="{BB962C8B-B14F-4D97-AF65-F5344CB8AC3E}">
        <p14:creationId xmlns:p14="http://schemas.microsoft.com/office/powerpoint/2010/main" val="9277321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396875" y="692150"/>
            <a:ext cx="6156325" cy="3463925"/>
          </a:xfrm>
          <a:ln/>
        </p:spPr>
      </p:sp>
      <p:sp>
        <p:nvSpPr>
          <p:cNvPr id="32771" name="Notes Placeholder 2"/>
          <p:cNvSpPr>
            <a:spLocks noGrp="1"/>
          </p:cNvSpPr>
          <p:nvPr>
            <p:ph type="body" idx="1"/>
          </p:nvPr>
        </p:nvSpPr>
        <p:spPr>
          <a:noFill/>
          <a:ln/>
        </p:spPr>
        <p:txBody>
          <a:bodyPr/>
          <a:lstStyle/>
          <a:p>
            <a:endParaRPr lang="en-US" dirty="0"/>
          </a:p>
        </p:txBody>
      </p:sp>
      <p:sp>
        <p:nvSpPr>
          <p:cNvPr id="32772" name="Slide Number Placeholder 3"/>
          <p:cNvSpPr>
            <a:spLocks noGrp="1"/>
          </p:cNvSpPr>
          <p:nvPr>
            <p:ph type="sldNum" sz="quarter" idx="5"/>
          </p:nvPr>
        </p:nvSpPr>
        <p:spPr>
          <a:noFill/>
        </p:spPr>
        <p:txBody>
          <a:bodyPr/>
          <a:lstStyle/>
          <a:p>
            <a:pPr defTabSz="924731"/>
            <a:fld id="{18DCCF8B-72A2-485D-8DA5-BFB818399913}" type="slidenum">
              <a:rPr lang="en-US" smtClean="0"/>
              <a:pPr defTabSz="924731"/>
              <a:t>1</a:t>
            </a:fld>
            <a:endParaRPr lang="en-US" dirty="0"/>
          </a:p>
        </p:txBody>
      </p:sp>
    </p:spTree>
    <p:extLst>
      <p:ext uri="{BB962C8B-B14F-4D97-AF65-F5344CB8AC3E}">
        <p14:creationId xmlns:p14="http://schemas.microsoft.com/office/powerpoint/2010/main" val="3028638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7449" lvl="1">
              <a:lnSpc>
                <a:spcPct val="107000"/>
              </a:lnSpc>
              <a:spcBef>
                <a:spcPts val="0"/>
              </a:spcBef>
              <a:spcAft>
                <a:spcPts val="0"/>
              </a:spcAft>
            </a:pPr>
            <a:r>
              <a:rPr lang="en-US" sz="2700" dirty="0">
                <a:latin typeface="Calibri" panose="020F0502020204030204" pitchFamily="34" charset="0"/>
                <a:ea typeface="Calibri" panose="020F0502020204030204" pitchFamily="34" charset="0"/>
                <a:cs typeface="Times New Roman" panose="02020603050405020304" pitchFamily="18" charset="0"/>
              </a:rPr>
              <a:t>Visualization and control of critical system devices</a:t>
            </a:r>
          </a:p>
          <a:p>
            <a:pPr marL="437449" lvl="1">
              <a:lnSpc>
                <a:spcPct val="107000"/>
              </a:lnSpc>
              <a:spcBef>
                <a:spcPts val="0"/>
              </a:spcBef>
              <a:spcAft>
                <a:spcPts val="0"/>
              </a:spcAft>
            </a:pPr>
            <a:r>
              <a:rPr lang="en-US" sz="2700" dirty="0">
                <a:latin typeface="Calibri" panose="020F0502020204030204" pitchFamily="34" charset="0"/>
                <a:ea typeface="Calibri" panose="020F0502020204030204" pitchFamily="34" charset="0"/>
                <a:cs typeface="Times New Roman" panose="02020603050405020304" pitchFamily="18" charset="0"/>
              </a:rPr>
              <a:t>Real-time awareness of system load/peak</a:t>
            </a:r>
          </a:p>
          <a:p>
            <a:pPr marL="437449" lvl="1">
              <a:lnSpc>
                <a:spcPct val="107000"/>
              </a:lnSpc>
              <a:spcBef>
                <a:spcPts val="0"/>
              </a:spcBef>
              <a:spcAft>
                <a:spcPts val="765"/>
              </a:spcAft>
            </a:pPr>
            <a:r>
              <a:rPr lang="en-US" sz="2700" dirty="0">
                <a:latin typeface="Calibri" panose="020F0502020204030204" pitchFamily="34" charset="0"/>
                <a:ea typeface="Calibri" panose="020F0502020204030204" pitchFamily="34" charset="0"/>
                <a:cs typeface="Times New Roman" panose="02020603050405020304" pitchFamily="18" charset="0"/>
              </a:rPr>
              <a:t>Customer information and awareness </a:t>
            </a:r>
          </a:p>
          <a:p>
            <a:endParaRPr lang="en-US" dirty="0"/>
          </a:p>
        </p:txBody>
      </p:sp>
      <p:sp>
        <p:nvSpPr>
          <p:cNvPr id="4" name="Slide Number Placeholder 3"/>
          <p:cNvSpPr>
            <a:spLocks noGrp="1"/>
          </p:cNvSpPr>
          <p:nvPr>
            <p:ph type="sldNum" sz="quarter" idx="5"/>
          </p:nvPr>
        </p:nvSpPr>
        <p:spPr/>
        <p:txBody>
          <a:bodyPr/>
          <a:lstStyle/>
          <a:p>
            <a:pPr>
              <a:defRPr/>
            </a:pPr>
            <a:fld id="{18FD8E96-BF56-4FC1-A91A-22501E1AE400}" type="slidenum">
              <a:rPr lang="en-US">
                <a:solidFill>
                  <a:srgbClr val="000000"/>
                </a:solidFill>
              </a:rPr>
              <a:pPr>
                <a:defRPr/>
              </a:pPr>
              <a:t>40</a:t>
            </a:fld>
            <a:endParaRPr lang="en-US">
              <a:solidFill>
                <a:srgbClr val="000000"/>
              </a:solidFill>
            </a:endParaRPr>
          </a:p>
        </p:txBody>
      </p:sp>
    </p:spTree>
    <p:extLst>
      <p:ext uri="{BB962C8B-B14F-4D97-AF65-F5344CB8AC3E}">
        <p14:creationId xmlns:p14="http://schemas.microsoft.com/office/powerpoint/2010/main" val="1071614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Benton PUD was approached by  the Department of Community Development (now Washington State Emergency Management)  in 1992 to partner with them to develop an emergency communications system to support the Chemical Stockpile Emergency Preparedness Program (CSEPP)</a:t>
            </a:r>
          </a:p>
          <a:p>
            <a:r>
              <a:rPr lang="en-US" dirty="0"/>
              <a:t>The Microwave Network is a communication ring around Benton County that provides the backhaul for data transport for public agencies in Benton County </a:t>
            </a:r>
          </a:p>
          <a:p>
            <a:r>
              <a:rPr lang="en-US" dirty="0"/>
              <a:t>The District entered an agreement to build three radio tower sites and agreed to operate and maintain the sites: Prosser Butte, Umatilla, and Jump Off Joe.</a:t>
            </a:r>
          </a:p>
          <a:p>
            <a:r>
              <a:rPr lang="en-US" dirty="0"/>
              <a:t>The Microwave Network is a communication ring around Benton County that provides the backhaul for data transport for public agencies.</a:t>
            </a:r>
          </a:p>
          <a:p>
            <a:pPr>
              <a:buNone/>
            </a:pPr>
            <a:endParaRPr lang="en-US" dirty="0"/>
          </a:p>
          <a:p>
            <a:r>
              <a:rPr lang="en-US" dirty="0"/>
              <a:t>When the CSEPP project concluded in 2010, ownership of the Microwave Network was transferred to Benton County Emergency Services (BCES).</a:t>
            </a:r>
          </a:p>
          <a:p>
            <a:pPr defTabSz="874898">
              <a:defRPr/>
            </a:pPr>
            <a:endParaRPr lang="en-US" dirty="0"/>
          </a:p>
          <a:p>
            <a:pPr defTabSz="874898">
              <a:defRPr/>
            </a:pPr>
            <a:r>
              <a:rPr lang="en-US" dirty="0"/>
              <a:t>The Energy Northwest  (ENW) facility at Rattlesnake completes the ring.   </a:t>
            </a:r>
          </a:p>
          <a:p>
            <a:endParaRPr lang="en-US" dirty="0"/>
          </a:p>
          <a:p>
            <a:pPr defTabSz="874898">
              <a:defRPr/>
            </a:pPr>
            <a:r>
              <a:rPr lang="en-US" dirty="0"/>
              <a:t>The microwave provides the backhaul to the 800 MHz system that is used for radio communications between District crews and Operations and other Emergency entities. </a:t>
            </a:r>
          </a:p>
          <a:p>
            <a:pPr defTabSz="874898">
              <a:defRPr/>
            </a:pPr>
            <a:endParaRPr lang="en-US" dirty="0"/>
          </a:p>
          <a:p>
            <a:pPr defTabSz="874898">
              <a:defRPr/>
            </a:pPr>
            <a:r>
              <a:rPr lang="en-US" dirty="0"/>
              <a:t>The District uses the microwave for Supervisor Control and Data Acquisition (SCADA) backhaul from the District to our substations and line devices.</a:t>
            </a:r>
          </a:p>
          <a:p>
            <a:pPr defTabSz="874898">
              <a:defRPr/>
            </a:pPr>
            <a:endParaRPr lang="en-US" dirty="0"/>
          </a:p>
          <a:p>
            <a:pPr defTabSz="874898">
              <a:defRPr/>
            </a:pPr>
            <a:r>
              <a:rPr lang="en-US" dirty="0"/>
              <a:t>The District  uses the microwave for the information backhaul for Automated Meter Infrastructure (AMI) from the Tower Gateway Base Stations(TGB) to the District servers Regional Network Interface (RNI’s).</a:t>
            </a:r>
          </a:p>
          <a:p>
            <a:pPr defTabSz="874898">
              <a:defRPr/>
            </a:pPr>
            <a:endParaRPr lang="en-US" dirty="0"/>
          </a:p>
          <a:p>
            <a:pPr defTabSz="874898">
              <a:defRPr/>
            </a:pPr>
            <a:r>
              <a:rPr lang="en-US" dirty="0"/>
              <a:t>The District  has installed fiber connections  to  Rattlesnake, Jump Off Joe and Prosser Butte for added reliability of the system.</a:t>
            </a:r>
          </a:p>
          <a:p>
            <a:pPr defTabSz="874898">
              <a:defRPr/>
            </a:pPr>
            <a:endParaRPr lang="en-US" dirty="0"/>
          </a:p>
          <a:p>
            <a:r>
              <a:rPr lang="en-US" dirty="0"/>
              <a:t>Another “vehicle” for communications is through the VHF radio network.  </a:t>
            </a:r>
          </a:p>
          <a:p>
            <a:endParaRPr lang="en-US" dirty="0"/>
          </a:p>
          <a:p>
            <a:r>
              <a:rPr lang="en-US" dirty="0"/>
              <a:t>This communication tool is being used by the Fire Districts  which utilizes BCES Microwave Network but works separately from the 800 MHz radio system.</a:t>
            </a:r>
          </a:p>
          <a:p>
            <a:pPr defTabSz="874898">
              <a:defRPr/>
            </a:pPr>
            <a:endParaRPr lang="en-US" dirty="0"/>
          </a:p>
          <a:p>
            <a:pPr defTabSz="874898">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63791B6-9061-42E6-890E-028C67EB072D}" type="slidenum">
              <a:rPr lang="en-US" smtClean="0"/>
              <a:t>41</a:t>
            </a:fld>
            <a:endParaRPr lang="en-US"/>
          </a:p>
        </p:txBody>
      </p:sp>
    </p:spTree>
    <p:extLst>
      <p:ext uri="{BB962C8B-B14F-4D97-AF65-F5344CB8AC3E}">
        <p14:creationId xmlns:p14="http://schemas.microsoft.com/office/powerpoint/2010/main" val="1089731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Benton PUD was approached by  the Department of Community Development (now Washington State Emergency Management)  in 1992 to partner with them to develop an emergency communications system to support the Chemical Stockpile Emergency Preparedness Program (CSEPP)</a:t>
            </a:r>
          </a:p>
          <a:p>
            <a:r>
              <a:rPr lang="en-US" dirty="0"/>
              <a:t>The Microwave Network is a communication ring around Benton County that provides the backhaul for data transport for public agencies in Benton County </a:t>
            </a:r>
          </a:p>
          <a:p>
            <a:r>
              <a:rPr lang="en-US" dirty="0"/>
              <a:t>The District entered an agreement to build three radio tower sites and agreed to operate and maintain the sites: Prosser Butte, Umatilla, and Jump Off Joe.</a:t>
            </a:r>
          </a:p>
          <a:p>
            <a:r>
              <a:rPr lang="en-US" dirty="0"/>
              <a:t>The Microwave Network is a communication ring around Benton County that provides the backhaul for data transport for public agencies.</a:t>
            </a:r>
          </a:p>
          <a:p>
            <a:pPr>
              <a:buNone/>
            </a:pPr>
            <a:endParaRPr lang="en-US" dirty="0"/>
          </a:p>
          <a:p>
            <a:r>
              <a:rPr lang="en-US" dirty="0"/>
              <a:t>When the CSEPP project concluded in 2010, ownership of the Microwave Network was transferred to Benton County Emergency Services (BCES).</a:t>
            </a:r>
          </a:p>
          <a:p>
            <a:pPr defTabSz="874898">
              <a:defRPr/>
            </a:pPr>
            <a:endParaRPr lang="en-US" dirty="0"/>
          </a:p>
          <a:p>
            <a:pPr defTabSz="874898">
              <a:defRPr/>
            </a:pPr>
            <a:r>
              <a:rPr lang="en-US" dirty="0"/>
              <a:t>The Energy Northwest  (ENW) facility at Rattlesnake completes the ring.   </a:t>
            </a:r>
          </a:p>
          <a:p>
            <a:endParaRPr lang="en-US" dirty="0"/>
          </a:p>
          <a:p>
            <a:pPr defTabSz="874898">
              <a:defRPr/>
            </a:pPr>
            <a:r>
              <a:rPr lang="en-US" dirty="0"/>
              <a:t>The microwave provides the backhaul to the 800 MHz system that is used for radio communications between District crews and Operations and other Emergency entities. </a:t>
            </a:r>
          </a:p>
          <a:p>
            <a:pPr defTabSz="874898">
              <a:defRPr/>
            </a:pPr>
            <a:endParaRPr lang="en-US" dirty="0"/>
          </a:p>
          <a:p>
            <a:pPr defTabSz="874898">
              <a:defRPr/>
            </a:pPr>
            <a:r>
              <a:rPr lang="en-US" dirty="0"/>
              <a:t>The District uses the microwave for Supervisor Control and Data Acquisition (SCADA) backhaul from the District to our substations and line devices.</a:t>
            </a:r>
          </a:p>
          <a:p>
            <a:pPr defTabSz="874898">
              <a:defRPr/>
            </a:pPr>
            <a:endParaRPr lang="en-US" dirty="0"/>
          </a:p>
          <a:p>
            <a:pPr defTabSz="874898">
              <a:defRPr/>
            </a:pPr>
            <a:r>
              <a:rPr lang="en-US" dirty="0"/>
              <a:t>The District  uses the microwave for the information backhaul for Automated Meter Infrastructure (AMI) from the Tower Gateway Base Stations(TGB) to the District servers Regional Network Interface (RNI’s).</a:t>
            </a:r>
          </a:p>
          <a:p>
            <a:pPr defTabSz="874898">
              <a:defRPr/>
            </a:pPr>
            <a:endParaRPr lang="en-US" dirty="0"/>
          </a:p>
          <a:p>
            <a:pPr defTabSz="874898">
              <a:defRPr/>
            </a:pPr>
            <a:r>
              <a:rPr lang="en-US" dirty="0"/>
              <a:t>The District  has installed fiber connections  to  Rattlesnake, Jump Off Joe and Prosser Butte for added reliability of the system.</a:t>
            </a:r>
          </a:p>
          <a:p>
            <a:pPr defTabSz="874898">
              <a:defRPr/>
            </a:pPr>
            <a:endParaRPr lang="en-US" dirty="0"/>
          </a:p>
          <a:p>
            <a:r>
              <a:rPr lang="en-US" dirty="0"/>
              <a:t>Another “vehicle” for communications is through the VHF radio network.  </a:t>
            </a:r>
          </a:p>
          <a:p>
            <a:endParaRPr lang="en-US" dirty="0"/>
          </a:p>
          <a:p>
            <a:r>
              <a:rPr lang="en-US" dirty="0"/>
              <a:t>This communication tool is being used by the Fire Districts  which utilizes BCES Microwave Network but works separately from the 800 MHz radio system.</a:t>
            </a:r>
          </a:p>
          <a:p>
            <a:pPr defTabSz="874898">
              <a:defRPr/>
            </a:pPr>
            <a:endParaRPr lang="en-US" dirty="0"/>
          </a:p>
          <a:p>
            <a:pPr defTabSz="874898">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63791B6-9061-42E6-890E-028C67EB072D}" type="slidenum">
              <a:rPr lang="en-US" smtClean="0"/>
              <a:t>42</a:t>
            </a:fld>
            <a:endParaRPr lang="en-US"/>
          </a:p>
        </p:txBody>
      </p:sp>
    </p:spTree>
    <p:extLst>
      <p:ext uri="{BB962C8B-B14F-4D97-AF65-F5344CB8AC3E}">
        <p14:creationId xmlns:p14="http://schemas.microsoft.com/office/powerpoint/2010/main" val="1858028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Benton PUD was approached by  the Department of Community Development (now Washington State Emergency Management)  in 1992 to partner with them to develop an emergency communications system to support the Chemical Stockpile Emergency Preparedness Program (CSEPP)</a:t>
            </a:r>
          </a:p>
          <a:p>
            <a:r>
              <a:rPr lang="en-US" dirty="0"/>
              <a:t>The Microwave Network is a communication ring around Benton County that provides the backhaul for data transport for public agencies in Benton County </a:t>
            </a:r>
          </a:p>
          <a:p>
            <a:r>
              <a:rPr lang="en-US" dirty="0"/>
              <a:t>The District entered an agreement to build three radio tower sites and agreed to operate and maintain the sites: Prosser Butte, Umatilla, and Jump Off Joe.</a:t>
            </a:r>
          </a:p>
          <a:p>
            <a:r>
              <a:rPr lang="en-US" dirty="0"/>
              <a:t>The Microwave Network is a communication ring around Benton County that provides the backhaul for data transport for public agencies.</a:t>
            </a:r>
          </a:p>
          <a:p>
            <a:pPr>
              <a:buNone/>
            </a:pPr>
            <a:endParaRPr lang="en-US" dirty="0"/>
          </a:p>
          <a:p>
            <a:r>
              <a:rPr lang="en-US" dirty="0"/>
              <a:t>When the CSEPP project concluded in 2010, ownership of the Microwave Network was transferred to Benton County Emergency Services (BCES).</a:t>
            </a:r>
          </a:p>
          <a:p>
            <a:pPr defTabSz="874898">
              <a:defRPr/>
            </a:pPr>
            <a:endParaRPr lang="en-US" dirty="0"/>
          </a:p>
          <a:p>
            <a:pPr defTabSz="874898">
              <a:defRPr/>
            </a:pPr>
            <a:r>
              <a:rPr lang="en-US" dirty="0"/>
              <a:t>The Energy Northwest  (ENW) facility at Rattlesnake completes the ring.   </a:t>
            </a:r>
          </a:p>
          <a:p>
            <a:endParaRPr lang="en-US" dirty="0"/>
          </a:p>
          <a:p>
            <a:pPr defTabSz="874898">
              <a:defRPr/>
            </a:pPr>
            <a:r>
              <a:rPr lang="en-US" dirty="0"/>
              <a:t>The microwave provides the backhaul to the 800 MHz system that is used for radio communications between District crews and Operations and other Emergency entities. </a:t>
            </a:r>
          </a:p>
          <a:p>
            <a:pPr defTabSz="874898">
              <a:defRPr/>
            </a:pPr>
            <a:endParaRPr lang="en-US" dirty="0"/>
          </a:p>
          <a:p>
            <a:pPr defTabSz="874898">
              <a:defRPr/>
            </a:pPr>
            <a:r>
              <a:rPr lang="en-US" dirty="0"/>
              <a:t>The District uses the microwave for Supervisor Control and Data Acquisition (SCADA) backhaul from the District to our substations and line devices.</a:t>
            </a:r>
          </a:p>
          <a:p>
            <a:pPr defTabSz="874898">
              <a:defRPr/>
            </a:pPr>
            <a:endParaRPr lang="en-US" dirty="0"/>
          </a:p>
          <a:p>
            <a:pPr defTabSz="874898">
              <a:defRPr/>
            </a:pPr>
            <a:r>
              <a:rPr lang="en-US" dirty="0"/>
              <a:t>The District  uses the microwave for the information backhaul for Automated Meter Infrastructure (AMI) from the Tower Gateway Base Stations(TGB) to the District servers Regional Network Interface (RNI’s).</a:t>
            </a:r>
          </a:p>
          <a:p>
            <a:pPr defTabSz="874898">
              <a:defRPr/>
            </a:pPr>
            <a:endParaRPr lang="en-US" dirty="0"/>
          </a:p>
          <a:p>
            <a:pPr defTabSz="874898">
              <a:defRPr/>
            </a:pPr>
            <a:r>
              <a:rPr lang="en-US" dirty="0"/>
              <a:t>The District  has installed fiber connections  to  Rattlesnake, Jump Off Joe and Prosser Butte for added reliability of the system.</a:t>
            </a:r>
          </a:p>
          <a:p>
            <a:pPr defTabSz="874898">
              <a:defRPr/>
            </a:pPr>
            <a:endParaRPr lang="en-US" dirty="0"/>
          </a:p>
          <a:p>
            <a:r>
              <a:rPr lang="en-US" dirty="0"/>
              <a:t>Another “vehicle” for communications is through the VHF radio network.  </a:t>
            </a:r>
          </a:p>
          <a:p>
            <a:endParaRPr lang="en-US" dirty="0"/>
          </a:p>
          <a:p>
            <a:r>
              <a:rPr lang="en-US" dirty="0"/>
              <a:t>This communication tool is being used by the Fire Districts  which utilizes BCES Microwave Network but works separately from the 800 MHz radio system.</a:t>
            </a:r>
          </a:p>
          <a:p>
            <a:pPr defTabSz="874898">
              <a:defRPr/>
            </a:pPr>
            <a:endParaRPr lang="en-US" dirty="0"/>
          </a:p>
          <a:p>
            <a:pPr defTabSz="874898">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63791B6-9061-42E6-890E-028C67EB072D}" type="slidenum">
              <a:rPr lang="en-US" smtClean="0"/>
              <a:t>43</a:t>
            </a:fld>
            <a:endParaRPr lang="en-US"/>
          </a:p>
        </p:txBody>
      </p:sp>
    </p:spTree>
    <p:extLst>
      <p:ext uri="{BB962C8B-B14F-4D97-AF65-F5344CB8AC3E}">
        <p14:creationId xmlns:p14="http://schemas.microsoft.com/office/powerpoint/2010/main" val="3448719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Benton PUD was approached by  the Department of Community Development (now Washington State Emergency Management)  in 1992 to partner with them to develop an emergency communications system to support the Chemical Stockpile Emergency Preparedness Program (CSEPP)</a:t>
            </a:r>
          </a:p>
          <a:p>
            <a:r>
              <a:rPr lang="en-US" dirty="0"/>
              <a:t>The Microwave Network is a communication ring around Benton County that provides the backhaul for data transport for public agencies in Benton County </a:t>
            </a:r>
          </a:p>
          <a:p>
            <a:r>
              <a:rPr lang="en-US" dirty="0"/>
              <a:t>The District entered an agreement to build three radio tower sites and agreed to operate and maintain the sites: Prosser Butte, Umatilla, and Jump Off Joe.</a:t>
            </a:r>
          </a:p>
          <a:p>
            <a:r>
              <a:rPr lang="en-US" dirty="0"/>
              <a:t>The Microwave Network is a communication ring around Benton County that provides the backhaul for data transport for public agencies.</a:t>
            </a:r>
          </a:p>
          <a:p>
            <a:pPr>
              <a:buNone/>
            </a:pPr>
            <a:endParaRPr lang="en-US" dirty="0"/>
          </a:p>
          <a:p>
            <a:r>
              <a:rPr lang="en-US" dirty="0"/>
              <a:t>When the CSEPP project concluded in 2010, ownership of the Microwave Network was transferred to Benton County Emergency Services (BCES).</a:t>
            </a:r>
          </a:p>
          <a:p>
            <a:pPr defTabSz="874898">
              <a:defRPr/>
            </a:pPr>
            <a:endParaRPr lang="en-US" dirty="0"/>
          </a:p>
          <a:p>
            <a:pPr defTabSz="874898">
              <a:defRPr/>
            </a:pPr>
            <a:r>
              <a:rPr lang="en-US" dirty="0"/>
              <a:t>The Energy Northwest  (ENW) facility at Rattlesnake completes the ring.   </a:t>
            </a:r>
          </a:p>
          <a:p>
            <a:endParaRPr lang="en-US" dirty="0"/>
          </a:p>
          <a:p>
            <a:pPr defTabSz="874898">
              <a:defRPr/>
            </a:pPr>
            <a:r>
              <a:rPr lang="en-US" dirty="0"/>
              <a:t>The microwave provides the backhaul to the 800 MHz system that is used for radio communications between District crews and Operations and other Emergency entities. </a:t>
            </a:r>
          </a:p>
          <a:p>
            <a:pPr defTabSz="874898">
              <a:defRPr/>
            </a:pPr>
            <a:endParaRPr lang="en-US" dirty="0"/>
          </a:p>
          <a:p>
            <a:pPr defTabSz="874898">
              <a:defRPr/>
            </a:pPr>
            <a:r>
              <a:rPr lang="en-US" dirty="0"/>
              <a:t>The District uses the microwave for Supervisor Control and Data Acquisition (SCADA) backhaul from the District to our substations and line devices.</a:t>
            </a:r>
          </a:p>
          <a:p>
            <a:pPr defTabSz="874898">
              <a:defRPr/>
            </a:pPr>
            <a:endParaRPr lang="en-US" dirty="0"/>
          </a:p>
          <a:p>
            <a:pPr defTabSz="874898">
              <a:defRPr/>
            </a:pPr>
            <a:r>
              <a:rPr lang="en-US" dirty="0"/>
              <a:t>The District  uses the microwave for the information backhaul for Automated Meter Infrastructure (AMI) from the Tower Gateway Base Stations(TGB) to the District servers Regional Network Interface (RNI’s).</a:t>
            </a:r>
          </a:p>
          <a:p>
            <a:pPr defTabSz="874898">
              <a:defRPr/>
            </a:pPr>
            <a:endParaRPr lang="en-US" dirty="0"/>
          </a:p>
          <a:p>
            <a:pPr defTabSz="874898">
              <a:defRPr/>
            </a:pPr>
            <a:r>
              <a:rPr lang="en-US" dirty="0"/>
              <a:t>The District  has installed fiber connections  to  Rattlesnake, Jump Off Joe and Prosser Butte for added reliability of the system.</a:t>
            </a:r>
          </a:p>
          <a:p>
            <a:pPr defTabSz="874898">
              <a:defRPr/>
            </a:pPr>
            <a:endParaRPr lang="en-US" dirty="0"/>
          </a:p>
          <a:p>
            <a:r>
              <a:rPr lang="en-US" dirty="0"/>
              <a:t>Another “vehicle” for communications is through the VHF radio network.  </a:t>
            </a:r>
          </a:p>
          <a:p>
            <a:endParaRPr lang="en-US" dirty="0"/>
          </a:p>
          <a:p>
            <a:r>
              <a:rPr lang="en-US" dirty="0"/>
              <a:t>This communication tool is being used by the Fire Districts  which utilizes BCES Microwave Network but works separately from the 800 MHz radio system.</a:t>
            </a:r>
          </a:p>
          <a:p>
            <a:pPr defTabSz="874898">
              <a:defRPr/>
            </a:pPr>
            <a:endParaRPr lang="en-US" dirty="0"/>
          </a:p>
          <a:p>
            <a:pPr defTabSz="874898">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63791B6-9061-42E6-890E-028C67EB072D}" type="slidenum">
              <a:rPr lang="en-US" smtClean="0"/>
              <a:t>44</a:t>
            </a:fld>
            <a:endParaRPr lang="en-US"/>
          </a:p>
        </p:txBody>
      </p:sp>
    </p:spTree>
    <p:extLst>
      <p:ext uri="{BB962C8B-B14F-4D97-AF65-F5344CB8AC3E}">
        <p14:creationId xmlns:p14="http://schemas.microsoft.com/office/powerpoint/2010/main" val="2611223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3791B6-9061-42E6-890E-028C67EB072D}" type="slidenum">
              <a:rPr lang="en-US" smtClean="0"/>
              <a:t>45</a:t>
            </a:fld>
            <a:endParaRPr lang="en-US"/>
          </a:p>
        </p:txBody>
      </p:sp>
    </p:spTree>
    <p:extLst>
      <p:ext uri="{BB962C8B-B14F-4D97-AF65-F5344CB8AC3E}">
        <p14:creationId xmlns:p14="http://schemas.microsoft.com/office/powerpoint/2010/main" val="1100612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3791B6-9061-42E6-890E-028C67EB072D}" type="slidenum">
              <a:rPr lang="en-US" smtClean="0"/>
              <a:t>46</a:t>
            </a:fld>
            <a:endParaRPr lang="en-US"/>
          </a:p>
        </p:txBody>
      </p:sp>
    </p:spTree>
    <p:extLst>
      <p:ext uri="{BB962C8B-B14F-4D97-AF65-F5344CB8AC3E}">
        <p14:creationId xmlns:p14="http://schemas.microsoft.com/office/powerpoint/2010/main" val="4270169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Benton PUD was approached by  the Department of Community Development (now Washington State Emergency Management)  in 1992 to partner with them to develop an emergency communications system to support the Chemical Stockpile Emergency Preparedness Program (CSEPP)</a:t>
            </a:r>
          </a:p>
          <a:p>
            <a:r>
              <a:rPr lang="en-US" dirty="0"/>
              <a:t>The Microwave Network is a communication ring around Benton County that provides the backhaul for data transport for public agencies in Benton County </a:t>
            </a:r>
          </a:p>
          <a:p>
            <a:r>
              <a:rPr lang="en-US" dirty="0"/>
              <a:t>The District entered an agreement to build three radio tower sites and agreed to operate and maintain the sites: Prosser Butte, Umatilla, and Jump Off Joe.</a:t>
            </a:r>
          </a:p>
          <a:p>
            <a:r>
              <a:rPr lang="en-US" dirty="0"/>
              <a:t>The Microwave Network is a communication ring around Benton County that provides the backhaul for data transport for public agencies.</a:t>
            </a:r>
          </a:p>
          <a:p>
            <a:pPr>
              <a:buNone/>
            </a:pPr>
            <a:endParaRPr lang="en-US" dirty="0"/>
          </a:p>
          <a:p>
            <a:r>
              <a:rPr lang="en-US" dirty="0"/>
              <a:t>When the CSEPP project concluded in 2010, ownership of the Microwave Network was transferred to Benton County Emergency Services (BCES).</a:t>
            </a:r>
          </a:p>
          <a:p>
            <a:pPr defTabSz="874898">
              <a:defRPr/>
            </a:pPr>
            <a:endParaRPr lang="en-US" dirty="0"/>
          </a:p>
          <a:p>
            <a:pPr defTabSz="874898">
              <a:defRPr/>
            </a:pPr>
            <a:r>
              <a:rPr lang="en-US" dirty="0"/>
              <a:t>The Energy Northwest  (ENW) facility at Rattlesnake completes the ring.   </a:t>
            </a:r>
          </a:p>
          <a:p>
            <a:endParaRPr lang="en-US" dirty="0"/>
          </a:p>
          <a:p>
            <a:pPr defTabSz="874898">
              <a:defRPr/>
            </a:pPr>
            <a:r>
              <a:rPr lang="en-US" dirty="0"/>
              <a:t>The microwave provides the backhaul to the 800 MHz system that is used for radio communications between District crews and Operations and other Emergency entities. </a:t>
            </a:r>
          </a:p>
          <a:p>
            <a:pPr defTabSz="874898">
              <a:defRPr/>
            </a:pPr>
            <a:endParaRPr lang="en-US" dirty="0"/>
          </a:p>
          <a:p>
            <a:pPr defTabSz="874898">
              <a:defRPr/>
            </a:pPr>
            <a:r>
              <a:rPr lang="en-US" dirty="0"/>
              <a:t>The District uses the microwave for Supervisor Control and Data Acquisition (SCADA) backhaul from the District to our substations and line devices.</a:t>
            </a:r>
          </a:p>
          <a:p>
            <a:pPr defTabSz="874898">
              <a:defRPr/>
            </a:pPr>
            <a:endParaRPr lang="en-US" dirty="0"/>
          </a:p>
          <a:p>
            <a:pPr defTabSz="874898">
              <a:defRPr/>
            </a:pPr>
            <a:r>
              <a:rPr lang="en-US" dirty="0"/>
              <a:t>The District  uses the microwave for the information backhaul for Automated Meter Infrastructure (AMI) from the Tower Gateway Base Stations(TGB) to the District servers Regional Network Interface (RNI’s).</a:t>
            </a:r>
          </a:p>
          <a:p>
            <a:pPr defTabSz="874898">
              <a:defRPr/>
            </a:pPr>
            <a:endParaRPr lang="en-US" dirty="0"/>
          </a:p>
          <a:p>
            <a:pPr defTabSz="874898">
              <a:defRPr/>
            </a:pPr>
            <a:r>
              <a:rPr lang="en-US" dirty="0"/>
              <a:t>The District  has installed fiber connections  to  Rattlesnake, Jump Off Joe and Prosser Butte for added reliability of the system.</a:t>
            </a:r>
          </a:p>
          <a:p>
            <a:pPr defTabSz="874898">
              <a:defRPr/>
            </a:pPr>
            <a:endParaRPr lang="en-US" dirty="0"/>
          </a:p>
          <a:p>
            <a:r>
              <a:rPr lang="en-US" dirty="0"/>
              <a:t>Another “vehicle” for communications is through the VHF radio network.  </a:t>
            </a:r>
          </a:p>
          <a:p>
            <a:endParaRPr lang="en-US" dirty="0"/>
          </a:p>
          <a:p>
            <a:r>
              <a:rPr lang="en-US" dirty="0"/>
              <a:t>This communication tool is being used by the Fire Districts  which utilizes BCES Microwave Network but works separately from the 800 MHz radio system.</a:t>
            </a:r>
          </a:p>
          <a:p>
            <a:pPr defTabSz="874898">
              <a:defRPr/>
            </a:pPr>
            <a:endParaRPr lang="en-US" dirty="0"/>
          </a:p>
          <a:p>
            <a:pPr defTabSz="874898">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63791B6-9061-42E6-890E-028C67EB072D}" type="slidenum">
              <a:rPr lang="en-US" smtClean="0"/>
              <a:t>47</a:t>
            </a:fld>
            <a:endParaRPr lang="en-US"/>
          </a:p>
        </p:txBody>
      </p:sp>
    </p:spTree>
    <p:extLst>
      <p:ext uri="{BB962C8B-B14F-4D97-AF65-F5344CB8AC3E}">
        <p14:creationId xmlns:p14="http://schemas.microsoft.com/office/powerpoint/2010/main" val="2977785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8FD8E96-BF56-4FC1-A91A-22501E1AE400}" type="slidenum">
              <a:rPr lang="en-US" smtClean="0"/>
              <a:pPr>
                <a:defRPr/>
              </a:pPr>
              <a:t>49</a:t>
            </a:fld>
            <a:endParaRPr lang="en-US"/>
          </a:p>
        </p:txBody>
      </p:sp>
    </p:spTree>
    <p:extLst>
      <p:ext uri="{BB962C8B-B14F-4D97-AF65-F5344CB8AC3E}">
        <p14:creationId xmlns:p14="http://schemas.microsoft.com/office/powerpoint/2010/main" val="544909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8FD8E96-BF56-4FC1-A91A-22501E1AE400}" type="slidenum">
              <a:rPr lang="en-US" smtClean="0"/>
              <a:pPr>
                <a:defRPr/>
              </a:pPr>
              <a:t>50</a:t>
            </a:fld>
            <a:endParaRPr lang="en-US"/>
          </a:p>
        </p:txBody>
      </p:sp>
    </p:spTree>
    <p:extLst>
      <p:ext uri="{BB962C8B-B14F-4D97-AF65-F5344CB8AC3E}">
        <p14:creationId xmlns:p14="http://schemas.microsoft.com/office/powerpoint/2010/main" val="3642595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today’s Work Session we want to reground the Commission with what it means to own and operate a modern electrical power grid infrastructure and we hope to answer these four questions…</a:t>
            </a:r>
          </a:p>
        </p:txBody>
      </p:sp>
      <p:sp>
        <p:nvSpPr>
          <p:cNvPr id="4" name="Slide Number Placeholder 3"/>
          <p:cNvSpPr>
            <a:spLocks noGrp="1"/>
          </p:cNvSpPr>
          <p:nvPr>
            <p:ph type="sldNum" sz="quarter" idx="5"/>
          </p:nvPr>
        </p:nvSpPr>
        <p:spPr/>
        <p:txBody>
          <a:bodyPr/>
          <a:lstStyle/>
          <a:p>
            <a:pPr>
              <a:defRPr/>
            </a:pPr>
            <a:fld id="{18FD8E96-BF56-4FC1-A91A-22501E1AE400}" type="slidenum">
              <a:rPr lang="en-US" smtClean="0"/>
              <a:pPr>
                <a:defRPr/>
              </a:pPr>
              <a:t>2</a:t>
            </a:fld>
            <a:endParaRPr lang="en-US" dirty="0"/>
          </a:p>
        </p:txBody>
      </p:sp>
    </p:spTree>
    <p:extLst>
      <p:ext uri="{BB962C8B-B14F-4D97-AF65-F5344CB8AC3E}">
        <p14:creationId xmlns:p14="http://schemas.microsoft.com/office/powerpoint/2010/main" val="2456365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898">
              <a:defRPr/>
            </a:pPr>
            <a:r>
              <a:rPr lang="en-US" sz="1100" dirty="0"/>
              <a:t>Voltage optimization - efficiency</a:t>
            </a:r>
          </a:p>
          <a:p>
            <a:pPr defTabSz="874898">
              <a:defRPr/>
            </a:pPr>
            <a:r>
              <a:rPr lang="en-US" sz="1100" dirty="0"/>
              <a:t>Outage detection and response</a:t>
            </a:r>
          </a:p>
          <a:p>
            <a:pPr defTabSz="874898">
              <a:defRPr/>
            </a:pPr>
            <a:r>
              <a:rPr lang="en-US" sz="1100" dirty="0"/>
              <a:t>System prediction and proactive response to failing infrastructure</a:t>
            </a:r>
          </a:p>
          <a:p>
            <a:pPr defTabSz="874898">
              <a:defRPr/>
            </a:pPr>
            <a:r>
              <a:rPr lang="en-US" sz="1100" dirty="0"/>
              <a:t>T&amp;D – looping distribution, replacing old relays, 24x7 reliability</a:t>
            </a:r>
          </a:p>
          <a:p>
            <a:endParaRPr lang="en-US" dirty="0"/>
          </a:p>
        </p:txBody>
      </p:sp>
      <p:sp>
        <p:nvSpPr>
          <p:cNvPr id="4" name="Slide Number Placeholder 3"/>
          <p:cNvSpPr>
            <a:spLocks noGrp="1"/>
          </p:cNvSpPr>
          <p:nvPr>
            <p:ph type="sldNum" sz="quarter" idx="5"/>
          </p:nvPr>
        </p:nvSpPr>
        <p:spPr/>
        <p:txBody>
          <a:bodyPr/>
          <a:lstStyle/>
          <a:p>
            <a:pPr>
              <a:defRPr/>
            </a:pPr>
            <a:fld id="{18FD8E96-BF56-4FC1-A91A-22501E1AE400}" type="slidenum">
              <a:rPr lang="en-US">
                <a:solidFill>
                  <a:srgbClr val="000000"/>
                </a:solidFill>
              </a:rPr>
              <a:pPr>
                <a:defRPr/>
              </a:pPr>
              <a:t>51</a:t>
            </a:fld>
            <a:endParaRPr lang="en-US">
              <a:solidFill>
                <a:srgbClr val="000000"/>
              </a:solidFill>
            </a:endParaRPr>
          </a:p>
        </p:txBody>
      </p:sp>
    </p:spTree>
    <p:extLst>
      <p:ext uri="{BB962C8B-B14F-4D97-AF65-F5344CB8AC3E}">
        <p14:creationId xmlns:p14="http://schemas.microsoft.com/office/powerpoint/2010/main" val="1444400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pic of rugged fiber router, cell net router, radio, </a:t>
            </a:r>
            <a:r>
              <a:rPr lang="en-US" dirty="0" err="1"/>
              <a:t>yagi</a:t>
            </a:r>
            <a:r>
              <a:rPr lang="en-US" dirty="0"/>
              <a:t> antenna – these are diff ways we communicate with devices and AMI</a:t>
            </a:r>
          </a:p>
          <a:p>
            <a:endParaRPr lang="en-US" dirty="0"/>
          </a:p>
          <a:p>
            <a:r>
              <a:rPr lang="en-US" dirty="0"/>
              <a:t>IT/</a:t>
            </a:r>
            <a:r>
              <a:rPr lang="en-US" dirty="0" err="1"/>
              <a:t>Ot</a:t>
            </a:r>
            <a:r>
              <a:rPr lang="en-US" dirty="0"/>
              <a:t> convergence – IT staff out in field working with field personnel to make it possible; Get pic of IT and OT guys in field setting</a:t>
            </a:r>
          </a:p>
          <a:p>
            <a:endParaRPr lang="en-US" dirty="0"/>
          </a:p>
        </p:txBody>
      </p:sp>
      <p:sp>
        <p:nvSpPr>
          <p:cNvPr id="4" name="Slide Number Placeholder 3"/>
          <p:cNvSpPr>
            <a:spLocks noGrp="1"/>
          </p:cNvSpPr>
          <p:nvPr>
            <p:ph type="sldNum" sz="quarter" idx="5"/>
          </p:nvPr>
        </p:nvSpPr>
        <p:spPr/>
        <p:txBody>
          <a:bodyPr/>
          <a:lstStyle/>
          <a:p>
            <a:fld id="{E63791B6-9061-42E6-890E-028C67EB072D}" type="slidenum">
              <a:rPr lang="en-US" smtClean="0"/>
              <a:t>52</a:t>
            </a:fld>
            <a:endParaRPr lang="en-US"/>
          </a:p>
        </p:txBody>
      </p:sp>
    </p:spTree>
    <p:extLst>
      <p:ext uri="{BB962C8B-B14F-4D97-AF65-F5344CB8AC3E}">
        <p14:creationId xmlns:p14="http://schemas.microsoft.com/office/powerpoint/2010/main" val="2135700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3791B6-9061-42E6-890E-028C67EB072D}" type="slidenum">
              <a:rPr lang="en-US">
                <a:solidFill>
                  <a:srgbClr val="000000"/>
                </a:solidFill>
              </a:rPr>
              <a:pPr>
                <a:defRPr/>
              </a:pPr>
              <a:t>53</a:t>
            </a:fld>
            <a:endParaRPr lang="en-US">
              <a:solidFill>
                <a:srgbClr val="000000"/>
              </a:solidFill>
            </a:endParaRPr>
          </a:p>
        </p:txBody>
      </p:sp>
    </p:spTree>
    <p:extLst>
      <p:ext uri="{BB962C8B-B14F-4D97-AF65-F5344CB8AC3E}">
        <p14:creationId xmlns:p14="http://schemas.microsoft.com/office/powerpoint/2010/main" val="1744700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3791B6-9061-42E6-890E-028C67EB072D}" type="slidenum">
              <a:rPr lang="en-US">
                <a:solidFill>
                  <a:srgbClr val="000000"/>
                </a:solidFill>
              </a:rPr>
              <a:pPr>
                <a:defRPr/>
              </a:pPr>
              <a:t>54</a:t>
            </a:fld>
            <a:endParaRPr lang="en-US">
              <a:solidFill>
                <a:srgbClr val="000000"/>
              </a:solidFill>
            </a:endParaRPr>
          </a:p>
        </p:txBody>
      </p:sp>
    </p:spTree>
    <p:extLst>
      <p:ext uri="{BB962C8B-B14F-4D97-AF65-F5344CB8AC3E}">
        <p14:creationId xmlns:p14="http://schemas.microsoft.com/office/powerpoint/2010/main" val="4039609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10855" lvl="1" indent="-273406">
              <a:lnSpc>
                <a:spcPct val="107000"/>
              </a:lnSpc>
              <a:spcBef>
                <a:spcPts val="0"/>
              </a:spcBef>
              <a:spcAft>
                <a:spcPts val="0"/>
              </a:spcAft>
              <a:buFont typeface="+mj-lt"/>
              <a:buAutoNum type="alphaLcPeriod"/>
            </a:pPr>
            <a:r>
              <a:rPr lang="en-US" sz="1100" dirty="0">
                <a:latin typeface="Calibri" panose="020F0502020204030204" pitchFamily="34" charset="0"/>
                <a:ea typeface="Calibri" panose="020F0502020204030204" pitchFamily="34" charset="0"/>
                <a:cs typeface="Times New Roman" panose="02020603050405020304" pitchFamily="18" charset="0"/>
              </a:rPr>
              <a:t>What do previous and current efforts enable us to do?</a:t>
            </a:r>
          </a:p>
          <a:p>
            <a:pPr marL="710855" lvl="1" indent="-273406">
              <a:lnSpc>
                <a:spcPct val="107000"/>
              </a:lnSpc>
              <a:spcBef>
                <a:spcPts val="0"/>
              </a:spcBef>
              <a:spcAft>
                <a:spcPts val="0"/>
              </a:spcAft>
              <a:buFont typeface="+mj-lt"/>
              <a:buAutoNum type="alphaLcPeriod"/>
            </a:pPr>
            <a:r>
              <a:rPr lang="en-US" sz="1100" dirty="0">
                <a:latin typeface="Calibri" panose="020F0502020204030204" pitchFamily="34" charset="0"/>
                <a:ea typeface="Calibri" panose="020F0502020204030204" pitchFamily="34" charset="0"/>
                <a:cs typeface="Times New Roman" panose="02020603050405020304" pitchFamily="18" charset="0"/>
              </a:rPr>
              <a:t>Demand Response</a:t>
            </a:r>
          </a:p>
          <a:p>
            <a:pPr marL="710855" lvl="1" indent="-273406">
              <a:lnSpc>
                <a:spcPct val="107000"/>
              </a:lnSpc>
              <a:spcBef>
                <a:spcPts val="0"/>
              </a:spcBef>
              <a:spcAft>
                <a:spcPts val="0"/>
              </a:spcAft>
              <a:buFont typeface="+mj-lt"/>
              <a:buAutoNum type="alphaLcPeriod"/>
            </a:pPr>
            <a:r>
              <a:rPr lang="en-US" sz="1100" dirty="0">
                <a:latin typeface="Calibri" panose="020F0502020204030204" pitchFamily="34" charset="0"/>
                <a:ea typeface="Calibri" panose="020F0502020204030204" pitchFamily="34" charset="0"/>
                <a:cs typeface="Times New Roman" panose="02020603050405020304" pitchFamily="18" charset="0"/>
              </a:rPr>
              <a:t>FLISR</a:t>
            </a:r>
          </a:p>
          <a:p>
            <a:pPr marL="710855" lvl="1" indent="-273406">
              <a:lnSpc>
                <a:spcPct val="107000"/>
              </a:lnSpc>
              <a:spcBef>
                <a:spcPts val="0"/>
              </a:spcBef>
              <a:spcAft>
                <a:spcPts val="0"/>
              </a:spcAft>
              <a:buFont typeface="+mj-lt"/>
              <a:buAutoNum type="alphaLcPeriod"/>
            </a:pPr>
            <a:r>
              <a:rPr lang="en-US" sz="1100" dirty="0">
                <a:latin typeface="Calibri" panose="020F0502020204030204" pitchFamily="34" charset="0"/>
                <a:ea typeface="Calibri" panose="020F0502020204030204" pitchFamily="34" charset="0"/>
                <a:cs typeface="Times New Roman" panose="02020603050405020304" pitchFamily="18" charset="0"/>
              </a:rPr>
              <a:t>BB small cell</a:t>
            </a:r>
          </a:p>
          <a:p>
            <a:pPr marL="710855" lvl="1" indent="-273406">
              <a:lnSpc>
                <a:spcPct val="107000"/>
              </a:lnSpc>
              <a:spcBef>
                <a:spcPts val="0"/>
              </a:spcBef>
              <a:spcAft>
                <a:spcPts val="0"/>
              </a:spcAft>
              <a:buFont typeface="+mj-lt"/>
              <a:buAutoNum type="alphaLcPeriod"/>
            </a:pPr>
            <a:r>
              <a:rPr lang="en-US" sz="1100" dirty="0">
                <a:latin typeface="Calibri" panose="020F0502020204030204" pitchFamily="34" charset="0"/>
                <a:ea typeface="Calibri" panose="020F0502020204030204" pitchFamily="34" charset="0"/>
                <a:cs typeface="Times New Roman" panose="02020603050405020304" pitchFamily="18" charset="0"/>
              </a:rPr>
              <a:t>Communications study radios/SCADA</a:t>
            </a:r>
          </a:p>
          <a:p>
            <a:pPr marL="710855" lvl="1" indent="-273406">
              <a:lnSpc>
                <a:spcPct val="107000"/>
              </a:lnSpc>
              <a:spcBef>
                <a:spcPts val="0"/>
              </a:spcBef>
              <a:spcAft>
                <a:spcPts val="0"/>
              </a:spcAft>
              <a:buFont typeface="+mj-lt"/>
              <a:buAutoNum type="alphaLcPeriod"/>
            </a:pPr>
            <a:r>
              <a:rPr lang="en-US" sz="1100" dirty="0">
                <a:latin typeface="Calibri" panose="020F0502020204030204" pitchFamily="34" charset="0"/>
                <a:ea typeface="Calibri" panose="020F0502020204030204" pitchFamily="34" charset="0"/>
                <a:cs typeface="Times New Roman" panose="02020603050405020304" pitchFamily="18" charset="0"/>
              </a:rPr>
              <a:t>Voltage optimization</a:t>
            </a:r>
          </a:p>
          <a:p>
            <a:pPr marL="710855" lvl="1" indent="-273406">
              <a:lnSpc>
                <a:spcPct val="107000"/>
              </a:lnSpc>
              <a:spcBef>
                <a:spcPts val="0"/>
              </a:spcBef>
              <a:spcAft>
                <a:spcPts val="0"/>
              </a:spcAft>
              <a:buFont typeface="+mj-lt"/>
              <a:buAutoNum type="alphaLcPeriod"/>
            </a:pPr>
            <a:r>
              <a:rPr lang="en-US" sz="1100" dirty="0">
                <a:latin typeface="Calibri" panose="020F0502020204030204" pitchFamily="34" charset="0"/>
                <a:ea typeface="Calibri" panose="020F0502020204030204" pitchFamily="34" charset="0"/>
                <a:cs typeface="Times New Roman" panose="02020603050405020304" pitchFamily="18" charset="0"/>
              </a:rPr>
              <a:t>Further device automation</a:t>
            </a:r>
          </a:p>
          <a:p>
            <a:pPr marL="710855" lvl="1" indent="-273406">
              <a:lnSpc>
                <a:spcPct val="107000"/>
              </a:lnSpc>
              <a:spcBef>
                <a:spcPts val="0"/>
              </a:spcBef>
              <a:spcAft>
                <a:spcPts val="0"/>
              </a:spcAft>
              <a:buFont typeface="+mj-lt"/>
              <a:buAutoNum type="alphaLcPeriod"/>
            </a:pPr>
            <a:r>
              <a:rPr lang="en-US" sz="1100" dirty="0">
                <a:latin typeface="Calibri" panose="020F0502020204030204" pitchFamily="34" charset="0"/>
                <a:ea typeface="Calibri" panose="020F0502020204030204" pitchFamily="34" charset="0"/>
                <a:cs typeface="Times New Roman" panose="02020603050405020304" pitchFamily="18" charset="0"/>
              </a:rPr>
              <a:t>System Analytics planned (Tableau)</a:t>
            </a:r>
          </a:p>
          <a:p>
            <a:pPr marL="710855" lvl="1" indent="-273406">
              <a:lnSpc>
                <a:spcPct val="115000"/>
              </a:lnSpc>
              <a:spcBef>
                <a:spcPts val="0"/>
              </a:spcBef>
              <a:spcAft>
                <a:spcPts val="0"/>
              </a:spcAft>
              <a:buFont typeface="+mj-lt"/>
              <a:buAutoNum type="alphaLcPeriod"/>
            </a:pP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Visibility into BPA’s circuit breaker systems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10855" lvl="1" indent="-273406">
              <a:lnSpc>
                <a:spcPct val="115000"/>
              </a:lnSpc>
              <a:spcBef>
                <a:spcPts val="0"/>
              </a:spcBef>
              <a:spcAft>
                <a:spcPts val="0"/>
              </a:spcAft>
              <a:buFont typeface="+mj-lt"/>
              <a:buAutoNum type="alphaLcPeriod"/>
            </a:pP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Use of drones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18FD8E96-BF56-4FC1-A91A-22501E1AE400}" type="slidenum">
              <a:rPr lang="en-US">
                <a:solidFill>
                  <a:srgbClr val="000000"/>
                </a:solidFill>
              </a:rPr>
              <a:pPr>
                <a:defRPr/>
              </a:pPr>
              <a:t>55</a:t>
            </a:fld>
            <a:endParaRPr lang="en-US">
              <a:solidFill>
                <a:srgbClr val="000000"/>
              </a:solidFill>
            </a:endParaRPr>
          </a:p>
        </p:txBody>
      </p:sp>
    </p:spTree>
    <p:extLst>
      <p:ext uri="{BB962C8B-B14F-4D97-AF65-F5344CB8AC3E}">
        <p14:creationId xmlns:p14="http://schemas.microsoft.com/office/powerpoint/2010/main" val="2504898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4918">
              <a:defRPr/>
            </a:pPr>
            <a:r>
              <a:rPr lang="en-US" dirty="0"/>
              <a:t>The District has received and signed the construction agreements committing BPA to Construction of both the McNary POD in 2022, and the Red Mountain Breaker position in 2023 to coincide with the Sunset to Dallas transmission Line construction.</a:t>
            </a:r>
          </a:p>
          <a:p>
            <a:endParaRPr lang="en-US" dirty="0"/>
          </a:p>
        </p:txBody>
      </p:sp>
      <p:sp>
        <p:nvSpPr>
          <p:cNvPr id="4" name="Slide Number Placeholder 3"/>
          <p:cNvSpPr>
            <a:spLocks noGrp="1"/>
          </p:cNvSpPr>
          <p:nvPr>
            <p:ph type="sldNum" sz="quarter" idx="5"/>
          </p:nvPr>
        </p:nvSpPr>
        <p:spPr/>
        <p:txBody>
          <a:bodyPr/>
          <a:lstStyle/>
          <a:p>
            <a:pPr>
              <a:defRPr/>
            </a:pPr>
            <a:fld id="{E63791B6-9061-42E6-890E-028C67EB072D}" type="slidenum">
              <a:rPr lang="en-US">
                <a:solidFill>
                  <a:srgbClr val="000000"/>
                </a:solidFill>
              </a:rPr>
              <a:pPr>
                <a:defRPr/>
              </a:pPr>
              <a:t>56</a:t>
            </a:fld>
            <a:endParaRPr lang="en-US">
              <a:solidFill>
                <a:srgbClr val="000000"/>
              </a:solidFill>
            </a:endParaRPr>
          </a:p>
        </p:txBody>
      </p:sp>
    </p:spTree>
    <p:extLst>
      <p:ext uri="{BB962C8B-B14F-4D97-AF65-F5344CB8AC3E}">
        <p14:creationId xmlns:p14="http://schemas.microsoft.com/office/powerpoint/2010/main" val="991026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3791B6-9061-42E6-890E-028C67EB072D}" type="slidenum">
              <a:rPr lang="en-US">
                <a:solidFill>
                  <a:srgbClr val="000000"/>
                </a:solidFill>
              </a:rPr>
              <a:pPr>
                <a:defRPr/>
              </a:pPr>
              <a:t>57</a:t>
            </a:fld>
            <a:endParaRPr lang="en-US">
              <a:solidFill>
                <a:srgbClr val="000000"/>
              </a:solidFill>
            </a:endParaRPr>
          </a:p>
        </p:txBody>
      </p:sp>
    </p:spTree>
    <p:extLst>
      <p:ext uri="{BB962C8B-B14F-4D97-AF65-F5344CB8AC3E}">
        <p14:creationId xmlns:p14="http://schemas.microsoft.com/office/powerpoint/2010/main" val="793659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3791B6-9061-42E6-890E-028C67EB072D}" type="slidenum">
              <a:rPr lang="en-US">
                <a:solidFill>
                  <a:srgbClr val="000000"/>
                </a:solidFill>
              </a:rPr>
              <a:pPr>
                <a:defRPr/>
              </a:pPr>
              <a:t>58</a:t>
            </a:fld>
            <a:endParaRPr lang="en-US">
              <a:solidFill>
                <a:srgbClr val="000000"/>
              </a:solidFill>
            </a:endParaRPr>
          </a:p>
        </p:txBody>
      </p:sp>
    </p:spTree>
    <p:extLst>
      <p:ext uri="{BB962C8B-B14F-4D97-AF65-F5344CB8AC3E}">
        <p14:creationId xmlns:p14="http://schemas.microsoft.com/office/powerpoint/2010/main" val="1890329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3791B6-9061-42E6-890E-028C67EB072D}" type="slidenum">
              <a:rPr lang="en-US">
                <a:solidFill>
                  <a:srgbClr val="000000"/>
                </a:solidFill>
              </a:rPr>
              <a:pPr>
                <a:defRPr/>
              </a:pPr>
              <a:t>59</a:t>
            </a:fld>
            <a:endParaRPr lang="en-US">
              <a:solidFill>
                <a:srgbClr val="000000"/>
              </a:solidFill>
            </a:endParaRPr>
          </a:p>
        </p:txBody>
      </p:sp>
    </p:spTree>
    <p:extLst>
      <p:ext uri="{BB962C8B-B14F-4D97-AF65-F5344CB8AC3E}">
        <p14:creationId xmlns:p14="http://schemas.microsoft.com/office/powerpoint/2010/main" val="562551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8FD8E96-BF56-4FC1-A91A-22501E1AE400}" type="slidenum">
              <a:rPr lang="en-US" smtClean="0"/>
              <a:pPr>
                <a:defRPr/>
              </a:pPr>
              <a:t>60</a:t>
            </a:fld>
            <a:endParaRPr lang="en-US"/>
          </a:p>
        </p:txBody>
      </p:sp>
    </p:spTree>
    <p:extLst>
      <p:ext uri="{BB962C8B-B14F-4D97-AF65-F5344CB8AC3E}">
        <p14:creationId xmlns:p14="http://schemas.microsoft.com/office/powerpoint/2010/main" val="2457692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60367">
              <a:defRPr/>
            </a:pPr>
            <a:fld id="{14DAA2D8-E459-4BAD-ACFB-A5139FCA50F0}" type="slidenum">
              <a:rPr lang="en-US">
                <a:solidFill>
                  <a:srgbClr val="000000"/>
                </a:solidFill>
                <a:latin typeface="Arial" charset="0"/>
              </a:rPr>
              <a:pPr defTabSz="960367">
                <a:defRPr/>
              </a:pPr>
              <a:t>3</a:t>
            </a:fld>
            <a:endParaRPr lang="en-US" dirty="0">
              <a:solidFill>
                <a:srgbClr val="000000"/>
              </a:solidFill>
              <a:latin typeface="Arial" charset="0"/>
            </a:endParaRPr>
          </a:p>
        </p:txBody>
      </p:sp>
      <p:sp>
        <p:nvSpPr>
          <p:cNvPr id="5" name="Date Placeholder 4"/>
          <p:cNvSpPr>
            <a:spLocks noGrp="1"/>
          </p:cNvSpPr>
          <p:nvPr>
            <p:ph type="dt" idx="11"/>
          </p:nvPr>
        </p:nvSpPr>
        <p:spPr/>
        <p:txBody>
          <a:bodyPr/>
          <a:lstStyle/>
          <a:p>
            <a:pPr defTabSz="960367">
              <a:defRPr/>
            </a:pPr>
            <a:fld id="{18531AB6-797A-4B10-BE22-1BB4F773636A}" type="datetime1">
              <a:rPr lang="en-US">
                <a:solidFill>
                  <a:srgbClr val="000000"/>
                </a:solidFill>
                <a:latin typeface="Arial" charset="0"/>
              </a:rPr>
              <a:pPr defTabSz="960367">
                <a:defRPr/>
              </a:pPr>
              <a:t>6/7/2022</a:t>
            </a:fld>
            <a:endParaRPr lang="en-US" dirty="0">
              <a:solidFill>
                <a:srgbClr val="000000"/>
              </a:solidFill>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8FD8E96-BF56-4FC1-A91A-22501E1AE400}" type="slidenum">
              <a:rPr lang="en-US" smtClean="0"/>
              <a:pPr>
                <a:defRPr/>
              </a:pPr>
              <a:t>61</a:t>
            </a:fld>
            <a:endParaRPr lang="en-US"/>
          </a:p>
        </p:txBody>
      </p:sp>
    </p:spTree>
    <p:extLst>
      <p:ext uri="{BB962C8B-B14F-4D97-AF65-F5344CB8AC3E}">
        <p14:creationId xmlns:p14="http://schemas.microsoft.com/office/powerpoint/2010/main" val="473427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8FD8E96-BF56-4FC1-A91A-22501E1AE400}" type="slidenum">
              <a:rPr lang="en-US" smtClean="0"/>
              <a:pPr>
                <a:defRPr/>
              </a:pPr>
              <a:t>62</a:t>
            </a:fld>
            <a:endParaRPr lang="en-US"/>
          </a:p>
        </p:txBody>
      </p:sp>
    </p:spTree>
    <p:extLst>
      <p:ext uri="{BB962C8B-B14F-4D97-AF65-F5344CB8AC3E}">
        <p14:creationId xmlns:p14="http://schemas.microsoft.com/office/powerpoint/2010/main" val="611628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898">
              <a:defRPr/>
            </a:pPr>
            <a:r>
              <a:rPr lang="en-US" sz="1100" dirty="0"/>
              <a:t>Voltage optimization - efficiency</a:t>
            </a:r>
          </a:p>
          <a:p>
            <a:pPr defTabSz="874898">
              <a:defRPr/>
            </a:pPr>
            <a:r>
              <a:rPr lang="en-US" sz="1100" dirty="0"/>
              <a:t>Outage detection and response</a:t>
            </a:r>
          </a:p>
          <a:p>
            <a:pPr defTabSz="874898">
              <a:defRPr/>
            </a:pPr>
            <a:r>
              <a:rPr lang="en-US" sz="1100" dirty="0"/>
              <a:t>System prediction and proactive response to failing infrastructure</a:t>
            </a:r>
          </a:p>
          <a:p>
            <a:pPr defTabSz="874898">
              <a:defRPr/>
            </a:pPr>
            <a:r>
              <a:rPr lang="en-US" sz="1100" dirty="0"/>
              <a:t>T&amp;D – looping distribution, replacing old relays, 24x7 reliability</a:t>
            </a:r>
          </a:p>
          <a:p>
            <a:endParaRPr lang="en-US" dirty="0"/>
          </a:p>
        </p:txBody>
      </p:sp>
      <p:sp>
        <p:nvSpPr>
          <p:cNvPr id="4" name="Slide Number Placeholder 3"/>
          <p:cNvSpPr>
            <a:spLocks noGrp="1"/>
          </p:cNvSpPr>
          <p:nvPr>
            <p:ph type="sldNum" sz="quarter" idx="5"/>
          </p:nvPr>
        </p:nvSpPr>
        <p:spPr/>
        <p:txBody>
          <a:bodyPr/>
          <a:lstStyle/>
          <a:p>
            <a:pPr>
              <a:defRPr/>
            </a:pPr>
            <a:fld id="{18FD8E96-BF56-4FC1-A91A-22501E1AE400}" type="slidenum">
              <a:rPr lang="en-US">
                <a:solidFill>
                  <a:srgbClr val="000000"/>
                </a:solidFill>
              </a:rPr>
              <a:pPr>
                <a:defRPr/>
              </a:pPr>
              <a:t>63</a:t>
            </a:fld>
            <a:endParaRPr lang="en-US">
              <a:solidFill>
                <a:srgbClr val="000000"/>
              </a:solidFill>
            </a:endParaRPr>
          </a:p>
        </p:txBody>
      </p:sp>
    </p:spTree>
    <p:extLst>
      <p:ext uri="{BB962C8B-B14F-4D97-AF65-F5344CB8AC3E}">
        <p14:creationId xmlns:p14="http://schemas.microsoft.com/office/powerpoint/2010/main" val="26527607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898">
              <a:defRPr/>
            </a:pPr>
            <a:r>
              <a:rPr lang="en-US" sz="1100" dirty="0"/>
              <a:t>Voltage optimization - efficiency</a:t>
            </a:r>
          </a:p>
          <a:p>
            <a:pPr defTabSz="874898">
              <a:defRPr/>
            </a:pPr>
            <a:r>
              <a:rPr lang="en-US" sz="1100" dirty="0"/>
              <a:t>Outage detection and response</a:t>
            </a:r>
          </a:p>
          <a:p>
            <a:pPr defTabSz="874898">
              <a:defRPr/>
            </a:pPr>
            <a:r>
              <a:rPr lang="en-US" sz="1100" dirty="0"/>
              <a:t>System prediction and proactive response to failing infrastructure</a:t>
            </a:r>
          </a:p>
          <a:p>
            <a:pPr defTabSz="874898">
              <a:defRPr/>
            </a:pPr>
            <a:r>
              <a:rPr lang="en-US" sz="1100" dirty="0"/>
              <a:t>T&amp;D – looping distribution, replacing old relays, 24x7 reliability</a:t>
            </a:r>
          </a:p>
          <a:p>
            <a:endParaRPr lang="en-US" dirty="0"/>
          </a:p>
        </p:txBody>
      </p:sp>
      <p:sp>
        <p:nvSpPr>
          <p:cNvPr id="4" name="Slide Number Placeholder 3"/>
          <p:cNvSpPr>
            <a:spLocks noGrp="1"/>
          </p:cNvSpPr>
          <p:nvPr>
            <p:ph type="sldNum" sz="quarter" idx="5"/>
          </p:nvPr>
        </p:nvSpPr>
        <p:spPr/>
        <p:txBody>
          <a:bodyPr/>
          <a:lstStyle/>
          <a:p>
            <a:pPr>
              <a:defRPr/>
            </a:pPr>
            <a:fld id="{18FD8E96-BF56-4FC1-A91A-22501E1AE400}" type="slidenum">
              <a:rPr lang="en-US">
                <a:solidFill>
                  <a:srgbClr val="000000"/>
                </a:solidFill>
              </a:rPr>
              <a:pPr>
                <a:defRPr/>
              </a:pPr>
              <a:t>64</a:t>
            </a:fld>
            <a:endParaRPr lang="en-US">
              <a:solidFill>
                <a:srgbClr val="000000"/>
              </a:solidFill>
            </a:endParaRPr>
          </a:p>
        </p:txBody>
      </p:sp>
    </p:spTree>
    <p:extLst>
      <p:ext uri="{BB962C8B-B14F-4D97-AF65-F5344CB8AC3E}">
        <p14:creationId xmlns:p14="http://schemas.microsoft.com/office/powerpoint/2010/main" val="23456156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3791B6-9061-42E6-890E-028C67EB072D}" type="slidenum">
              <a:rPr lang="en-US" smtClean="0"/>
              <a:t>65</a:t>
            </a:fld>
            <a:endParaRPr lang="en-US"/>
          </a:p>
        </p:txBody>
      </p:sp>
    </p:spTree>
    <p:extLst>
      <p:ext uri="{BB962C8B-B14F-4D97-AF65-F5344CB8AC3E}">
        <p14:creationId xmlns:p14="http://schemas.microsoft.com/office/powerpoint/2010/main" val="3395187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3791B6-9061-42E6-890E-028C67EB072D}" type="slidenum">
              <a:rPr lang="en-US">
                <a:solidFill>
                  <a:srgbClr val="000000"/>
                </a:solidFill>
              </a:rPr>
              <a:pPr>
                <a:defRPr/>
              </a:pPr>
              <a:t>66</a:t>
            </a:fld>
            <a:endParaRPr lang="en-US">
              <a:solidFill>
                <a:srgbClr val="000000"/>
              </a:solidFill>
            </a:endParaRPr>
          </a:p>
        </p:txBody>
      </p:sp>
    </p:spTree>
    <p:extLst>
      <p:ext uri="{BB962C8B-B14F-4D97-AF65-F5344CB8AC3E}">
        <p14:creationId xmlns:p14="http://schemas.microsoft.com/office/powerpoint/2010/main" val="38725690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3791B6-9061-42E6-890E-028C67EB072D}" type="slidenum">
              <a:rPr lang="en-US">
                <a:solidFill>
                  <a:srgbClr val="000000"/>
                </a:solidFill>
              </a:rPr>
              <a:pPr>
                <a:defRPr/>
              </a:pPr>
              <a:t>67</a:t>
            </a:fld>
            <a:endParaRPr lang="en-US">
              <a:solidFill>
                <a:srgbClr val="000000"/>
              </a:solidFill>
            </a:endParaRPr>
          </a:p>
        </p:txBody>
      </p:sp>
    </p:spTree>
    <p:extLst>
      <p:ext uri="{BB962C8B-B14F-4D97-AF65-F5344CB8AC3E}">
        <p14:creationId xmlns:p14="http://schemas.microsoft.com/office/powerpoint/2010/main" val="93326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3791B6-9061-42E6-890E-028C67EB072D}" type="slidenum">
              <a:rPr lang="en-US">
                <a:solidFill>
                  <a:srgbClr val="000000"/>
                </a:solidFill>
              </a:rPr>
              <a:pPr>
                <a:defRPr/>
              </a:pPr>
              <a:t>68</a:t>
            </a:fld>
            <a:endParaRPr lang="en-US">
              <a:solidFill>
                <a:srgbClr val="000000"/>
              </a:solidFill>
            </a:endParaRPr>
          </a:p>
        </p:txBody>
      </p:sp>
    </p:spTree>
    <p:extLst>
      <p:ext uri="{BB962C8B-B14F-4D97-AF65-F5344CB8AC3E}">
        <p14:creationId xmlns:p14="http://schemas.microsoft.com/office/powerpoint/2010/main" val="1286777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3791B6-9061-42E6-890E-028C67EB072D}" type="slidenum">
              <a:rPr lang="en-US">
                <a:solidFill>
                  <a:srgbClr val="000000"/>
                </a:solidFill>
              </a:rPr>
              <a:pPr>
                <a:defRPr/>
              </a:pPr>
              <a:t>69</a:t>
            </a:fld>
            <a:endParaRPr lang="en-US">
              <a:solidFill>
                <a:srgbClr val="000000"/>
              </a:solidFill>
            </a:endParaRPr>
          </a:p>
        </p:txBody>
      </p:sp>
    </p:spTree>
    <p:extLst>
      <p:ext uri="{BB962C8B-B14F-4D97-AF65-F5344CB8AC3E}">
        <p14:creationId xmlns:p14="http://schemas.microsoft.com/office/powerpoint/2010/main" val="11450879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3791B6-9061-42E6-890E-028C67EB072D}" type="slidenum">
              <a:rPr lang="en-US" smtClean="0"/>
              <a:t>70</a:t>
            </a:fld>
            <a:endParaRPr lang="en-US"/>
          </a:p>
        </p:txBody>
      </p:sp>
    </p:spTree>
    <p:extLst>
      <p:ext uri="{BB962C8B-B14F-4D97-AF65-F5344CB8AC3E}">
        <p14:creationId xmlns:p14="http://schemas.microsoft.com/office/powerpoint/2010/main" val="1417959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202124"/>
                </a:solidFill>
                <a:effectLst/>
                <a:latin typeface="Roboto" panose="02000000000000000000" pitchFamily="2" charset="0"/>
              </a:rPr>
              <a:t>Consumer Participation.</a:t>
            </a:r>
          </a:p>
          <a:p>
            <a:pPr algn="l">
              <a:buFont typeface="Arial" panose="020B0604020202020204" pitchFamily="34" charset="0"/>
              <a:buChar char="•"/>
            </a:pPr>
            <a:r>
              <a:rPr lang="en-US" b="0" i="0" dirty="0">
                <a:solidFill>
                  <a:srgbClr val="202124"/>
                </a:solidFill>
                <a:effectLst/>
                <a:latin typeface="Roboto" panose="02000000000000000000" pitchFamily="2" charset="0"/>
              </a:rPr>
              <a:t>Real Time Pricing.</a:t>
            </a:r>
          </a:p>
          <a:p>
            <a:pPr algn="l">
              <a:buFont typeface="Arial" panose="020B0604020202020204" pitchFamily="34" charset="0"/>
              <a:buChar char="•"/>
            </a:pPr>
            <a:r>
              <a:rPr lang="en-US" b="0" i="0" dirty="0">
                <a:solidFill>
                  <a:srgbClr val="202124"/>
                </a:solidFill>
                <a:effectLst/>
                <a:latin typeface="Roboto" panose="02000000000000000000" pitchFamily="2" charset="0"/>
              </a:rPr>
              <a:t>Distributed Generation: Incorporation of renewable energy resources into the grid.</a:t>
            </a:r>
          </a:p>
          <a:p>
            <a:pPr algn="l">
              <a:buFont typeface="Arial" panose="020B0604020202020204" pitchFamily="34" charset="0"/>
              <a:buChar char="•"/>
            </a:pPr>
            <a:r>
              <a:rPr lang="en-US" b="0" i="0" dirty="0">
                <a:solidFill>
                  <a:srgbClr val="202124"/>
                </a:solidFill>
                <a:effectLst/>
                <a:latin typeface="Roboto" panose="02000000000000000000" pitchFamily="2" charset="0"/>
              </a:rPr>
              <a:t>Power System Efficiency.</a:t>
            </a:r>
          </a:p>
          <a:p>
            <a:pPr algn="l">
              <a:buFont typeface="Arial" panose="020B0604020202020204" pitchFamily="34" charset="0"/>
              <a:buChar char="•"/>
            </a:pPr>
            <a:r>
              <a:rPr lang="en-US" b="0" i="0" dirty="0">
                <a:solidFill>
                  <a:srgbClr val="202124"/>
                </a:solidFill>
                <a:effectLst/>
                <a:latin typeface="Roboto" panose="02000000000000000000" pitchFamily="2" charset="0"/>
              </a:rPr>
              <a:t>Power Quality.</a:t>
            </a:r>
          </a:p>
          <a:p>
            <a:pPr algn="l">
              <a:buFont typeface="Arial" panose="020B0604020202020204" pitchFamily="34" charset="0"/>
              <a:buChar char="•"/>
            </a:pPr>
            <a:r>
              <a:rPr lang="en-US" b="0" i="0" dirty="0">
                <a:solidFill>
                  <a:srgbClr val="202124"/>
                </a:solidFill>
                <a:effectLst/>
                <a:latin typeface="Roboto" panose="02000000000000000000" pitchFamily="2" charset="0"/>
              </a:rPr>
              <a:t>New products in terms of Value Added Services (VAS)</a:t>
            </a:r>
          </a:p>
          <a:p>
            <a:pPr algn="l">
              <a:buFont typeface="Arial" panose="020B0604020202020204" pitchFamily="34" charset="0"/>
              <a:buChar char="•"/>
            </a:pPr>
            <a:r>
              <a:rPr lang="en-US" b="0" i="0" dirty="0">
                <a:solidFill>
                  <a:srgbClr val="212529"/>
                </a:solidFill>
                <a:effectLst/>
                <a:latin typeface="Rubik-Light"/>
              </a:rPr>
              <a:t>More efficient transmission of electricity</a:t>
            </a:r>
          </a:p>
          <a:p>
            <a:pPr algn="l">
              <a:buFont typeface="Arial" panose="020B0604020202020204" pitchFamily="34" charset="0"/>
              <a:buChar char="•"/>
            </a:pPr>
            <a:r>
              <a:rPr lang="en-US" b="0" i="0" dirty="0">
                <a:solidFill>
                  <a:srgbClr val="212529"/>
                </a:solidFill>
                <a:effectLst/>
                <a:latin typeface="Rubik-Light"/>
              </a:rPr>
              <a:t>Quicker restoration of electricity after power disturbances</a:t>
            </a:r>
          </a:p>
          <a:p>
            <a:pPr algn="l">
              <a:buFont typeface="Arial" panose="020B0604020202020204" pitchFamily="34" charset="0"/>
              <a:buChar char="•"/>
            </a:pPr>
            <a:r>
              <a:rPr lang="en-US" b="0" i="0" dirty="0">
                <a:solidFill>
                  <a:srgbClr val="212529"/>
                </a:solidFill>
                <a:effectLst/>
                <a:latin typeface="Rubik-Light"/>
              </a:rPr>
              <a:t>Reduced operations and management costs for utilities, and ultimately lower power costs for consumers</a:t>
            </a:r>
          </a:p>
          <a:p>
            <a:pPr algn="l">
              <a:buFont typeface="Arial" panose="020B0604020202020204" pitchFamily="34" charset="0"/>
              <a:buChar char="•"/>
            </a:pPr>
            <a:r>
              <a:rPr lang="en-US" b="0" i="0" dirty="0">
                <a:solidFill>
                  <a:srgbClr val="212529"/>
                </a:solidFill>
                <a:effectLst/>
                <a:latin typeface="Rubik-Light"/>
              </a:rPr>
              <a:t>Reduced peak demand, which will also help lower electricity rates</a:t>
            </a:r>
          </a:p>
          <a:p>
            <a:pPr algn="l">
              <a:buFont typeface="Arial" panose="020B0604020202020204" pitchFamily="34" charset="0"/>
              <a:buChar char="•"/>
            </a:pPr>
            <a:r>
              <a:rPr lang="en-US" b="0" i="0" dirty="0">
                <a:solidFill>
                  <a:srgbClr val="212529"/>
                </a:solidFill>
                <a:effectLst/>
                <a:latin typeface="Rubik-Light"/>
              </a:rPr>
              <a:t>Increased integration of large-scale renewable energy systems</a:t>
            </a:r>
          </a:p>
          <a:p>
            <a:pPr algn="l">
              <a:buFont typeface="Arial" panose="020B0604020202020204" pitchFamily="34" charset="0"/>
              <a:buChar char="•"/>
            </a:pPr>
            <a:r>
              <a:rPr lang="en-US" b="0" i="0" dirty="0">
                <a:solidFill>
                  <a:srgbClr val="212529"/>
                </a:solidFill>
                <a:effectLst/>
                <a:latin typeface="Rubik-Light"/>
              </a:rPr>
              <a:t>Better integration of customer-owner power generation systems, including renewable energy systems</a:t>
            </a:r>
          </a:p>
          <a:p>
            <a:pPr algn="l">
              <a:buFont typeface="Arial" panose="020B0604020202020204" pitchFamily="34" charset="0"/>
              <a:buChar char="•"/>
            </a:pPr>
            <a:r>
              <a:rPr lang="en-US" b="0" i="0" dirty="0">
                <a:solidFill>
                  <a:srgbClr val="212529"/>
                </a:solidFill>
                <a:effectLst/>
                <a:latin typeface="Rubik-Light"/>
              </a:rPr>
              <a:t>Improved security</a:t>
            </a:r>
          </a:p>
          <a:p>
            <a:endParaRPr lang="en-US" dirty="0"/>
          </a:p>
        </p:txBody>
      </p:sp>
      <p:sp>
        <p:nvSpPr>
          <p:cNvPr id="4" name="Slide Number Placeholder 3"/>
          <p:cNvSpPr>
            <a:spLocks noGrp="1"/>
          </p:cNvSpPr>
          <p:nvPr>
            <p:ph type="sldNum" sz="quarter" idx="5"/>
          </p:nvPr>
        </p:nvSpPr>
        <p:spPr/>
        <p:txBody>
          <a:bodyPr/>
          <a:lstStyle/>
          <a:p>
            <a:pPr>
              <a:defRPr/>
            </a:pPr>
            <a:fld id="{18FD8E96-BF56-4FC1-A91A-22501E1AE400}" type="slidenum">
              <a:rPr lang="en-US" smtClean="0"/>
              <a:pPr>
                <a:defRPr/>
              </a:pPr>
              <a:t>4</a:t>
            </a:fld>
            <a:endParaRPr lang="en-US"/>
          </a:p>
        </p:txBody>
      </p:sp>
    </p:spTree>
    <p:extLst>
      <p:ext uri="{BB962C8B-B14F-4D97-AF65-F5344CB8AC3E}">
        <p14:creationId xmlns:p14="http://schemas.microsoft.com/office/powerpoint/2010/main" val="23638694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3791B6-9061-42E6-890E-028C67EB072D}" type="slidenum">
              <a:rPr lang="en-US" smtClean="0"/>
              <a:t>71</a:t>
            </a:fld>
            <a:endParaRPr lang="en-US"/>
          </a:p>
        </p:txBody>
      </p:sp>
    </p:spTree>
    <p:extLst>
      <p:ext uri="{BB962C8B-B14F-4D97-AF65-F5344CB8AC3E}">
        <p14:creationId xmlns:p14="http://schemas.microsoft.com/office/powerpoint/2010/main" val="27172838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3791B6-9061-42E6-890E-028C67EB072D}" type="slidenum">
              <a:rPr lang="en-US">
                <a:solidFill>
                  <a:srgbClr val="000000"/>
                </a:solidFill>
              </a:rPr>
              <a:pPr>
                <a:defRPr/>
              </a:pPr>
              <a:t>72</a:t>
            </a:fld>
            <a:endParaRPr lang="en-US">
              <a:solidFill>
                <a:srgbClr val="000000"/>
              </a:solidFill>
            </a:endParaRPr>
          </a:p>
        </p:txBody>
      </p:sp>
    </p:spTree>
    <p:extLst>
      <p:ext uri="{BB962C8B-B14F-4D97-AF65-F5344CB8AC3E}">
        <p14:creationId xmlns:p14="http://schemas.microsoft.com/office/powerpoint/2010/main" val="6014965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3791B6-9061-42E6-890E-028C67EB072D}" type="slidenum">
              <a:rPr lang="en-US">
                <a:solidFill>
                  <a:srgbClr val="000000"/>
                </a:solidFill>
              </a:rPr>
              <a:pPr>
                <a:defRPr/>
              </a:pPr>
              <a:t>73</a:t>
            </a:fld>
            <a:endParaRPr lang="en-US">
              <a:solidFill>
                <a:srgbClr val="000000"/>
              </a:solidFill>
            </a:endParaRPr>
          </a:p>
        </p:txBody>
      </p:sp>
    </p:spTree>
    <p:extLst>
      <p:ext uri="{BB962C8B-B14F-4D97-AF65-F5344CB8AC3E}">
        <p14:creationId xmlns:p14="http://schemas.microsoft.com/office/powerpoint/2010/main" val="2751233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3791B6-9061-42E6-890E-028C67EB072D}" type="slidenum">
              <a:rPr lang="en-US">
                <a:solidFill>
                  <a:srgbClr val="000000"/>
                </a:solidFill>
              </a:rPr>
              <a:pPr>
                <a:defRPr/>
              </a:pPr>
              <a:t>74</a:t>
            </a:fld>
            <a:endParaRPr lang="en-US">
              <a:solidFill>
                <a:srgbClr val="000000"/>
              </a:solidFill>
            </a:endParaRPr>
          </a:p>
        </p:txBody>
      </p:sp>
    </p:spTree>
    <p:extLst>
      <p:ext uri="{BB962C8B-B14F-4D97-AF65-F5344CB8AC3E}">
        <p14:creationId xmlns:p14="http://schemas.microsoft.com/office/powerpoint/2010/main" val="1597237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8FD8E96-BF56-4FC1-A91A-22501E1AE400}" type="slidenum">
              <a:rPr lang="en-US" smtClean="0"/>
              <a:pPr>
                <a:defRPr/>
              </a:pPr>
              <a:t>75</a:t>
            </a:fld>
            <a:endParaRPr lang="en-US"/>
          </a:p>
        </p:txBody>
      </p:sp>
    </p:spTree>
    <p:extLst>
      <p:ext uri="{BB962C8B-B14F-4D97-AF65-F5344CB8AC3E}">
        <p14:creationId xmlns:p14="http://schemas.microsoft.com/office/powerpoint/2010/main" val="29407267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8FD8E96-BF56-4FC1-A91A-22501E1AE400}" type="slidenum">
              <a:rPr lang="en-US" smtClean="0"/>
              <a:pPr>
                <a:defRPr/>
              </a:pPr>
              <a:t>76</a:t>
            </a:fld>
            <a:endParaRPr lang="en-US"/>
          </a:p>
        </p:txBody>
      </p:sp>
    </p:spTree>
    <p:extLst>
      <p:ext uri="{BB962C8B-B14F-4D97-AF65-F5344CB8AC3E}">
        <p14:creationId xmlns:p14="http://schemas.microsoft.com/office/powerpoint/2010/main" val="38663577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8FD8E96-BF56-4FC1-A91A-22501E1AE400}" type="slidenum">
              <a:rPr lang="en-US" smtClean="0"/>
              <a:pPr>
                <a:defRPr/>
              </a:pPr>
              <a:t>77</a:t>
            </a:fld>
            <a:endParaRPr lang="en-US"/>
          </a:p>
        </p:txBody>
      </p:sp>
    </p:spTree>
    <p:extLst>
      <p:ext uri="{BB962C8B-B14F-4D97-AF65-F5344CB8AC3E}">
        <p14:creationId xmlns:p14="http://schemas.microsoft.com/office/powerpoint/2010/main" val="41014662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898">
              <a:defRPr/>
            </a:pPr>
            <a:r>
              <a:rPr lang="en-US" sz="1100" dirty="0"/>
              <a:t>Voltage optimization - efficiency</a:t>
            </a:r>
          </a:p>
          <a:p>
            <a:pPr defTabSz="874898">
              <a:defRPr/>
            </a:pPr>
            <a:r>
              <a:rPr lang="en-US" sz="1100" dirty="0"/>
              <a:t>Outage detection and response</a:t>
            </a:r>
          </a:p>
          <a:p>
            <a:pPr defTabSz="874898">
              <a:defRPr/>
            </a:pPr>
            <a:r>
              <a:rPr lang="en-US" sz="1100" dirty="0"/>
              <a:t>System prediction and proactive response to failing infrastructure</a:t>
            </a:r>
          </a:p>
          <a:p>
            <a:pPr defTabSz="874898">
              <a:defRPr/>
            </a:pPr>
            <a:r>
              <a:rPr lang="en-US" sz="1100" dirty="0"/>
              <a:t>T&amp;D – looping distribution, replacing old relays, 24x7 reliability</a:t>
            </a:r>
          </a:p>
          <a:p>
            <a:endParaRPr lang="en-US" dirty="0"/>
          </a:p>
        </p:txBody>
      </p:sp>
      <p:sp>
        <p:nvSpPr>
          <p:cNvPr id="4" name="Slide Number Placeholder 3"/>
          <p:cNvSpPr>
            <a:spLocks noGrp="1"/>
          </p:cNvSpPr>
          <p:nvPr>
            <p:ph type="sldNum" sz="quarter" idx="5"/>
          </p:nvPr>
        </p:nvSpPr>
        <p:spPr/>
        <p:txBody>
          <a:bodyPr/>
          <a:lstStyle/>
          <a:p>
            <a:pPr>
              <a:defRPr/>
            </a:pPr>
            <a:fld id="{18FD8E96-BF56-4FC1-A91A-22501E1AE400}" type="slidenum">
              <a:rPr lang="en-US">
                <a:solidFill>
                  <a:srgbClr val="000000"/>
                </a:solidFill>
              </a:rPr>
              <a:pPr>
                <a:defRPr/>
              </a:pPr>
              <a:t>78</a:t>
            </a:fld>
            <a:endParaRPr lang="en-US">
              <a:solidFill>
                <a:srgbClr val="000000"/>
              </a:solidFill>
            </a:endParaRPr>
          </a:p>
        </p:txBody>
      </p:sp>
    </p:spTree>
    <p:extLst>
      <p:ext uri="{BB962C8B-B14F-4D97-AF65-F5344CB8AC3E}">
        <p14:creationId xmlns:p14="http://schemas.microsoft.com/office/powerpoint/2010/main" val="16997033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3791B6-9061-42E6-890E-028C67EB072D}" type="slidenum">
              <a:rPr lang="en-US" smtClean="0"/>
              <a:t>79</a:t>
            </a:fld>
            <a:endParaRPr lang="en-US"/>
          </a:p>
        </p:txBody>
      </p:sp>
    </p:spTree>
    <p:extLst>
      <p:ext uri="{BB962C8B-B14F-4D97-AF65-F5344CB8AC3E}">
        <p14:creationId xmlns:p14="http://schemas.microsoft.com/office/powerpoint/2010/main" val="42135566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3791B6-9061-42E6-890E-028C67EB072D}" type="slidenum">
              <a:rPr lang="en-US">
                <a:solidFill>
                  <a:srgbClr val="000000"/>
                </a:solidFill>
              </a:rPr>
              <a:pPr>
                <a:defRPr/>
              </a:pPr>
              <a:t>80</a:t>
            </a:fld>
            <a:endParaRPr lang="en-US">
              <a:solidFill>
                <a:srgbClr val="000000"/>
              </a:solidFill>
            </a:endParaRPr>
          </a:p>
        </p:txBody>
      </p:sp>
    </p:spTree>
    <p:extLst>
      <p:ext uri="{BB962C8B-B14F-4D97-AF65-F5344CB8AC3E}">
        <p14:creationId xmlns:p14="http://schemas.microsoft.com/office/powerpoint/2010/main" val="2509947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8FD8E96-BF56-4FC1-A91A-22501E1AE400}" type="slidenum">
              <a:rPr lang="en-US" smtClean="0"/>
              <a:pPr>
                <a:defRPr/>
              </a:pPr>
              <a:t>5</a:t>
            </a:fld>
            <a:endParaRPr lang="en-US"/>
          </a:p>
        </p:txBody>
      </p:sp>
    </p:spTree>
    <p:extLst>
      <p:ext uri="{BB962C8B-B14F-4D97-AF65-F5344CB8AC3E}">
        <p14:creationId xmlns:p14="http://schemas.microsoft.com/office/powerpoint/2010/main" val="42206160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3791B6-9061-42E6-890E-028C67EB072D}" type="slidenum">
              <a:rPr lang="en-US" smtClean="0"/>
              <a:t>81</a:t>
            </a:fld>
            <a:endParaRPr lang="en-US"/>
          </a:p>
        </p:txBody>
      </p:sp>
    </p:spTree>
    <p:extLst>
      <p:ext uri="{BB962C8B-B14F-4D97-AF65-F5344CB8AC3E}">
        <p14:creationId xmlns:p14="http://schemas.microsoft.com/office/powerpoint/2010/main" val="13860007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3791B6-9061-42E6-890E-028C67EB072D}" type="slidenum">
              <a:rPr lang="en-US" smtClean="0"/>
              <a:t>82</a:t>
            </a:fld>
            <a:endParaRPr lang="en-US"/>
          </a:p>
        </p:txBody>
      </p:sp>
    </p:spTree>
    <p:extLst>
      <p:ext uri="{BB962C8B-B14F-4D97-AF65-F5344CB8AC3E}">
        <p14:creationId xmlns:p14="http://schemas.microsoft.com/office/powerpoint/2010/main" val="10610517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3791B6-9061-42E6-890E-028C67EB072D}" type="slidenum">
              <a:rPr lang="en-US" smtClean="0"/>
              <a:t>83</a:t>
            </a:fld>
            <a:endParaRPr lang="en-US"/>
          </a:p>
        </p:txBody>
      </p:sp>
    </p:spTree>
    <p:extLst>
      <p:ext uri="{BB962C8B-B14F-4D97-AF65-F5344CB8AC3E}">
        <p14:creationId xmlns:p14="http://schemas.microsoft.com/office/powerpoint/2010/main" val="19428423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3791B6-9061-42E6-890E-028C67EB072D}" type="slidenum">
              <a:rPr lang="en-US" smtClean="0"/>
              <a:t>84</a:t>
            </a:fld>
            <a:endParaRPr lang="en-US"/>
          </a:p>
        </p:txBody>
      </p:sp>
    </p:spTree>
    <p:extLst>
      <p:ext uri="{BB962C8B-B14F-4D97-AF65-F5344CB8AC3E}">
        <p14:creationId xmlns:p14="http://schemas.microsoft.com/office/powerpoint/2010/main" val="13766019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3791B6-9061-42E6-890E-028C67EB072D}" type="slidenum">
              <a:rPr lang="en-US" smtClean="0"/>
              <a:t>85</a:t>
            </a:fld>
            <a:endParaRPr lang="en-US"/>
          </a:p>
        </p:txBody>
      </p:sp>
    </p:spTree>
    <p:extLst>
      <p:ext uri="{BB962C8B-B14F-4D97-AF65-F5344CB8AC3E}">
        <p14:creationId xmlns:p14="http://schemas.microsoft.com/office/powerpoint/2010/main" val="7369401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3791B6-9061-42E6-890E-028C67EB072D}" type="slidenum">
              <a:rPr lang="en-US">
                <a:solidFill>
                  <a:srgbClr val="000000"/>
                </a:solidFill>
              </a:rPr>
              <a:pPr>
                <a:defRPr/>
              </a:pPr>
              <a:t>86</a:t>
            </a:fld>
            <a:endParaRPr lang="en-US">
              <a:solidFill>
                <a:srgbClr val="000000"/>
              </a:solidFill>
            </a:endParaRPr>
          </a:p>
        </p:txBody>
      </p:sp>
    </p:spTree>
    <p:extLst>
      <p:ext uri="{BB962C8B-B14F-4D97-AF65-F5344CB8AC3E}">
        <p14:creationId xmlns:p14="http://schemas.microsoft.com/office/powerpoint/2010/main" val="17702655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960367">
              <a:defRPr/>
            </a:pPr>
            <a:fld id="{14DAA2D8-E459-4BAD-ACFB-A5139FCA50F0}" type="slidenum">
              <a:rPr lang="en-US">
                <a:solidFill>
                  <a:srgbClr val="000000"/>
                </a:solidFill>
                <a:latin typeface="Arial" charset="0"/>
              </a:rPr>
              <a:pPr defTabSz="960367">
                <a:defRPr/>
              </a:pPr>
              <a:t>87</a:t>
            </a:fld>
            <a:endParaRPr lang="en-US">
              <a:solidFill>
                <a:srgbClr val="000000"/>
              </a:solidFill>
              <a:latin typeface="Arial" charset="0"/>
            </a:endParaRPr>
          </a:p>
        </p:txBody>
      </p:sp>
      <p:sp>
        <p:nvSpPr>
          <p:cNvPr id="5" name="Date Placeholder 4"/>
          <p:cNvSpPr>
            <a:spLocks noGrp="1"/>
          </p:cNvSpPr>
          <p:nvPr>
            <p:ph type="dt" idx="11"/>
          </p:nvPr>
        </p:nvSpPr>
        <p:spPr/>
        <p:txBody>
          <a:bodyPr/>
          <a:lstStyle/>
          <a:p>
            <a:pPr defTabSz="960367">
              <a:defRPr/>
            </a:pPr>
            <a:fld id="{18531AB6-797A-4B10-BE22-1BB4F773636A}" type="datetime1">
              <a:rPr lang="en-US">
                <a:solidFill>
                  <a:srgbClr val="000000"/>
                </a:solidFill>
                <a:latin typeface="Arial" charset="0"/>
              </a:rPr>
              <a:pPr defTabSz="960367">
                <a:defRPr/>
              </a:pPr>
              <a:t>6/7/2022</a:t>
            </a:fld>
            <a:endParaRPr lang="en-US">
              <a:solidFill>
                <a:srgbClr val="000000"/>
              </a:solidFill>
              <a:latin typeface="Arial" charset="0"/>
            </a:endParaRPr>
          </a:p>
        </p:txBody>
      </p:sp>
    </p:spTree>
    <p:extLst>
      <p:ext uri="{BB962C8B-B14F-4D97-AF65-F5344CB8AC3E}">
        <p14:creationId xmlns:p14="http://schemas.microsoft.com/office/powerpoint/2010/main" val="37151665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3791B6-9061-42E6-890E-028C67EB072D}" type="slidenum">
              <a:rPr lang="en-US" smtClean="0"/>
              <a:t>88</a:t>
            </a:fld>
            <a:endParaRPr lang="en-US"/>
          </a:p>
        </p:txBody>
      </p:sp>
    </p:spTree>
    <p:extLst>
      <p:ext uri="{BB962C8B-B14F-4D97-AF65-F5344CB8AC3E}">
        <p14:creationId xmlns:p14="http://schemas.microsoft.com/office/powerpoint/2010/main" val="41151369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3791B6-9061-42E6-890E-028C67EB072D}" type="slidenum">
              <a:rPr lang="en-US" smtClean="0"/>
              <a:t>89</a:t>
            </a:fld>
            <a:endParaRPr lang="en-US"/>
          </a:p>
        </p:txBody>
      </p:sp>
    </p:spTree>
    <p:extLst>
      <p:ext uri="{BB962C8B-B14F-4D97-AF65-F5344CB8AC3E}">
        <p14:creationId xmlns:p14="http://schemas.microsoft.com/office/powerpoint/2010/main" val="8675300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3791B6-9061-42E6-890E-028C67EB072D}" type="slidenum">
              <a:rPr lang="en-US" smtClean="0"/>
              <a:t>90</a:t>
            </a:fld>
            <a:endParaRPr lang="en-US"/>
          </a:p>
        </p:txBody>
      </p:sp>
    </p:spTree>
    <p:extLst>
      <p:ext uri="{BB962C8B-B14F-4D97-AF65-F5344CB8AC3E}">
        <p14:creationId xmlns:p14="http://schemas.microsoft.com/office/powerpoint/2010/main" val="1233168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1313" y="665163"/>
            <a:ext cx="5921375" cy="3332162"/>
          </a:xfrm>
        </p:spPr>
      </p:sp>
      <p:sp>
        <p:nvSpPr>
          <p:cNvPr id="3" name="Notes Placeholder 2"/>
          <p:cNvSpPr>
            <a:spLocks noGrp="1"/>
          </p:cNvSpPr>
          <p:nvPr>
            <p:ph type="body" idx="1"/>
          </p:nvPr>
        </p:nvSpPr>
        <p:spPr/>
        <p:txBody>
          <a:bodyPr/>
          <a:lstStyle/>
          <a:p>
            <a:r>
              <a:rPr lang="en-US" dirty="0">
                <a:solidFill>
                  <a:srgbClr val="FF0000"/>
                </a:solidFill>
              </a:rPr>
              <a:t>4,000 MW OF FIRM GENERATION IS BEING RETIRED IN THE NWPP. THERE IS NO ORGANIZATION IN THE NORTHWESTERN UNITED STATES RESPONSIBLE FOR RESOURCE ADEQUACY PLANNING</a:t>
            </a:r>
          </a:p>
          <a:p>
            <a:r>
              <a:rPr lang="en-US" dirty="0">
                <a:solidFill>
                  <a:srgbClr val="FF0000"/>
                </a:solidFill>
              </a:rPr>
              <a:t>ONLY RELIABILITY REQUIREMENTS ARE OPERATIONAL</a:t>
            </a:r>
          </a:p>
          <a:p>
            <a:r>
              <a:rPr lang="en-US" dirty="0">
                <a:solidFill>
                  <a:srgbClr val="FF0000"/>
                </a:solidFill>
              </a:rPr>
              <a:t>ANTI FOSSIL FUEL AND ANTI NUCLEAR SENTIMENT COMBINED WITH STRONG WIND AND SOLAR POWER ADVOCACY HAS PUSHED UTILITIES INTO A GAME OF CHICKEN. </a:t>
            </a:r>
          </a:p>
          <a:p>
            <a:endParaRPr lang="en-US" dirty="0"/>
          </a:p>
        </p:txBody>
      </p:sp>
      <p:sp>
        <p:nvSpPr>
          <p:cNvPr id="4" name="Slide Number Placeholder 3"/>
          <p:cNvSpPr>
            <a:spLocks noGrp="1"/>
          </p:cNvSpPr>
          <p:nvPr>
            <p:ph type="sldNum" sz="quarter" idx="10"/>
          </p:nvPr>
        </p:nvSpPr>
        <p:spPr/>
        <p:txBody>
          <a:bodyPr/>
          <a:lstStyle/>
          <a:p>
            <a:pPr defTabSz="837102" fontAlgn="auto">
              <a:spcBef>
                <a:spcPts val="0"/>
              </a:spcBef>
              <a:spcAft>
                <a:spcPts val="0"/>
              </a:spcAft>
              <a:defRPr/>
            </a:pPr>
            <a:fld id="{4FEC5A66-E6A9-40E3-800D-C30CC4826C1A}" type="slidenum">
              <a:rPr lang="en-US" sz="1100">
                <a:solidFill>
                  <a:prstClr val="black"/>
                </a:solidFill>
                <a:latin typeface="Calibri"/>
              </a:rPr>
              <a:pPr defTabSz="837102" fontAlgn="auto">
                <a:spcBef>
                  <a:spcPts val="0"/>
                </a:spcBef>
                <a:spcAft>
                  <a:spcPts val="0"/>
                </a:spcAft>
                <a:defRPr/>
              </a:pPr>
              <a:t>11</a:t>
            </a:fld>
            <a:endParaRPr lang="en-US" sz="1100">
              <a:solidFill>
                <a:prstClr val="black"/>
              </a:solidFill>
              <a:latin typeface="Calibri"/>
            </a:endParaRPr>
          </a:p>
        </p:txBody>
      </p:sp>
    </p:spTree>
    <p:extLst>
      <p:ext uri="{BB962C8B-B14F-4D97-AF65-F5344CB8AC3E}">
        <p14:creationId xmlns:p14="http://schemas.microsoft.com/office/powerpoint/2010/main" val="41447103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3791B6-9061-42E6-890E-028C67EB072D}" type="slidenum">
              <a:rPr lang="en-US" smtClean="0"/>
              <a:t>91</a:t>
            </a:fld>
            <a:endParaRPr lang="en-US"/>
          </a:p>
        </p:txBody>
      </p:sp>
    </p:spTree>
    <p:extLst>
      <p:ext uri="{BB962C8B-B14F-4D97-AF65-F5344CB8AC3E}">
        <p14:creationId xmlns:p14="http://schemas.microsoft.com/office/powerpoint/2010/main" val="19441733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8FD8E96-BF56-4FC1-A91A-22501E1AE400}" type="slidenum">
              <a:rPr lang="en-US" smtClean="0"/>
              <a:pPr>
                <a:defRPr/>
              </a:pPr>
              <a:t>92</a:t>
            </a:fld>
            <a:endParaRPr lang="en-US"/>
          </a:p>
        </p:txBody>
      </p:sp>
    </p:spTree>
    <p:extLst>
      <p:ext uri="{BB962C8B-B14F-4D97-AF65-F5344CB8AC3E}">
        <p14:creationId xmlns:p14="http://schemas.microsoft.com/office/powerpoint/2010/main" val="41347874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8FD8E96-BF56-4FC1-A91A-22501E1AE400}" type="slidenum">
              <a:rPr lang="en-US" smtClean="0"/>
              <a:pPr>
                <a:defRPr/>
              </a:pPr>
              <a:t>93</a:t>
            </a:fld>
            <a:endParaRPr lang="en-US"/>
          </a:p>
        </p:txBody>
      </p:sp>
    </p:spTree>
    <p:extLst>
      <p:ext uri="{BB962C8B-B14F-4D97-AF65-F5344CB8AC3E}">
        <p14:creationId xmlns:p14="http://schemas.microsoft.com/office/powerpoint/2010/main" val="21959444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8FD8E96-BF56-4FC1-A91A-22501E1AE400}" type="slidenum">
              <a:rPr lang="en-US" smtClean="0"/>
              <a:pPr>
                <a:defRPr/>
              </a:pPr>
              <a:t>94</a:t>
            </a:fld>
            <a:endParaRPr lang="en-US"/>
          </a:p>
        </p:txBody>
      </p:sp>
    </p:spTree>
    <p:extLst>
      <p:ext uri="{BB962C8B-B14F-4D97-AF65-F5344CB8AC3E}">
        <p14:creationId xmlns:p14="http://schemas.microsoft.com/office/powerpoint/2010/main" val="12318316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8FD8E96-BF56-4FC1-A91A-22501E1AE400}" type="slidenum">
              <a:rPr lang="en-US" smtClean="0"/>
              <a:pPr>
                <a:defRPr/>
              </a:pPr>
              <a:t>95</a:t>
            </a:fld>
            <a:endParaRPr lang="en-US"/>
          </a:p>
        </p:txBody>
      </p:sp>
    </p:spTree>
    <p:extLst>
      <p:ext uri="{BB962C8B-B14F-4D97-AF65-F5344CB8AC3E}">
        <p14:creationId xmlns:p14="http://schemas.microsoft.com/office/powerpoint/2010/main" val="31386195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8FD8E96-BF56-4FC1-A91A-22501E1AE400}" type="slidenum">
              <a:rPr lang="en-US" smtClean="0"/>
              <a:pPr>
                <a:defRPr/>
              </a:pPr>
              <a:t>96</a:t>
            </a:fld>
            <a:endParaRPr lang="en-US"/>
          </a:p>
        </p:txBody>
      </p:sp>
    </p:spTree>
    <p:extLst>
      <p:ext uri="{BB962C8B-B14F-4D97-AF65-F5344CB8AC3E}">
        <p14:creationId xmlns:p14="http://schemas.microsoft.com/office/powerpoint/2010/main" val="893206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837102" fontAlgn="auto">
              <a:spcBef>
                <a:spcPts val="0"/>
              </a:spcBef>
              <a:spcAft>
                <a:spcPts val="0"/>
              </a:spcAft>
              <a:defRPr/>
            </a:pPr>
            <a:fld id="{4FEC5A66-E6A9-40E3-800D-C30CC4826C1A}" type="slidenum">
              <a:rPr lang="en-US" sz="1100">
                <a:solidFill>
                  <a:prstClr val="black"/>
                </a:solidFill>
                <a:latin typeface="Calibri"/>
              </a:rPr>
              <a:pPr defTabSz="837102" fontAlgn="auto">
                <a:spcBef>
                  <a:spcPts val="0"/>
                </a:spcBef>
                <a:spcAft>
                  <a:spcPts val="0"/>
                </a:spcAft>
                <a:defRPr/>
              </a:pPr>
              <a:t>21</a:t>
            </a:fld>
            <a:endParaRPr lang="en-US" sz="1100">
              <a:solidFill>
                <a:prstClr val="black"/>
              </a:solidFill>
              <a:latin typeface="Calibri"/>
            </a:endParaRPr>
          </a:p>
        </p:txBody>
      </p:sp>
    </p:spTree>
    <p:extLst>
      <p:ext uri="{BB962C8B-B14F-4D97-AF65-F5344CB8AC3E}">
        <p14:creationId xmlns:p14="http://schemas.microsoft.com/office/powerpoint/2010/main" val="2303101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overview of where Benton PUD serves. Define where our “GRID” is.</a:t>
            </a:r>
          </a:p>
        </p:txBody>
      </p:sp>
      <p:sp>
        <p:nvSpPr>
          <p:cNvPr id="4" name="Slide Number Placeholder 3"/>
          <p:cNvSpPr>
            <a:spLocks noGrp="1"/>
          </p:cNvSpPr>
          <p:nvPr>
            <p:ph type="sldNum" sz="quarter" idx="5"/>
          </p:nvPr>
        </p:nvSpPr>
        <p:spPr/>
        <p:txBody>
          <a:bodyPr/>
          <a:lstStyle/>
          <a:p>
            <a:pPr>
              <a:defRPr/>
            </a:pPr>
            <a:fld id="{E63791B6-9061-42E6-890E-028C67EB072D}" type="slidenum">
              <a:rPr lang="en-US">
                <a:solidFill>
                  <a:srgbClr val="000000"/>
                </a:solidFill>
              </a:rPr>
              <a:pPr>
                <a:defRPr/>
              </a:pPr>
              <a:t>38</a:t>
            </a:fld>
            <a:endParaRPr lang="en-US">
              <a:solidFill>
                <a:srgbClr val="000000"/>
              </a:solidFill>
            </a:endParaRPr>
          </a:p>
        </p:txBody>
      </p:sp>
    </p:spTree>
    <p:extLst>
      <p:ext uri="{BB962C8B-B14F-4D97-AF65-F5344CB8AC3E}">
        <p14:creationId xmlns:p14="http://schemas.microsoft.com/office/powerpoint/2010/main" val="349478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engaged for a number of years starting in 2006 with formal Strategic Technology Planning. This diagram from 2008 showcased our thoughts on a conceptual smart grid framework that tightly integrated information systems in the office to the various sensors, components, and equipment in the field throughout our service territory. These integrated systems would interact over a ubiquitous communications platform made up of a number of technologies that would enable us to offer better system visibility, customer services, </a:t>
            </a:r>
            <a:r>
              <a:rPr lang="en-US" dirty="0" err="1"/>
              <a:t>etc</a:t>
            </a:r>
            <a:r>
              <a:rPr lang="en-US" dirty="0"/>
              <a:t> </a:t>
            </a:r>
          </a:p>
        </p:txBody>
      </p:sp>
      <p:sp>
        <p:nvSpPr>
          <p:cNvPr id="4" name="Slide Number Placeholder 3"/>
          <p:cNvSpPr>
            <a:spLocks noGrp="1"/>
          </p:cNvSpPr>
          <p:nvPr>
            <p:ph type="sldNum" sz="quarter" idx="5"/>
          </p:nvPr>
        </p:nvSpPr>
        <p:spPr/>
        <p:txBody>
          <a:bodyPr/>
          <a:lstStyle/>
          <a:p>
            <a:pPr>
              <a:defRPr/>
            </a:pPr>
            <a:fld id="{18FD8E96-BF56-4FC1-A91A-22501E1AE400}" type="slidenum">
              <a:rPr lang="en-US" smtClean="0"/>
              <a:pPr>
                <a:defRPr/>
              </a:pPr>
              <a:t>39</a:t>
            </a:fld>
            <a:endParaRPr lang="en-US"/>
          </a:p>
        </p:txBody>
      </p:sp>
    </p:spTree>
    <p:extLst>
      <p:ext uri="{BB962C8B-B14F-4D97-AF65-F5344CB8AC3E}">
        <p14:creationId xmlns:p14="http://schemas.microsoft.com/office/powerpoint/2010/main" val="3520837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lvl1pPr>
              <a:defRPr>
                <a:solidFill>
                  <a:srgbClr val="2C4866"/>
                </a:solidFill>
              </a:defRPr>
            </a:lvl1pPr>
          </a:lstStyle>
          <a:p>
            <a:r>
              <a:rPr kumimoji="0" lang="en-US" dirty="0"/>
              <a:t>Click to edit Master title style</a:t>
            </a:r>
          </a:p>
        </p:txBody>
      </p:sp>
      <p:sp>
        <p:nvSpPr>
          <p:cNvPr id="6" name="Slide Number Placeholder 5"/>
          <p:cNvSpPr>
            <a:spLocks noGrp="1"/>
          </p:cNvSpPr>
          <p:nvPr>
            <p:ph type="sldNum" sz="quarter" idx="12"/>
          </p:nvPr>
        </p:nvSpPr>
        <p:spPr>
          <a:solidFill>
            <a:srgbClr val="2C4866"/>
          </a:solidFill>
        </p:spPr>
        <p:txBody>
          <a:bodyPr/>
          <a:lstStyle>
            <a:lvl1pPr>
              <a:defRPr>
                <a:solidFill>
                  <a:srgbClr val="FFFFFF"/>
                </a:solidFill>
              </a:defRPr>
            </a:lvl1pPr>
          </a:lstStyle>
          <a:p>
            <a:pPr>
              <a:defRPr/>
            </a:pPr>
            <a:fld id="{CC41CA22-5296-46A0-AC8C-F86B6E7DBD10}" type="slidenum">
              <a:rPr lang="en-US" smtClean="0"/>
              <a:pPr>
                <a:defRPr/>
              </a:pPr>
              <a:t>‹#›</a:t>
            </a:fld>
            <a:endParaRPr lang="en-US" dirty="0"/>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Georgia" panose="02040502050405020303" pitchFamily="18" charset="0"/>
                <a:ea typeface="+mj-ea"/>
                <a:cs typeface="Tunga" pitchFamily="2"/>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1092200" y="1701848"/>
            <a:ext cx="4267200" cy="3108960"/>
          </a:xfrm>
        </p:spPr>
        <p:txBody>
          <a:bodyPr/>
          <a:lstStyle>
            <a:lvl1pPr>
              <a:defRPr sz="2400">
                <a:latin typeface="Georgia" panose="02040502050405020303" pitchFamily="18" charset="0"/>
              </a:defRPr>
            </a:lvl1pPr>
            <a:lvl2pPr>
              <a:defRPr sz="2000">
                <a:latin typeface="Georgia" panose="02040502050405020303" pitchFamily="18" charset="0"/>
              </a:defRPr>
            </a:lvl2pPr>
            <a:lvl3pPr>
              <a:defRPr sz="1800">
                <a:latin typeface="Georgia" panose="02040502050405020303" pitchFamily="18" charset="0"/>
              </a:defRPr>
            </a:lvl3pPr>
            <a:lvl4pPr>
              <a:defRPr sz="1600">
                <a:latin typeface="Georgia" panose="02040502050405020303" pitchFamily="18" charset="0"/>
              </a:defRPr>
            </a:lvl4pPr>
            <a:lvl5pPr>
              <a:defRPr sz="1600">
                <a:latin typeface="Georgia" panose="02040502050405020303"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6688" y="1097280"/>
            <a:ext cx="4267200" cy="548640"/>
          </a:xfrm>
        </p:spPr>
        <p:txBody>
          <a:bodyPr anchor="b">
            <a:normAutofit/>
          </a:bodyPr>
          <a:lstStyle>
            <a:lvl1pPr marL="0" indent="0">
              <a:buNone/>
              <a:defRPr lang="en-US" sz="1400" b="0" kern="1200" cap="all" spc="400" baseline="0" dirty="0" smtClean="0">
                <a:solidFill>
                  <a:schemeClr val="tx1"/>
                </a:solidFill>
                <a:latin typeface="Georgia" panose="02040502050405020303" pitchFamily="18" charset="0"/>
                <a:ea typeface="+mj-ea"/>
                <a:cs typeface="Tunga" pitchFamily="2"/>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6266688" y="1701848"/>
            <a:ext cx="4267200" cy="3108960"/>
          </a:xfrm>
        </p:spPr>
        <p:txBody>
          <a:bodyPr/>
          <a:lstStyle>
            <a:lvl1pPr>
              <a:defRPr sz="2400">
                <a:latin typeface="Georgia" panose="02040502050405020303" pitchFamily="18" charset="0"/>
              </a:defRPr>
            </a:lvl1pPr>
            <a:lvl2pPr>
              <a:defRPr sz="2000">
                <a:latin typeface="Georgia" panose="02040502050405020303" pitchFamily="18" charset="0"/>
              </a:defRPr>
            </a:lvl2pPr>
            <a:lvl3pPr>
              <a:defRPr sz="1800">
                <a:latin typeface="Georgia" panose="02040502050405020303" pitchFamily="18" charset="0"/>
              </a:defRPr>
            </a:lvl3pPr>
            <a:lvl4pPr>
              <a:defRPr sz="1600">
                <a:latin typeface="Georgia" panose="02040502050405020303" pitchFamily="18" charset="0"/>
              </a:defRPr>
            </a:lvl4pPr>
            <a:lvl5pPr>
              <a:defRPr sz="1600">
                <a:latin typeface="Georgia" panose="02040502050405020303" pitchFamily="18"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11419840" y="6278880"/>
            <a:ext cx="670560" cy="502920"/>
          </a:xfrm>
          <a:prstGeom prst="ellipse">
            <a:avLst/>
          </a:prstGeom>
        </p:spPr>
        <p:txBody>
          <a:bodyPr/>
          <a:lstStyle/>
          <a:p>
            <a:fld id="{466FC00A-8C16-42F7-9D5C-61EECF271684}" type="slidenum">
              <a:rPr lang="en-US" smtClean="0"/>
              <a:t>‹#›</a:t>
            </a:fld>
            <a:endParaRPr lang="en-US"/>
          </a:p>
        </p:txBody>
      </p:sp>
    </p:spTree>
    <p:extLst>
      <p:ext uri="{BB962C8B-B14F-4D97-AF65-F5344CB8AC3E}">
        <p14:creationId xmlns:p14="http://schemas.microsoft.com/office/powerpoint/2010/main" val="1508359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419840" y="6278880"/>
            <a:ext cx="670560" cy="502920"/>
          </a:xfrm>
          <a:prstGeom prst="ellipse">
            <a:avLst/>
          </a:prstGeom>
        </p:spPr>
        <p:txBody>
          <a:bodyPr/>
          <a:lstStyle/>
          <a:p>
            <a:fld id="{466FC00A-8C16-42F7-9D5C-61EECF271684}" type="slidenum">
              <a:rPr lang="en-US" smtClean="0"/>
              <a:t>‹#›</a:t>
            </a:fld>
            <a:endParaRPr lang="en-US"/>
          </a:p>
        </p:txBody>
      </p:sp>
      <p:sp>
        <p:nvSpPr>
          <p:cNvPr id="4" name="Title 1"/>
          <p:cNvSpPr>
            <a:spLocks noGrp="1"/>
          </p:cNvSpPr>
          <p:nvPr>
            <p:ph type="title"/>
          </p:nvPr>
        </p:nvSpPr>
        <p:spPr>
          <a:xfrm>
            <a:off x="101600" y="0"/>
            <a:ext cx="12090400" cy="990600"/>
          </a:xfrm>
        </p:spPr>
        <p:txBody>
          <a:bodyPr/>
          <a:lstStyle/>
          <a:p>
            <a:r>
              <a:rPr lang="en-US"/>
              <a:t>Click to edit Master title style</a:t>
            </a:r>
          </a:p>
        </p:txBody>
      </p:sp>
      <p:sp>
        <p:nvSpPr>
          <p:cNvPr id="6" name="Content Placeholder 2"/>
          <p:cNvSpPr>
            <a:spLocks noGrp="1"/>
          </p:cNvSpPr>
          <p:nvPr>
            <p:ph idx="1"/>
          </p:nvPr>
        </p:nvSpPr>
        <p:spPr>
          <a:xfrm>
            <a:off x="203203" y="1066804"/>
            <a:ext cx="11887199" cy="523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631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1419840" y="6278880"/>
            <a:ext cx="670560" cy="502920"/>
          </a:xfrm>
          <a:prstGeom prst="ellipse">
            <a:avLst/>
          </a:prstGeom>
        </p:spPr>
        <p:txBody>
          <a:bodyPr/>
          <a:lstStyle/>
          <a:p>
            <a:fld id="{466FC00A-8C16-42F7-9D5C-61EECF271684}" type="slidenum">
              <a:rPr lang="en-US" smtClean="0"/>
              <a:t>‹#›</a:t>
            </a:fld>
            <a:endParaRPr lang="en-US"/>
          </a:p>
        </p:txBody>
      </p:sp>
      <p:sp>
        <p:nvSpPr>
          <p:cNvPr id="6" name="Content Placeholder 2"/>
          <p:cNvSpPr>
            <a:spLocks noGrp="1"/>
          </p:cNvSpPr>
          <p:nvPr>
            <p:ph idx="1"/>
          </p:nvPr>
        </p:nvSpPr>
        <p:spPr>
          <a:xfrm>
            <a:off x="203203" y="1066804"/>
            <a:ext cx="11887199" cy="52300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DDEBB179-9061-46FF-A827-059B4245E04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1951998"/>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Slide Number Placeholder 4"/>
          <p:cNvSpPr>
            <a:spLocks noGrp="1"/>
          </p:cNvSpPr>
          <p:nvPr>
            <p:ph type="sldNum" sz="quarter" idx="12"/>
          </p:nvPr>
        </p:nvSpPr>
        <p:spPr>
          <a:xfrm>
            <a:off x="11419840" y="6278880"/>
            <a:ext cx="670560" cy="502920"/>
          </a:xfrm>
          <a:prstGeom prst="ellipse">
            <a:avLst/>
          </a:prstGeom>
        </p:spPr>
        <p:txBody>
          <a:bodyPr/>
          <a:lstStyle/>
          <a:p>
            <a:fld id="{466FC00A-8C16-42F7-9D5C-61EECF271684}" type="slidenum">
              <a:rPr lang="en-US" smtClean="0"/>
              <a:t>‹#›</a:t>
            </a:fld>
            <a:endParaRPr lang="en-US"/>
          </a:p>
        </p:txBody>
      </p:sp>
      <p:sp>
        <p:nvSpPr>
          <p:cNvPr id="3" name="Title 1"/>
          <p:cNvSpPr>
            <a:spLocks noGrp="1"/>
          </p:cNvSpPr>
          <p:nvPr>
            <p:ph type="title"/>
          </p:nvPr>
        </p:nvSpPr>
        <p:spPr>
          <a:xfrm>
            <a:off x="101600" y="0"/>
            <a:ext cx="12090400" cy="990600"/>
          </a:xfrm>
        </p:spPr>
        <p:txBody>
          <a:bodyPr/>
          <a:lstStyle/>
          <a:p>
            <a:r>
              <a:rPr lang="en-US"/>
              <a:t>Click to edit Master title style</a:t>
            </a:r>
          </a:p>
        </p:txBody>
      </p:sp>
      <p:sp>
        <p:nvSpPr>
          <p:cNvPr id="4" name="Content Placeholder 2"/>
          <p:cNvSpPr>
            <a:spLocks noGrp="1"/>
          </p:cNvSpPr>
          <p:nvPr>
            <p:ph idx="1"/>
          </p:nvPr>
        </p:nvSpPr>
        <p:spPr>
          <a:xfrm>
            <a:off x="203203" y="1066804"/>
            <a:ext cx="11887199" cy="523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2044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09600" y="1828801"/>
            <a:ext cx="5384800" cy="4302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2"/>
          </p:nvPr>
        </p:nvSpPr>
        <p:spPr>
          <a:xfrm>
            <a:off x="11419840" y="6278880"/>
            <a:ext cx="670560" cy="502920"/>
          </a:xfrm>
          <a:prstGeom prst="ellipse">
            <a:avLst/>
          </a:prstGeom>
        </p:spPr>
        <p:txBody>
          <a:bodyPr/>
          <a:lstStyle/>
          <a:p>
            <a:fld id="{466FC00A-8C16-42F7-9D5C-61EECF271684}" type="slidenum">
              <a:rPr lang="en-US" smtClean="0"/>
              <a:t>‹#›</a:t>
            </a:fld>
            <a:endParaRPr lang="en-US"/>
          </a:p>
        </p:txBody>
      </p:sp>
      <p:sp>
        <p:nvSpPr>
          <p:cNvPr id="6" name="Title 1"/>
          <p:cNvSpPr>
            <a:spLocks noGrp="1"/>
          </p:cNvSpPr>
          <p:nvPr>
            <p:ph type="title"/>
          </p:nvPr>
        </p:nvSpPr>
        <p:spPr>
          <a:xfrm>
            <a:off x="101600" y="0"/>
            <a:ext cx="12090400" cy="990600"/>
          </a:xfrm>
        </p:spPr>
        <p:txBody>
          <a:bodyPr/>
          <a:lstStyle/>
          <a:p>
            <a:r>
              <a:rPr lang="en-US"/>
              <a:t>Click to edit Master title style</a:t>
            </a:r>
          </a:p>
        </p:txBody>
      </p:sp>
    </p:spTree>
    <p:extLst>
      <p:ext uri="{BB962C8B-B14F-4D97-AF65-F5344CB8AC3E}">
        <p14:creationId xmlns:p14="http://schemas.microsoft.com/office/powerpoint/2010/main" val="4249888420"/>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5_Blank">
    <p:spTree>
      <p:nvGrpSpPr>
        <p:cNvPr id="1" name=""/>
        <p:cNvGrpSpPr/>
        <p:nvPr/>
      </p:nvGrpSpPr>
      <p:grpSpPr>
        <a:xfrm>
          <a:off x="0" y="0"/>
          <a:ext cx="0" cy="0"/>
          <a:chOff x="0" y="0"/>
          <a:chExt cx="0" cy="0"/>
        </a:xfrm>
      </p:grpSpPr>
      <p:sp>
        <p:nvSpPr>
          <p:cNvPr id="4" name="Title 1"/>
          <p:cNvSpPr>
            <a:spLocks noGrp="1"/>
          </p:cNvSpPr>
          <p:nvPr>
            <p:ph type="title"/>
          </p:nvPr>
        </p:nvSpPr>
        <p:spPr>
          <a:xfrm>
            <a:off x="609600" y="32267"/>
            <a:ext cx="10972800" cy="948234"/>
          </a:xfrm>
        </p:spPr>
        <p:txBody>
          <a:bodyPr>
            <a:normAutofit/>
          </a:bodyPr>
          <a:lstStyle>
            <a:lvl1pPr>
              <a:defRPr sz="4000"/>
            </a:lvl1pPr>
          </a:lstStyle>
          <a:p>
            <a:r>
              <a:rPr lang="en-US" dirty="0"/>
              <a:t>Click to edit Master title style</a:t>
            </a:r>
          </a:p>
        </p:txBody>
      </p:sp>
    </p:spTree>
    <p:extLst>
      <p:ext uri="{BB962C8B-B14F-4D97-AF65-F5344CB8AC3E}">
        <p14:creationId xmlns:p14="http://schemas.microsoft.com/office/powerpoint/2010/main" val="1341105300"/>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CF4C143-2DE4-4A59-9225-C44B17F8F99F}"/>
              </a:ext>
            </a:extLst>
          </p:cNvPr>
          <p:cNvGrpSpPr/>
          <p:nvPr userDrawn="1"/>
        </p:nvGrpSpPr>
        <p:grpSpPr>
          <a:xfrm>
            <a:off x="12578645" y="2"/>
            <a:ext cx="2196697" cy="1816099"/>
            <a:chOff x="12554553" y="1"/>
            <a:chExt cx="1647523" cy="1816099"/>
          </a:xfrm>
        </p:grpSpPr>
        <p:sp>
          <p:nvSpPr>
            <p:cNvPr id="4" name="Rectangle: Folded Corner 3">
              <a:extLst>
                <a:ext uri="{FF2B5EF4-FFF2-40B4-BE49-F238E27FC236}">
                  <a16:creationId xmlns:a16="http://schemas.microsoft.com/office/drawing/2014/main" id="{F35CDF3A-32A4-4944-8471-5618C2895CD6}"/>
                </a:ext>
              </a:extLst>
            </p:cNvPr>
            <p:cNvSpPr/>
            <p:nvPr userDrawn="1"/>
          </p:nvSpPr>
          <p:spPr>
            <a:xfrm>
              <a:off x="12554553" y="1"/>
              <a:ext cx="1644047" cy="1816099"/>
            </a:xfrm>
            <a:prstGeom prst="foldedCorner">
              <a:avLst/>
            </a:prstGeom>
            <a:ln>
              <a:noFill/>
            </a:ln>
            <a:effectLst>
              <a:outerShdw blurRad="101600" dist="635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Ins="0" rtlCol="0" anchor="t"/>
            <a:lstStyle/>
            <a:p>
              <a:r>
                <a:rPr lang="en-US" sz="1400">
                  <a:solidFill>
                    <a:schemeClr val="accent2">
                      <a:lumMod val="50000"/>
                    </a:schemeClr>
                  </a:solidFill>
                </a:rPr>
                <a:t>To insert your own icons*:</a:t>
              </a:r>
            </a:p>
            <a:p>
              <a:endParaRPr lang="en-US" sz="1400">
                <a:solidFill>
                  <a:schemeClr val="accent2">
                    <a:lumMod val="50000"/>
                  </a:schemeClr>
                </a:solidFill>
              </a:endParaRPr>
            </a:p>
            <a:p>
              <a:r>
                <a:rPr lang="en-US" sz="1400" b="1">
                  <a:solidFill>
                    <a:schemeClr val="accent2">
                      <a:lumMod val="50000"/>
                    </a:schemeClr>
                  </a:solidFill>
                </a:rPr>
                <a:t>Insert</a:t>
              </a:r>
              <a:r>
                <a:rPr lang="en-US" sz="1400">
                  <a:solidFill>
                    <a:schemeClr val="accent2">
                      <a:lumMod val="50000"/>
                    </a:schemeClr>
                  </a:solidFill>
                </a:rPr>
                <a:t> &gt;&gt; </a:t>
              </a:r>
              <a:r>
                <a:rPr lang="en-US" sz="1400" b="1">
                  <a:solidFill>
                    <a:schemeClr val="accent2">
                      <a:lumMod val="50000"/>
                    </a:schemeClr>
                  </a:solidFill>
                </a:rPr>
                <a:t>Icons</a:t>
              </a:r>
            </a:p>
            <a:p>
              <a:endParaRPr lang="en-US" sz="1400">
                <a:solidFill>
                  <a:schemeClr val="accent2">
                    <a:lumMod val="50000"/>
                  </a:schemeClr>
                </a:solidFill>
              </a:endParaRPr>
            </a:p>
            <a:p>
              <a:r>
                <a:rPr lang="en-US" sz="1200" i="1">
                  <a:solidFill>
                    <a:schemeClr val="accent2">
                      <a:lumMod val="50000"/>
                    </a:schemeClr>
                  </a:solidFill>
                </a:rPr>
                <a:t>(*Only available to Office 365 subscribers)</a:t>
              </a:r>
            </a:p>
          </p:txBody>
        </p:sp>
        <p:pic>
          <p:nvPicPr>
            <p:cNvPr id="5" name="Picture 4">
              <a:extLst>
                <a:ext uri="{FF2B5EF4-FFF2-40B4-BE49-F238E27FC236}">
                  <a16:creationId xmlns:a16="http://schemas.microsoft.com/office/drawing/2014/main" id="{0C6B6273-908A-4447-8576-D3C55254554D}"/>
                </a:ext>
              </a:extLst>
            </p:cNvPr>
            <p:cNvPicPr>
              <a:picLocks noChangeAspect="1"/>
            </p:cNvPicPr>
            <p:nvPr userDrawn="1"/>
          </p:nvPicPr>
          <p:blipFill>
            <a:blip r:embed="rId2"/>
            <a:stretch>
              <a:fillRect/>
            </a:stretch>
          </p:blipFill>
          <p:spPr>
            <a:xfrm>
              <a:off x="13802026" y="424090"/>
              <a:ext cx="400050" cy="657225"/>
            </a:xfrm>
            <a:prstGeom prst="rect">
              <a:avLst/>
            </a:prstGeom>
          </p:spPr>
        </p:pic>
      </p:grpSp>
      <p:sp>
        <p:nvSpPr>
          <p:cNvPr id="6" name="Title 5">
            <a:extLst>
              <a:ext uri="{FF2B5EF4-FFF2-40B4-BE49-F238E27FC236}">
                <a16:creationId xmlns:a16="http://schemas.microsoft.com/office/drawing/2014/main" id="{C9745375-F495-4649-BB11-9B6160B8BCE2}"/>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5C5A033E-49C4-4E67-B2AC-A37BB183C46E}"/>
              </a:ext>
            </a:extLst>
          </p:cNvPr>
          <p:cNvSpPr>
            <a:spLocks noGrp="1"/>
          </p:cNvSpPr>
          <p:nvPr>
            <p:ph type="sldNum" sz="quarter" idx="10"/>
          </p:nvPr>
        </p:nvSpPr>
        <p:spPr/>
        <p:txBody>
          <a:bodyPr/>
          <a:lstStyle/>
          <a:p>
            <a:fld id="{466FC00A-8C16-42F7-9D5C-61EECF271684}" type="slidenum">
              <a:rPr lang="en-US" smtClean="0"/>
              <a:pPr/>
              <a:t>‹#›</a:t>
            </a:fld>
            <a:endParaRPr lang="en-US"/>
          </a:p>
        </p:txBody>
      </p:sp>
    </p:spTree>
    <p:extLst>
      <p:ext uri="{BB962C8B-B14F-4D97-AF65-F5344CB8AC3E}">
        <p14:creationId xmlns:p14="http://schemas.microsoft.com/office/powerpoint/2010/main" val="2401093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189" indent="0" algn="ctr">
              <a:buNone/>
            </a:lvl2pPr>
            <a:lvl3pPr marL="914377" indent="0" algn="ctr">
              <a:buNone/>
            </a:lvl3pPr>
            <a:lvl4pPr marL="1371566" indent="0" algn="ctr">
              <a:buNone/>
            </a:lvl4pPr>
            <a:lvl5pPr marL="1828754" indent="0" algn="ctr">
              <a:buNone/>
            </a:lvl5pPr>
            <a:lvl6pPr marL="2285943" indent="0" algn="ctr">
              <a:buNone/>
            </a:lvl6pPr>
            <a:lvl7pPr marL="2743131" indent="0" algn="ctr">
              <a:buNone/>
            </a:lvl7pPr>
            <a:lvl8pPr marL="3200320" indent="0" algn="ctr">
              <a:buNone/>
            </a:lvl8pPr>
            <a:lvl9pPr marL="3657509"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89866443-89AD-41BC-A99D-87FE9C648EFF}" type="datetime1">
              <a:rPr lang="en-US" smtClean="0"/>
              <a:t>6/7/2022</a:t>
            </a:fld>
            <a:endParaRPr lang="en-US" dirty="0"/>
          </a:p>
        </p:txBody>
      </p:sp>
      <p:sp>
        <p:nvSpPr>
          <p:cNvPr id="17" name="Footer Placeholder 16"/>
          <p:cNvSpPr>
            <a:spLocks noGrp="1"/>
          </p:cNvSpPr>
          <p:nvPr>
            <p:ph type="ftr" sz="quarter" idx="11"/>
          </p:nvPr>
        </p:nvSpPr>
        <p:spPr>
          <a:xfrm>
            <a:off x="2780524" y="236540"/>
            <a:ext cx="7823200" cy="365125"/>
          </a:xfrm>
        </p:spPr>
        <p:txBody>
          <a:bodyPr/>
          <a:lstStyle>
            <a:lvl1pPr algn="r">
              <a:defRPr>
                <a:solidFill>
                  <a:schemeClr val="tx2"/>
                </a:solidFill>
              </a:defRPr>
            </a:lvl1pPr>
          </a:lstStyle>
          <a:p>
            <a:endParaRPr lang="en-US" dirty="0">
              <a:solidFill>
                <a:srgbClr val="1F497D"/>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B7C6481B-4A8A-42C4-AF8E-0DA672E2FCF5}" type="slidenum">
              <a:rPr lang="en-US" smtClean="0">
                <a:solidFill>
                  <a:srgbClr val="1F497D"/>
                </a:solidFill>
              </a:rPr>
              <a:pPr/>
              <a:t>‹#›</a:t>
            </a:fld>
            <a:endParaRPr lang="en-US" dirty="0">
              <a:solidFill>
                <a:srgbClr val="1F497D"/>
              </a:solidFill>
            </a:endParaRPr>
          </a:p>
        </p:txBody>
      </p:sp>
    </p:spTree>
    <p:extLst>
      <p:ext uri="{BB962C8B-B14F-4D97-AF65-F5344CB8AC3E}">
        <p14:creationId xmlns:p14="http://schemas.microsoft.com/office/powerpoint/2010/main" val="1349760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925D3191-5A8F-4EDE-983B-78A14F922040}" type="datetime1">
              <a:rPr lang="en-US" smtClean="0">
                <a:solidFill>
                  <a:srgbClr val="1F497D"/>
                </a:solidFill>
              </a:rPr>
              <a:t>6/7/2022</a:t>
            </a:fld>
            <a:endParaRPr lang="en-US" dirty="0">
              <a:solidFill>
                <a:srgbClr val="1F497D"/>
              </a:solidFill>
            </a:endParaRPr>
          </a:p>
        </p:txBody>
      </p:sp>
      <p:sp>
        <p:nvSpPr>
          <p:cNvPr id="5" name="Footer Placeholder 4"/>
          <p:cNvSpPr>
            <a:spLocks noGrp="1"/>
          </p:cNvSpPr>
          <p:nvPr>
            <p:ph type="ftr" sz="quarter" idx="11"/>
          </p:nvPr>
        </p:nvSpPr>
        <p:spPr/>
        <p:txBody>
          <a:bodyPr/>
          <a:lstStyle/>
          <a:p>
            <a:endParaRPr lang="en-US" dirty="0">
              <a:solidFill>
                <a:srgbClr val="1F497D"/>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7C6481B-4A8A-42C4-AF8E-0DA672E2FCF5}" type="slidenum">
              <a:rPr lang="en-US" smtClean="0"/>
              <a:pPr/>
              <a:t>‹#›</a:t>
            </a:fld>
            <a:endParaRPr lang="en-US" dirty="0"/>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888783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2" y="2743201"/>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ADA396D0-7CDC-4DE4-9E9C-7AD64CF36781}" type="datetime1">
              <a:rPr lang="en-US" smtClean="0">
                <a:solidFill>
                  <a:srgbClr val="1F497D"/>
                </a:solidFill>
              </a:rPr>
              <a:t>6/7/2022</a:t>
            </a:fld>
            <a:endParaRPr lang="en-US" dirty="0">
              <a:solidFill>
                <a:srgbClr val="1F497D"/>
              </a:solidFill>
            </a:endParaRPr>
          </a:p>
        </p:txBody>
      </p:sp>
      <p:sp>
        <p:nvSpPr>
          <p:cNvPr id="13" name="Slide Number Placeholder 12"/>
          <p:cNvSpPr>
            <a:spLocks noGrp="1"/>
          </p:cNvSpPr>
          <p:nvPr>
            <p:ph type="sldNum" sz="quarter" idx="11"/>
          </p:nvPr>
        </p:nvSpPr>
        <p:spPr>
          <a:xfrm>
            <a:off x="0" y="1752601"/>
            <a:ext cx="1727200" cy="701676"/>
          </a:xfrm>
        </p:spPr>
        <p:txBody>
          <a:bodyPr>
            <a:noAutofit/>
          </a:bodyPr>
          <a:lstStyle>
            <a:lvl1pPr>
              <a:defRPr sz="2400">
                <a:solidFill>
                  <a:srgbClr val="FFFFFF"/>
                </a:solidFill>
              </a:defRPr>
            </a:lvl1pPr>
          </a:lstStyle>
          <a:p>
            <a:fld id="{B7C6481B-4A8A-42C4-AF8E-0DA672E2FCF5}"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solidFill>
                <a:srgbClr val="1F497D"/>
              </a:solidFill>
            </a:endParaRPr>
          </a:p>
        </p:txBody>
      </p:sp>
    </p:spTree>
    <p:extLst>
      <p:ext uri="{BB962C8B-B14F-4D97-AF65-F5344CB8AC3E}">
        <p14:creationId xmlns:p14="http://schemas.microsoft.com/office/powerpoint/2010/main" val="3781583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1">
                    <a:lumMod val="75000"/>
                    <a:lumOff val="2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447800"/>
            <a:ext cx="1727200" cy="1295400"/>
          </a:xfrm>
          <a:prstGeom prst="rect">
            <a:avLst/>
          </a:prstGeom>
          <a:solidFill>
            <a:srgbClr val="2C4866"/>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828800" y="1447800"/>
            <a:ext cx="10363200" cy="1295400"/>
          </a:xfrm>
          <a:prstGeom prst="rect">
            <a:avLst/>
          </a:prstGeom>
          <a:solidFill>
            <a:srgbClr val="247C3E"/>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dirty="0"/>
              <a:t>Click to edit Master title style</a:t>
            </a: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pPr>
              <a:defRPr/>
            </a:pPr>
            <a:fld id="{F53B6B1F-C8AD-4588-93C6-3618906EFC2C}" type="slidenum">
              <a:rPr lang="en-US" smtClean="0"/>
              <a:pPr>
                <a:defRPr/>
              </a:pPr>
              <a:t>‹#›</a:t>
            </a:fld>
            <a:endParaRPr lang="en-US"/>
          </a:p>
        </p:txBody>
      </p:sp>
    </p:spTree>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694AED78-A9B5-4A93-B595-EFF851271F22}" type="datetime1">
              <a:rPr lang="en-US" smtClean="0">
                <a:solidFill>
                  <a:srgbClr val="1F497D"/>
                </a:solidFill>
              </a:rPr>
              <a:t>6/7/2022</a:t>
            </a:fld>
            <a:endParaRPr lang="en-US" dirty="0">
              <a:solidFill>
                <a:srgbClr val="1F497D"/>
              </a:solidFill>
            </a:endParaRPr>
          </a:p>
        </p:txBody>
      </p:sp>
      <p:sp>
        <p:nvSpPr>
          <p:cNvPr id="10" name="Slide Number Placeholder 9"/>
          <p:cNvSpPr>
            <a:spLocks noGrp="1"/>
          </p:cNvSpPr>
          <p:nvPr>
            <p:ph type="sldNum" sz="quarter" idx="16"/>
          </p:nvPr>
        </p:nvSpPr>
        <p:spPr/>
        <p:txBody>
          <a:bodyPr rtlCol="0"/>
          <a:lstStyle/>
          <a:p>
            <a:fld id="{B7C6481B-4A8A-42C4-AF8E-0DA672E2FCF5}"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solidFill>
                <a:srgbClr val="1F497D"/>
              </a:solidFill>
            </a:endParaRPr>
          </a:p>
        </p:txBody>
      </p:sp>
    </p:spTree>
    <p:extLst>
      <p:ext uri="{BB962C8B-B14F-4D97-AF65-F5344CB8AC3E}">
        <p14:creationId xmlns:p14="http://schemas.microsoft.com/office/powerpoint/2010/main" val="2273617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1"/>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1377A30D-9016-40DA-AAEE-167290E8C619}" type="datetime1">
              <a:rPr lang="en-US" smtClean="0">
                <a:solidFill>
                  <a:srgbClr val="1F497D"/>
                </a:solidFill>
              </a:rPr>
              <a:t>6/7/2022</a:t>
            </a:fld>
            <a:endParaRPr lang="en-US" dirty="0">
              <a:solidFill>
                <a:srgbClr val="1F497D"/>
              </a:solidFill>
            </a:endParaRPr>
          </a:p>
        </p:txBody>
      </p:sp>
      <p:sp>
        <p:nvSpPr>
          <p:cNvPr id="12" name="Slide Number Placeholder 11"/>
          <p:cNvSpPr>
            <a:spLocks noGrp="1"/>
          </p:cNvSpPr>
          <p:nvPr>
            <p:ph type="sldNum" sz="quarter" idx="16"/>
          </p:nvPr>
        </p:nvSpPr>
        <p:spPr/>
        <p:txBody>
          <a:bodyPr rtlCol="0"/>
          <a:lstStyle/>
          <a:p>
            <a:fld id="{B7C6481B-4A8A-42C4-AF8E-0DA672E2FCF5}" type="slidenum">
              <a:rPr lang="en-US" smtClean="0"/>
              <a:pPr/>
              <a:t>‹#›</a:t>
            </a:fld>
            <a:endParaRPr lang="en-US" dirty="0"/>
          </a:p>
        </p:txBody>
      </p:sp>
      <p:sp>
        <p:nvSpPr>
          <p:cNvPr id="14" name="Footer Placeholder 13"/>
          <p:cNvSpPr>
            <a:spLocks noGrp="1"/>
          </p:cNvSpPr>
          <p:nvPr>
            <p:ph type="ftr" sz="quarter" idx="17"/>
          </p:nvPr>
        </p:nvSpPr>
        <p:spPr/>
        <p:txBody>
          <a:bodyPr rtlCol="0"/>
          <a:lstStyle/>
          <a:p>
            <a:endParaRPr lang="en-US" dirty="0">
              <a:solidFill>
                <a:srgbClr val="1F497D"/>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1537957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ECFCD310-9A2A-41ED-AF1B-5A81C7E91930}" type="datetime1">
              <a:rPr lang="en-US" smtClean="0">
                <a:solidFill>
                  <a:srgbClr val="1F497D"/>
                </a:solidFill>
              </a:rPr>
              <a:t>6/7/2022</a:t>
            </a:fld>
            <a:endParaRPr lang="en-US" dirty="0">
              <a:solidFill>
                <a:srgbClr val="1F497D"/>
              </a:solidFill>
            </a:endParaRPr>
          </a:p>
        </p:txBody>
      </p:sp>
      <p:sp>
        <p:nvSpPr>
          <p:cNvPr id="4" name="Footer Placeholder 3"/>
          <p:cNvSpPr>
            <a:spLocks noGrp="1"/>
          </p:cNvSpPr>
          <p:nvPr>
            <p:ph type="ftr" sz="quarter" idx="11"/>
          </p:nvPr>
        </p:nvSpPr>
        <p:spPr/>
        <p:txBody>
          <a:bodyPr/>
          <a:lstStyle/>
          <a:p>
            <a:endParaRPr lang="en-US" dirty="0">
              <a:solidFill>
                <a:srgbClr val="1F497D"/>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7C6481B-4A8A-42C4-AF8E-0DA672E2FCF5}" type="slidenum">
              <a:rPr lang="en-US" smtClean="0"/>
              <a:pPr/>
              <a:t>‹#›</a:t>
            </a:fld>
            <a:endParaRPr lang="en-US" dirty="0"/>
          </a:p>
        </p:txBody>
      </p:sp>
    </p:spTree>
    <p:extLst>
      <p:ext uri="{BB962C8B-B14F-4D97-AF65-F5344CB8AC3E}">
        <p14:creationId xmlns:p14="http://schemas.microsoft.com/office/powerpoint/2010/main" val="4579532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FA0F83-3460-46AB-9898-DAE2D562985E}" type="datetime1">
              <a:rPr lang="en-US" smtClean="0">
                <a:solidFill>
                  <a:srgbClr val="1F497D"/>
                </a:solidFill>
              </a:rPr>
              <a:t>6/7/2022</a:t>
            </a:fld>
            <a:endParaRPr lang="en-US" dirty="0">
              <a:solidFill>
                <a:srgbClr val="1F497D"/>
              </a:solidFill>
            </a:endParaRPr>
          </a:p>
        </p:txBody>
      </p:sp>
      <p:sp>
        <p:nvSpPr>
          <p:cNvPr id="3" name="Footer Placeholder 2"/>
          <p:cNvSpPr>
            <a:spLocks noGrp="1"/>
          </p:cNvSpPr>
          <p:nvPr>
            <p:ph type="ftr" sz="quarter" idx="11"/>
          </p:nvPr>
        </p:nvSpPr>
        <p:spPr/>
        <p:txBody>
          <a:bodyPr/>
          <a:lstStyle/>
          <a:p>
            <a:endParaRPr lang="en-US" dirty="0">
              <a:solidFill>
                <a:srgbClr val="1F497D"/>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B7C6481B-4A8A-42C4-AF8E-0DA672E2FCF5}" type="slidenum">
              <a:rPr lang="en-US" smtClean="0">
                <a:solidFill>
                  <a:srgbClr val="1F497D"/>
                </a:solidFill>
              </a:rPr>
              <a:pPr/>
              <a:t>‹#›</a:t>
            </a:fld>
            <a:endParaRPr lang="en-US" dirty="0">
              <a:solidFill>
                <a:srgbClr val="1F497D"/>
              </a:solidFill>
            </a:endParaRPr>
          </a:p>
        </p:txBody>
      </p:sp>
    </p:spTree>
    <p:extLst>
      <p:ext uri="{BB962C8B-B14F-4D97-AF65-F5344CB8AC3E}">
        <p14:creationId xmlns:p14="http://schemas.microsoft.com/office/powerpoint/2010/main" val="35348418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1"/>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EF46A660-1F1A-4490-8587-113CA1CB56A2}" type="datetime1">
              <a:rPr lang="en-US" smtClean="0">
                <a:solidFill>
                  <a:srgbClr val="1F497D"/>
                </a:solidFill>
              </a:rPr>
              <a:t>6/7/2022</a:t>
            </a:fld>
            <a:endParaRPr lang="en-US" dirty="0">
              <a:solidFill>
                <a:srgbClr val="1F497D"/>
              </a:solidFill>
            </a:endParaRPr>
          </a:p>
        </p:txBody>
      </p:sp>
      <p:sp>
        <p:nvSpPr>
          <p:cNvPr id="6" name="Footer Placeholder 5"/>
          <p:cNvSpPr>
            <a:spLocks noGrp="1"/>
          </p:cNvSpPr>
          <p:nvPr>
            <p:ph type="ftr" sz="quarter" idx="11"/>
          </p:nvPr>
        </p:nvSpPr>
        <p:spPr/>
        <p:txBody>
          <a:bodyPr/>
          <a:lstStyle/>
          <a:p>
            <a:endParaRPr lang="en-US" dirty="0">
              <a:solidFill>
                <a:srgbClr val="1F497D"/>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7C6481B-4A8A-42C4-AF8E-0DA672E2FCF5}" type="slidenum">
              <a:rPr lang="en-US" smtClean="0"/>
              <a:pPr/>
              <a:t>‹#›</a:t>
            </a:fld>
            <a:endParaRPr lang="en-US" dirty="0"/>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705994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2" name="Date Placeholder 11"/>
          <p:cNvSpPr>
            <a:spLocks noGrp="1"/>
          </p:cNvSpPr>
          <p:nvPr>
            <p:ph type="dt" sz="half" idx="10"/>
          </p:nvPr>
        </p:nvSpPr>
        <p:spPr>
          <a:xfrm>
            <a:off x="8331200" y="6248402"/>
            <a:ext cx="3556000" cy="365125"/>
          </a:xfrm>
        </p:spPr>
        <p:txBody>
          <a:bodyPr rtlCol="0"/>
          <a:lstStyle/>
          <a:p>
            <a:fld id="{68C9E6FA-4CEF-4D9F-916F-573551A8CB0D}" type="datetime1">
              <a:rPr lang="en-US" smtClean="0">
                <a:solidFill>
                  <a:srgbClr val="1F497D"/>
                </a:solidFill>
              </a:rPr>
              <a:t>6/7/2022</a:t>
            </a:fld>
            <a:endParaRPr lang="en-US" dirty="0">
              <a:solidFill>
                <a:srgbClr val="1F497D"/>
              </a:solidFill>
            </a:endParaRPr>
          </a:p>
        </p:txBody>
      </p:sp>
      <p:sp>
        <p:nvSpPr>
          <p:cNvPr id="13" name="Slide Number Placeholder 12"/>
          <p:cNvSpPr>
            <a:spLocks noGrp="1"/>
          </p:cNvSpPr>
          <p:nvPr>
            <p:ph type="sldNum" sz="quarter" idx="11"/>
          </p:nvPr>
        </p:nvSpPr>
        <p:spPr>
          <a:xfrm>
            <a:off x="0" y="4667249"/>
            <a:ext cx="1930400" cy="663579"/>
          </a:xfrm>
        </p:spPr>
        <p:txBody>
          <a:bodyPr rtlCol="0"/>
          <a:lstStyle>
            <a:lvl1pPr>
              <a:defRPr sz="2800"/>
            </a:lvl1pPr>
          </a:lstStyle>
          <a:p>
            <a:fld id="{B7C6481B-4A8A-42C4-AF8E-0DA672E2FCF5}" type="slidenum">
              <a:rPr lang="en-US" smtClean="0"/>
              <a:pPr/>
              <a:t>‹#›</a:t>
            </a:fld>
            <a:endParaRPr lang="en-US" dirty="0"/>
          </a:p>
        </p:txBody>
      </p:sp>
      <p:sp>
        <p:nvSpPr>
          <p:cNvPr id="14" name="Footer Placeholder 13"/>
          <p:cNvSpPr>
            <a:spLocks noGrp="1"/>
          </p:cNvSpPr>
          <p:nvPr>
            <p:ph type="ftr" sz="quarter" idx="12"/>
          </p:nvPr>
        </p:nvSpPr>
        <p:spPr>
          <a:xfrm>
            <a:off x="2133600" y="6248208"/>
            <a:ext cx="6096000" cy="365125"/>
          </a:xfrm>
        </p:spPr>
        <p:txBody>
          <a:bodyPr rtlCol="0"/>
          <a:lstStyle/>
          <a:p>
            <a:endParaRPr lang="en-US" dirty="0">
              <a:solidFill>
                <a:srgbClr val="1F497D"/>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dirty="0"/>
              <a:t>Click icon to add picture</a:t>
            </a:r>
          </a:p>
        </p:txBody>
      </p:sp>
    </p:spTree>
    <p:extLst>
      <p:ext uri="{BB962C8B-B14F-4D97-AF65-F5344CB8AC3E}">
        <p14:creationId xmlns:p14="http://schemas.microsoft.com/office/powerpoint/2010/main" val="1126110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814C82-C587-488E-9E37-81537291C802}" type="datetime1">
              <a:rPr lang="en-US" smtClean="0">
                <a:solidFill>
                  <a:srgbClr val="1F497D"/>
                </a:solidFill>
              </a:rPr>
              <a:t>6/7/2022</a:t>
            </a:fld>
            <a:endParaRPr lang="en-US" dirty="0">
              <a:solidFill>
                <a:srgbClr val="1F497D"/>
              </a:solidFill>
            </a:endParaRPr>
          </a:p>
        </p:txBody>
      </p:sp>
      <p:sp>
        <p:nvSpPr>
          <p:cNvPr id="5" name="Footer Placeholder 4"/>
          <p:cNvSpPr>
            <a:spLocks noGrp="1"/>
          </p:cNvSpPr>
          <p:nvPr>
            <p:ph type="ftr" sz="quarter" idx="11"/>
          </p:nvPr>
        </p:nvSpPr>
        <p:spPr/>
        <p:txBody>
          <a:bodyPr/>
          <a:lstStyle/>
          <a:p>
            <a:endParaRPr lang="en-US" dirty="0">
              <a:solidFill>
                <a:srgbClr val="1F497D"/>
              </a:solidFill>
            </a:endParaRPr>
          </a:p>
        </p:txBody>
      </p:sp>
      <p:sp>
        <p:nvSpPr>
          <p:cNvPr id="6" name="Slide Number Placeholder 5"/>
          <p:cNvSpPr>
            <a:spLocks noGrp="1"/>
          </p:cNvSpPr>
          <p:nvPr>
            <p:ph type="sldNum" sz="quarter" idx="12"/>
          </p:nvPr>
        </p:nvSpPr>
        <p:spPr/>
        <p:txBody>
          <a:bodyPr/>
          <a:lstStyle/>
          <a:p>
            <a:fld id="{B7C6481B-4A8A-42C4-AF8E-0DA672E2FCF5}" type="slidenum">
              <a:rPr lang="en-US" smtClean="0"/>
              <a:pPr/>
              <a:t>‹#›</a:t>
            </a:fld>
            <a:endParaRPr lang="en-US" dirty="0"/>
          </a:p>
        </p:txBody>
      </p:sp>
    </p:spTree>
    <p:extLst>
      <p:ext uri="{BB962C8B-B14F-4D97-AF65-F5344CB8AC3E}">
        <p14:creationId xmlns:p14="http://schemas.microsoft.com/office/powerpoint/2010/main" val="3520380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1"/>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04"/>
            <a:ext cx="2946400" cy="365125"/>
          </a:xfrm>
        </p:spPr>
        <p:txBody>
          <a:bodyPr/>
          <a:lstStyle/>
          <a:p>
            <a:fld id="{AC47D0CA-1C6C-42AB-B598-DCBF074E2654}" type="datetime1">
              <a:rPr lang="en-US" smtClean="0">
                <a:solidFill>
                  <a:srgbClr val="1F497D"/>
                </a:solidFill>
              </a:rPr>
              <a:t>6/7/2022</a:t>
            </a:fld>
            <a:endParaRPr lang="en-US" dirty="0">
              <a:solidFill>
                <a:srgbClr val="1F497D"/>
              </a:solidFill>
            </a:endParaRPr>
          </a:p>
        </p:txBody>
      </p:sp>
      <p:sp>
        <p:nvSpPr>
          <p:cNvPr id="5" name="Footer Placeholder 4"/>
          <p:cNvSpPr>
            <a:spLocks noGrp="1"/>
          </p:cNvSpPr>
          <p:nvPr>
            <p:ph type="ftr" sz="quarter" idx="11"/>
          </p:nvPr>
        </p:nvSpPr>
        <p:spPr>
          <a:xfrm>
            <a:off x="609603" y="6248208"/>
            <a:ext cx="7431311" cy="365125"/>
          </a:xfrm>
        </p:spPr>
        <p:txBody>
          <a:bodyPr/>
          <a:lstStyle/>
          <a:p>
            <a:endParaRPr lang="en-US" dirty="0">
              <a:solidFill>
                <a:srgbClr val="1F497D"/>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B7C6481B-4A8A-42C4-AF8E-0DA672E2FCF5}" type="slidenum">
              <a:rPr lang="en-US" smtClean="0"/>
              <a:pPr/>
              <a:t>‹#›</a:t>
            </a:fld>
            <a:endParaRPr lang="en-US" dirty="0"/>
          </a:p>
        </p:txBody>
      </p:sp>
    </p:spTree>
    <p:extLst>
      <p:ext uri="{BB962C8B-B14F-4D97-AF65-F5344CB8AC3E}">
        <p14:creationId xmlns:p14="http://schemas.microsoft.com/office/powerpoint/2010/main" val="1608699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3467">
                <a:solidFill>
                  <a:srgbClr val="FFFFFF"/>
                </a:solidFill>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667">
                <a:solidFill>
                  <a:srgbClr val="FFFFFF"/>
                </a:solidFill>
              </a:defRPr>
            </a:lvl1pPr>
          </a:lstStyle>
          <a:p>
            <a:fld id="{89866443-89AD-41BC-A99D-87FE9C648EFF}" type="datetime1">
              <a:rPr lang="en-US" smtClean="0"/>
              <a:pPr/>
              <a:t>6/7/2022</a:t>
            </a:fld>
            <a:endParaRPr lang="en-US"/>
          </a:p>
        </p:txBody>
      </p:sp>
      <p:sp>
        <p:nvSpPr>
          <p:cNvPr id="17" name="Footer Placeholder 16"/>
          <p:cNvSpPr>
            <a:spLocks noGrp="1"/>
          </p:cNvSpPr>
          <p:nvPr>
            <p:ph type="ftr" sz="quarter" idx="11"/>
          </p:nvPr>
        </p:nvSpPr>
        <p:spPr>
          <a:xfrm>
            <a:off x="2780524" y="236540"/>
            <a:ext cx="7823200" cy="365125"/>
          </a:xfrm>
        </p:spPr>
        <p:txBody>
          <a:bodyPr/>
          <a:lstStyle>
            <a:lvl1pPr algn="r">
              <a:defRPr>
                <a:solidFill>
                  <a:schemeClr val="tx2"/>
                </a:solidFill>
              </a:defRPr>
            </a:lvl1pPr>
          </a:lstStyle>
          <a:p>
            <a:endParaRPr lang="en-US">
              <a:solidFill>
                <a:srgbClr val="1F497D"/>
              </a:solidFill>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B7C6481B-4A8A-42C4-AF8E-0DA672E2FCF5}"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259591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925D3191-5A8F-4EDE-983B-78A14F922040}" type="datetime1">
              <a:rPr lang="en-US" smtClean="0">
                <a:solidFill>
                  <a:srgbClr val="1F497D"/>
                </a:solidFill>
              </a:rPr>
              <a:pPr/>
              <a:t>6/7/2022</a:t>
            </a:fld>
            <a:endParaRPr lang="en-US">
              <a:solidFill>
                <a:srgbClr val="1F497D"/>
              </a:solidFill>
            </a:endParaRPr>
          </a:p>
        </p:txBody>
      </p:sp>
      <p:sp>
        <p:nvSpPr>
          <p:cNvPr id="5" name="Footer Placeholder 4"/>
          <p:cNvSpPr>
            <a:spLocks noGrp="1"/>
          </p:cNvSpPr>
          <p:nvPr>
            <p:ph type="ftr" sz="quarter" idx="11"/>
          </p:nvPr>
        </p:nvSpPr>
        <p:spPr/>
        <p:txBody>
          <a:bodyPr/>
          <a:lstStyle/>
          <a:p>
            <a:endParaRPr lang="en-US">
              <a:solidFill>
                <a:srgbClr val="1F497D"/>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7C6481B-4A8A-42C4-AF8E-0DA672E2FCF5}"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172218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4" name="Picture 2" descr="Z:\Users\millerk\AppData\Local\Microsoft\Windows\Temporary Internet Files\Content.Outlook\U0XRQAJ3\logoB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9" y="6296802"/>
            <a:ext cx="1468371" cy="5611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468603"/>
            <a:ext cx="411803" cy="294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Slide Number Placeholder 9"/>
          <p:cNvSpPr>
            <a:spLocks noGrp="1"/>
          </p:cNvSpPr>
          <p:nvPr>
            <p:ph type="sldNum" sz="quarter" idx="16"/>
          </p:nvPr>
        </p:nvSpPr>
        <p:spPr>
          <a:xfrm>
            <a:off x="0" y="1272222"/>
            <a:ext cx="711200" cy="244476"/>
          </a:xfrm>
        </p:spPr>
        <p:txBody>
          <a:bodyPr rtlCol="0"/>
          <a:lstStyle/>
          <a:p>
            <a:pPr>
              <a:defRPr/>
            </a:pPr>
            <a:fld id="{1D40F3C2-E034-468E-A1F2-34CF15A5D37F}" type="slidenum">
              <a:rPr lang="en-US" smtClean="0"/>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3" y="2743253"/>
            <a:ext cx="9497484" cy="1673225"/>
          </a:xfrm>
        </p:spPr>
        <p:txBody>
          <a:bodyPr anchor="t"/>
          <a:lstStyle>
            <a:lvl1pPr marL="0" indent="0">
              <a:buNone/>
              <a:defRPr sz="3733">
                <a:solidFill>
                  <a:schemeClr val="tx2"/>
                </a:solidFill>
              </a:defRPr>
            </a:lvl1pPr>
            <a:lvl2pPr>
              <a:buNone/>
              <a:defRPr sz="2400">
                <a:solidFill>
                  <a:schemeClr val="tx1">
                    <a:tint val="75000"/>
                  </a:schemeClr>
                </a:solidFill>
              </a:defRPr>
            </a:lvl2pPr>
            <a:lvl3pPr>
              <a:buNone/>
              <a:defRPr sz="2133">
                <a:solidFill>
                  <a:schemeClr val="tx1">
                    <a:tint val="75000"/>
                  </a:schemeClr>
                </a:solidFill>
              </a:defRPr>
            </a:lvl3pPr>
            <a:lvl4pPr>
              <a:buNone/>
              <a:defRPr sz="1867">
                <a:solidFill>
                  <a:schemeClr val="tx1">
                    <a:tint val="75000"/>
                  </a:schemeClr>
                </a:solidFill>
              </a:defRPr>
            </a:lvl4pPr>
            <a:lvl5pPr>
              <a:buNone/>
              <a:defRPr sz="1867">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5867"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ADA396D0-7CDC-4DE4-9E9C-7AD64CF36781}" type="datetime1">
              <a:rPr lang="en-US" smtClean="0">
                <a:solidFill>
                  <a:srgbClr val="1F497D"/>
                </a:solidFill>
              </a:rPr>
              <a:pPr/>
              <a:t>6/7/2022</a:t>
            </a:fld>
            <a:endParaRPr lang="en-US">
              <a:solidFill>
                <a:srgbClr val="1F497D"/>
              </a:solidFill>
            </a:endParaRPr>
          </a:p>
        </p:txBody>
      </p:sp>
      <p:sp>
        <p:nvSpPr>
          <p:cNvPr id="13" name="Slide Number Placeholder 12"/>
          <p:cNvSpPr>
            <a:spLocks noGrp="1"/>
          </p:cNvSpPr>
          <p:nvPr>
            <p:ph type="sldNum" sz="quarter" idx="11"/>
          </p:nvPr>
        </p:nvSpPr>
        <p:spPr>
          <a:xfrm>
            <a:off x="0" y="1752602"/>
            <a:ext cx="1727200" cy="701676"/>
          </a:xfrm>
        </p:spPr>
        <p:txBody>
          <a:bodyPr>
            <a:noAutofit/>
          </a:bodyPr>
          <a:lstStyle>
            <a:lvl1pPr>
              <a:defRPr sz="3200">
                <a:solidFill>
                  <a:srgbClr val="FFFFFF"/>
                </a:solidFill>
              </a:defRPr>
            </a:lvl1pPr>
          </a:lstStyle>
          <a:p>
            <a:fld id="{B7C6481B-4A8A-42C4-AF8E-0DA672E2FCF5}"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1F497D"/>
              </a:solidFill>
            </a:endParaRPr>
          </a:p>
        </p:txBody>
      </p:sp>
    </p:spTree>
    <p:extLst>
      <p:ext uri="{BB962C8B-B14F-4D97-AF65-F5344CB8AC3E}">
        <p14:creationId xmlns:p14="http://schemas.microsoft.com/office/powerpoint/2010/main" val="17627316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694AED78-A9B5-4A93-B595-EFF851271F22}" type="datetime1">
              <a:rPr lang="en-US" smtClean="0">
                <a:solidFill>
                  <a:srgbClr val="1F497D"/>
                </a:solidFill>
              </a:rPr>
              <a:pPr/>
              <a:t>6/7/2022</a:t>
            </a:fld>
            <a:endParaRPr lang="en-US">
              <a:solidFill>
                <a:srgbClr val="1F497D"/>
              </a:solidFill>
            </a:endParaRPr>
          </a:p>
        </p:txBody>
      </p:sp>
      <p:sp>
        <p:nvSpPr>
          <p:cNvPr id="10" name="Slide Number Placeholder 9"/>
          <p:cNvSpPr>
            <a:spLocks noGrp="1"/>
          </p:cNvSpPr>
          <p:nvPr>
            <p:ph type="sldNum" sz="quarter" idx="16"/>
          </p:nvPr>
        </p:nvSpPr>
        <p:spPr/>
        <p:txBody>
          <a:bodyPr rtlCol="0"/>
          <a:lstStyle/>
          <a:p>
            <a:fld id="{B7C6481B-4A8A-42C4-AF8E-0DA672E2FCF5}"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1F497D"/>
              </a:solidFill>
            </a:endParaRPr>
          </a:p>
        </p:txBody>
      </p:sp>
    </p:spTree>
    <p:extLst>
      <p:ext uri="{BB962C8B-B14F-4D97-AF65-F5344CB8AC3E}">
        <p14:creationId xmlns:p14="http://schemas.microsoft.com/office/powerpoint/2010/main" val="18460747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89"/>
            <a:ext cx="10871200" cy="869951"/>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1377A30D-9016-40DA-AAEE-167290E8C619}" type="datetime1">
              <a:rPr lang="en-US" smtClean="0">
                <a:solidFill>
                  <a:srgbClr val="1F497D"/>
                </a:solidFill>
              </a:rPr>
              <a:pPr/>
              <a:t>6/7/2022</a:t>
            </a:fld>
            <a:endParaRPr lang="en-US">
              <a:solidFill>
                <a:srgbClr val="1F497D"/>
              </a:solidFill>
            </a:endParaRPr>
          </a:p>
        </p:txBody>
      </p:sp>
      <p:sp>
        <p:nvSpPr>
          <p:cNvPr id="12" name="Slide Number Placeholder 11"/>
          <p:cNvSpPr>
            <a:spLocks noGrp="1"/>
          </p:cNvSpPr>
          <p:nvPr>
            <p:ph type="sldNum" sz="quarter" idx="16"/>
          </p:nvPr>
        </p:nvSpPr>
        <p:spPr/>
        <p:txBody>
          <a:bodyPr rtlCol="0"/>
          <a:lstStyle/>
          <a:p>
            <a:fld id="{B7C6481B-4A8A-42C4-AF8E-0DA672E2FCF5}"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1F497D"/>
              </a:solidFill>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667"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667"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23900469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ECFCD310-9A2A-41ED-AF1B-5A81C7E91930}" type="datetime1">
              <a:rPr lang="en-US" smtClean="0">
                <a:solidFill>
                  <a:srgbClr val="1F497D"/>
                </a:solidFill>
              </a:rPr>
              <a:pPr/>
              <a:t>6/7/2022</a:t>
            </a:fld>
            <a:endParaRPr lang="en-US">
              <a:solidFill>
                <a:srgbClr val="1F497D"/>
              </a:solidFill>
            </a:endParaRPr>
          </a:p>
        </p:txBody>
      </p:sp>
      <p:sp>
        <p:nvSpPr>
          <p:cNvPr id="4" name="Footer Placeholder 3"/>
          <p:cNvSpPr>
            <a:spLocks noGrp="1"/>
          </p:cNvSpPr>
          <p:nvPr>
            <p:ph type="ftr" sz="quarter" idx="11"/>
          </p:nvPr>
        </p:nvSpPr>
        <p:spPr/>
        <p:txBody>
          <a:bodyPr/>
          <a:lstStyle/>
          <a:p>
            <a:endParaRPr lang="en-US">
              <a:solidFill>
                <a:srgbClr val="1F497D"/>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7C6481B-4A8A-42C4-AF8E-0DA672E2FCF5}" type="slidenum">
              <a:rPr lang="en-US" smtClean="0"/>
              <a:pPr/>
              <a:t>‹#›</a:t>
            </a:fld>
            <a:endParaRPr lang="en-US"/>
          </a:p>
        </p:txBody>
      </p:sp>
    </p:spTree>
    <p:extLst>
      <p:ext uri="{BB962C8B-B14F-4D97-AF65-F5344CB8AC3E}">
        <p14:creationId xmlns:p14="http://schemas.microsoft.com/office/powerpoint/2010/main" val="38999964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FA0F83-3460-46AB-9898-DAE2D562985E}" type="datetime1">
              <a:rPr lang="en-US" smtClean="0">
                <a:solidFill>
                  <a:srgbClr val="1F497D"/>
                </a:solidFill>
              </a:rPr>
              <a:pPr/>
              <a:t>6/7/2022</a:t>
            </a:fld>
            <a:endParaRPr lang="en-US">
              <a:solidFill>
                <a:srgbClr val="1F497D"/>
              </a:solidFill>
            </a:endParaRPr>
          </a:p>
        </p:txBody>
      </p:sp>
      <p:sp>
        <p:nvSpPr>
          <p:cNvPr id="3" name="Footer Placeholder 2"/>
          <p:cNvSpPr>
            <a:spLocks noGrp="1"/>
          </p:cNvSpPr>
          <p:nvPr>
            <p:ph type="ftr" sz="quarter" idx="11"/>
          </p:nvPr>
        </p:nvSpPr>
        <p:spPr/>
        <p:txBody>
          <a:bodyPr/>
          <a:lstStyle/>
          <a:p>
            <a:endParaRPr lang="en-US">
              <a:solidFill>
                <a:srgbClr val="1F497D"/>
              </a:solidFill>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B7C6481B-4A8A-42C4-AF8E-0DA672E2FCF5}" type="slidenum">
              <a:rPr lang="en-US" smtClean="0">
                <a:solidFill>
                  <a:srgbClr val="1F497D"/>
                </a:solidFill>
              </a:rPr>
              <a:pPr/>
              <a:t>‹#›</a:t>
            </a:fld>
            <a:endParaRPr lang="en-US">
              <a:solidFill>
                <a:srgbClr val="1F497D"/>
              </a:solidFill>
            </a:endParaRPr>
          </a:p>
        </p:txBody>
      </p:sp>
    </p:spTree>
    <p:extLst>
      <p:ext uri="{BB962C8B-B14F-4D97-AF65-F5344CB8AC3E}">
        <p14:creationId xmlns:p14="http://schemas.microsoft.com/office/powerpoint/2010/main" val="37738264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89"/>
            <a:ext cx="10769600" cy="869951"/>
          </a:xfrm>
        </p:spPr>
        <p:txBody>
          <a:bodyPr anchor="ctr"/>
          <a:lstStyle>
            <a:lvl1pPr algn="l">
              <a:buNone/>
              <a:defRPr sz="5867" b="0"/>
            </a:lvl1pPr>
          </a:lstStyle>
          <a:p>
            <a:r>
              <a:rPr kumimoji="0" lang="en-US"/>
              <a:t>Click to edit Master title style</a:t>
            </a:r>
          </a:p>
        </p:txBody>
      </p:sp>
      <p:sp>
        <p:nvSpPr>
          <p:cNvPr id="5" name="Date Placeholder 4"/>
          <p:cNvSpPr>
            <a:spLocks noGrp="1"/>
          </p:cNvSpPr>
          <p:nvPr>
            <p:ph type="dt" sz="half" idx="10"/>
          </p:nvPr>
        </p:nvSpPr>
        <p:spPr/>
        <p:txBody>
          <a:bodyPr/>
          <a:lstStyle/>
          <a:p>
            <a:fld id="{EF46A660-1F1A-4490-8587-113CA1CB56A2}" type="datetime1">
              <a:rPr lang="en-US" smtClean="0">
                <a:solidFill>
                  <a:srgbClr val="1F497D"/>
                </a:solidFill>
              </a:rPr>
              <a:pPr/>
              <a:t>6/7/2022</a:t>
            </a:fld>
            <a:endParaRPr lang="en-US">
              <a:solidFill>
                <a:srgbClr val="1F497D"/>
              </a:solidFill>
            </a:endParaRPr>
          </a:p>
        </p:txBody>
      </p:sp>
      <p:sp>
        <p:nvSpPr>
          <p:cNvPr id="6" name="Footer Placeholder 5"/>
          <p:cNvSpPr>
            <a:spLocks noGrp="1"/>
          </p:cNvSpPr>
          <p:nvPr>
            <p:ph type="ftr" sz="quarter" idx="11"/>
          </p:nvPr>
        </p:nvSpPr>
        <p:spPr/>
        <p:txBody>
          <a:bodyPr/>
          <a:lstStyle/>
          <a:p>
            <a:endParaRPr lang="en-US">
              <a:solidFill>
                <a:srgbClr val="1F497D"/>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7C6481B-4A8A-42C4-AF8E-0DA672E2FCF5}"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333"/>
              </a:spcAft>
              <a:buNone/>
              <a:defRPr sz="2400"/>
            </a:lvl1pPr>
            <a:lvl2pPr>
              <a:buNone/>
              <a:defRPr sz="1600"/>
            </a:lvl2pPr>
            <a:lvl3pPr>
              <a:buNone/>
              <a:defRPr sz="1333"/>
            </a:lvl3pPr>
            <a:lvl4pPr>
              <a:buNone/>
              <a:defRPr sz="1200"/>
            </a:lvl4pPr>
            <a:lvl5pPr>
              <a:buNone/>
              <a:defRPr sz="12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9413315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2267"/>
            </a:lvl1pPr>
            <a:lvl2pPr>
              <a:buFontTx/>
              <a:buNone/>
              <a:defRPr sz="1600"/>
            </a:lvl2pPr>
            <a:lvl3pPr>
              <a:buFontTx/>
              <a:buNone/>
              <a:defRPr sz="1333"/>
            </a:lvl3pPr>
            <a:lvl4pPr>
              <a:buFontTx/>
              <a:buNone/>
              <a:defRPr sz="1200"/>
            </a:lvl4pPr>
            <a:lvl5pPr>
              <a:buFontTx/>
              <a:buNone/>
              <a:defRPr sz="1200"/>
            </a:lvl5pPr>
          </a:lstStyle>
          <a:p>
            <a:pPr lvl="0" eaLnBrk="1" latinLnBrk="0" hangingPunct="1"/>
            <a:r>
              <a:rPr kumimoji="0" lang="en-US"/>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3733" b="0">
                <a:solidFill>
                  <a:srgbClr val="FFFFFF"/>
                </a:solidFill>
              </a:defRPr>
            </a:lvl1pPr>
          </a:lstStyle>
          <a:p>
            <a:r>
              <a:rPr kumimoji="0" lang="en-US"/>
              <a:t>Click to edit Master title style</a:t>
            </a:r>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Date Placeholder 11"/>
          <p:cNvSpPr>
            <a:spLocks noGrp="1"/>
          </p:cNvSpPr>
          <p:nvPr>
            <p:ph type="dt" sz="half" idx="10"/>
          </p:nvPr>
        </p:nvSpPr>
        <p:spPr>
          <a:xfrm>
            <a:off x="8331200" y="6248400"/>
            <a:ext cx="3556000" cy="365125"/>
          </a:xfrm>
        </p:spPr>
        <p:txBody>
          <a:bodyPr rtlCol="0"/>
          <a:lstStyle/>
          <a:p>
            <a:fld id="{68C9E6FA-4CEF-4D9F-916F-573551A8CB0D}" type="datetime1">
              <a:rPr lang="en-US" smtClean="0">
                <a:solidFill>
                  <a:srgbClr val="1F497D"/>
                </a:solidFill>
              </a:rPr>
              <a:pPr/>
              <a:t>6/7/2022</a:t>
            </a:fld>
            <a:endParaRPr lang="en-US">
              <a:solidFill>
                <a:srgbClr val="1F497D"/>
              </a:solidFill>
            </a:endParaRPr>
          </a:p>
        </p:txBody>
      </p:sp>
      <p:sp>
        <p:nvSpPr>
          <p:cNvPr id="13" name="Slide Number Placeholder 12"/>
          <p:cNvSpPr>
            <a:spLocks noGrp="1"/>
          </p:cNvSpPr>
          <p:nvPr>
            <p:ph type="sldNum" sz="quarter" idx="11"/>
          </p:nvPr>
        </p:nvSpPr>
        <p:spPr>
          <a:xfrm>
            <a:off x="0" y="4667249"/>
            <a:ext cx="1930400" cy="663579"/>
          </a:xfrm>
        </p:spPr>
        <p:txBody>
          <a:bodyPr rtlCol="0"/>
          <a:lstStyle>
            <a:lvl1pPr>
              <a:defRPr sz="3733"/>
            </a:lvl1pPr>
          </a:lstStyle>
          <a:p>
            <a:fld id="{B7C6481B-4A8A-42C4-AF8E-0DA672E2FCF5}" type="slidenum">
              <a:rPr lang="en-US" smtClean="0"/>
              <a:pPr/>
              <a:t>‹#›</a:t>
            </a:fld>
            <a:endParaRPr lang="en-US"/>
          </a:p>
        </p:txBody>
      </p:sp>
      <p:sp>
        <p:nvSpPr>
          <p:cNvPr id="14" name="Footer Placeholder 13"/>
          <p:cNvSpPr>
            <a:spLocks noGrp="1"/>
          </p:cNvSpPr>
          <p:nvPr>
            <p:ph type="ftr" sz="quarter" idx="12"/>
          </p:nvPr>
        </p:nvSpPr>
        <p:spPr>
          <a:xfrm>
            <a:off x="2133600" y="6248208"/>
            <a:ext cx="6096000" cy="365125"/>
          </a:xfrm>
        </p:spPr>
        <p:txBody>
          <a:bodyPr rtlCol="0"/>
          <a:lstStyle/>
          <a:p>
            <a:endParaRPr lang="en-US">
              <a:solidFill>
                <a:srgbClr val="1F497D"/>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4267"/>
            </a:lvl1pPr>
          </a:lstStyle>
          <a:p>
            <a:r>
              <a:rPr kumimoji="0" lang="en-US"/>
              <a:t>Click icon to add picture</a:t>
            </a:r>
            <a:endParaRPr kumimoji="0" lang="en-US" dirty="0"/>
          </a:p>
        </p:txBody>
      </p:sp>
    </p:spTree>
    <p:extLst>
      <p:ext uri="{BB962C8B-B14F-4D97-AF65-F5344CB8AC3E}">
        <p14:creationId xmlns:p14="http://schemas.microsoft.com/office/powerpoint/2010/main" val="14360215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814C82-C587-488E-9E37-81537291C802}" type="datetime1">
              <a:rPr lang="en-US" smtClean="0">
                <a:solidFill>
                  <a:srgbClr val="1F497D"/>
                </a:solidFill>
              </a:rPr>
              <a:pPr/>
              <a:t>6/7/2022</a:t>
            </a:fld>
            <a:endParaRPr lang="en-US">
              <a:solidFill>
                <a:srgbClr val="1F497D"/>
              </a:solidFill>
            </a:endParaRPr>
          </a:p>
        </p:txBody>
      </p:sp>
      <p:sp>
        <p:nvSpPr>
          <p:cNvPr id="5" name="Footer Placeholder 4"/>
          <p:cNvSpPr>
            <a:spLocks noGrp="1"/>
          </p:cNvSpPr>
          <p:nvPr>
            <p:ph type="ftr" sz="quarter" idx="11"/>
          </p:nvPr>
        </p:nvSpPr>
        <p:spPr/>
        <p:txBody>
          <a:bodyPr/>
          <a:lstStyle/>
          <a:p>
            <a:endParaRPr lang="en-US">
              <a:solidFill>
                <a:srgbClr val="1F497D"/>
              </a:solidFill>
            </a:endParaRPr>
          </a:p>
        </p:txBody>
      </p:sp>
      <p:sp>
        <p:nvSpPr>
          <p:cNvPr id="6" name="Slide Number Placeholder 5"/>
          <p:cNvSpPr>
            <a:spLocks noGrp="1"/>
          </p:cNvSpPr>
          <p:nvPr>
            <p:ph type="sldNum" sz="quarter" idx="12"/>
          </p:nvPr>
        </p:nvSpPr>
        <p:spPr/>
        <p:txBody>
          <a:bodyPr/>
          <a:lstStyle/>
          <a:p>
            <a:fld id="{B7C6481B-4A8A-42C4-AF8E-0DA672E2FCF5}" type="slidenum">
              <a:rPr lang="en-US" smtClean="0"/>
              <a:pPr/>
              <a:t>‹#›</a:t>
            </a:fld>
            <a:endParaRPr lang="en-US"/>
          </a:p>
        </p:txBody>
      </p:sp>
    </p:spTree>
    <p:extLst>
      <p:ext uri="{BB962C8B-B14F-4D97-AF65-F5344CB8AC3E}">
        <p14:creationId xmlns:p14="http://schemas.microsoft.com/office/powerpoint/2010/main" val="27213196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3"/>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04"/>
            <a:ext cx="2946400" cy="365125"/>
          </a:xfrm>
        </p:spPr>
        <p:txBody>
          <a:bodyPr/>
          <a:lstStyle/>
          <a:p>
            <a:fld id="{AC47D0CA-1C6C-42AB-B598-DCBF074E2654}" type="datetime1">
              <a:rPr lang="en-US" smtClean="0">
                <a:solidFill>
                  <a:srgbClr val="1F497D"/>
                </a:solidFill>
              </a:rPr>
              <a:pPr/>
              <a:t>6/7/2022</a:t>
            </a:fld>
            <a:endParaRPr lang="en-US">
              <a:solidFill>
                <a:srgbClr val="1F497D"/>
              </a:solidFill>
            </a:endParaRPr>
          </a:p>
        </p:txBody>
      </p:sp>
      <p:sp>
        <p:nvSpPr>
          <p:cNvPr id="5" name="Footer Placeholder 4"/>
          <p:cNvSpPr>
            <a:spLocks noGrp="1"/>
          </p:cNvSpPr>
          <p:nvPr>
            <p:ph type="ftr" sz="quarter" idx="11"/>
          </p:nvPr>
        </p:nvSpPr>
        <p:spPr>
          <a:xfrm>
            <a:off x="609629" y="6248208"/>
            <a:ext cx="7431311" cy="365125"/>
          </a:xfrm>
        </p:spPr>
        <p:txBody>
          <a:bodyPr/>
          <a:lstStyle/>
          <a:p>
            <a:endParaRPr lang="en-US">
              <a:solidFill>
                <a:srgbClr val="1F497D"/>
              </a:solidFill>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B7C6481B-4A8A-42C4-AF8E-0DA672E2FCF5}" type="slidenum">
              <a:rPr lang="en-US" smtClean="0"/>
              <a:pPr/>
              <a:t>‹#›</a:t>
            </a:fld>
            <a:endParaRPr lang="en-US"/>
          </a:p>
        </p:txBody>
      </p:sp>
    </p:spTree>
    <p:extLst>
      <p:ext uri="{BB962C8B-B14F-4D97-AF65-F5344CB8AC3E}">
        <p14:creationId xmlns:p14="http://schemas.microsoft.com/office/powerpoint/2010/main" val="4158567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0" y="-76200"/>
            <a:ext cx="12700000" cy="7086599"/>
          </a:xfrm>
          <a:prstGeom prst="rect">
            <a:avLst/>
          </a:prstGeom>
        </p:spPr>
      </p:pic>
      <p:sp>
        <p:nvSpPr>
          <p:cNvPr id="5" name="Title 1"/>
          <p:cNvSpPr>
            <a:spLocks noGrp="1"/>
          </p:cNvSpPr>
          <p:nvPr>
            <p:ph type="title"/>
          </p:nvPr>
        </p:nvSpPr>
        <p:spPr>
          <a:xfrm>
            <a:off x="1625600" y="2743200"/>
            <a:ext cx="9042400" cy="1447800"/>
          </a:xfrm>
        </p:spPr>
        <p:txBody>
          <a:bodyPr/>
          <a:lstStyle/>
          <a:p>
            <a:r>
              <a:rPr lang="en-US"/>
              <a:t>Click to edit Master title style</a:t>
            </a:r>
          </a:p>
        </p:txBody>
      </p:sp>
    </p:spTree>
    <p:extLst>
      <p:ext uri="{BB962C8B-B14F-4D97-AF65-F5344CB8AC3E}">
        <p14:creationId xmlns:p14="http://schemas.microsoft.com/office/powerpoint/2010/main" val="720603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Slide Number Placeholder 11"/>
          <p:cNvSpPr>
            <a:spLocks noGrp="1"/>
          </p:cNvSpPr>
          <p:nvPr>
            <p:ph type="sldNum" sz="quarter" idx="16"/>
          </p:nvPr>
        </p:nvSpPr>
        <p:spPr/>
        <p:txBody>
          <a:bodyPr rtlCol="0"/>
          <a:lstStyle/>
          <a:p>
            <a:pPr>
              <a:defRPr/>
            </a:pPr>
            <a:fld id="{F53B6B1F-C8AD-4588-93C6-3618906EFC2C}" type="slidenum">
              <a:rPr lang="en-US" smtClean="0"/>
              <a:pPr>
                <a:defRPr/>
              </a:pPr>
              <a:t>‹#›</a:t>
            </a:fld>
            <a:endParaRPr lang="en-US"/>
          </a:p>
        </p:txBody>
      </p:sp>
      <p:sp>
        <p:nvSpPr>
          <p:cNvPr id="16" name="Text Placeholder 15"/>
          <p:cNvSpPr>
            <a:spLocks noGrp="1"/>
          </p:cNvSpPr>
          <p:nvPr>
            <p:ph type="body" sz="quarter" idx="1"/>
          </p:nvPr>
        </p:nvSpPr>
        <p:spPr>
          <a:xfrm>
            <a:off x="812800" y="1752600"/>
            <a:ext cx="5181600" cy="640080"/>
          </a:xfrm>
          <a:solidFill>
            <a:srgbClr val="CFA82F"/>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rgbClr val="CFA82F"/>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pic>
        <p:nvPicPr>
          <p:cNvPr id="18" name="Picture 2" descr="Z:\Users\millerk\AppData\Local\Microsoft\Windows\Temporary Internet Files\Content.Outlook\U0XRQAJ3\logoB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9" y="6296802"/>
            <a:ext cx="1468371" cy="5611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468603"/>
            <a:ext cx="411803" cy="294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a:defRPr/>
            </a:pPr>
            <a:fld id="{814F6727-7074-47CC-8016-AB978E31A5F2}" type="slidenum">
              <a:rPr lang="en-US" smtClean="0"/>
              <a:pPr>
                <a:defRPr/>
              </a:pPr>
              <a:t>‹#›</a:t>
            </a:fld>
            <a:endParaRPr lang="en-US"/>
          </a:p>
        </p:txBody>
      </p:sp>
      <p:pic>
        <p:nvPicPr>
          <p:cNvPr id="7" name="Picture 2" descr="Z:\Users\millerk\AppData\Local\Microsoft\Windows\Temporary Internet Files\Content.Outlook\U0XRQAJ3\logoB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9" y="6296802"/>
            <a:ext cx="1468371" cy="5611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468603"/>
            <a:ext cx="411803" cy="294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5_Blank">
    <p:spTree>
      <p:nvGrpSpPr>
        <p:cNvPr id="1" name=""/>
        <p:cNvGrpSpPr/>
        <p:nvPr/>
      </p:nvGrpSpPr>
      <p:grpSpPr>
        <a:xfrm>
          <a:off x="0" y="0"/>
          <a:ext cx="0" cy="0"/>
          <a:chOff x="0" y="0"/>
          <a:chExt cx="0" cy="0"/>
        </a:xfrm>
      </p:grpSpPr>
      <p:sp>
        <p:nvSpPr>
          <p:cNvPr id="4" name="Title 1"/>
          <p:cNvSpPr>
            <a:spLocks noGrp="1"/>
          </p:cNvSpPr>
          <p:nvPr>
            <p:ph type="title"/>
          </p:nvPr>
        </p:nvSpPr>
        <p:spPr>
          <a:xfrm>
            <a:off x="609600" y="274638"/>
            <a:ext cx="10972800" cy="1143000"/>
          </a:xfrm>
        </p:spPr>
        <p:txBody>
          <a:bodyPr>
            <a:normAutofit/>
          </a:bodyPr>
          <a:lstStyle>
            <a:lvl1pPr>
              <a:defRPr sz="4000"/>
            </a:lvl1pPr>
          </a:lstStyle>
          <a:p>
            <a:r>
              <a:rPr lang="en-US" dirty="0"/>
              <a:t>Click to edit Master title style</a:t>
            </a:r>
          </a:p>
        </p:txBody>
      </p:sp>
    </p:spTree>
    <p:extLst>
      <p:ext uri="{BB962C8B-B14F-4D97-AF65-F5344CB8AC3E}">
        <p14:creationId xmlns:p14="http://schemas.microsoft.com/office/powerpoint/2010/main" val="4195096270"/>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7947" y="1707904"/>
            <a:ext cx="8681508" cy="1226493"/>
          </a:xfrm>
        </p:spPr>
        <p:txBody>
          <a:bodyPr bIns="9144" anchor="b"/>
          <a:lstStyle>
            <a:lvl1pPr>
              <a:defRPr sz="3600" cap="small" baseline="0">
                <a:solidFill>
                  <a:srgbClr val="111C29"/>
                </a:solidFill>
                <a:effectLst>
                  <a:outerShdw blurRad="50800" dist="38100" algn="tl" rotWithShape="0">
                    <a:schemeClr val="bg1">
                      <a:lumMod val="75000"/>
                      <a:alpha val="40000"/>
                    </a:schemeClr>
                  </a:outerShdw>
                </a:effectLst>
              </a:defRPr>
            </a:lvl1pPr>
          </a:lstStyle>
          <a:p>
            <a:r>
              <a:rPr lang="en-US" dirty="0"/>
              <a:t>Click to edit Master title style</a:t>
            </a:r>
          </a:p>
        </p:txBody>
      </p:sp>
      <p:sp>
        <p:nvSpPr>
          <p:cNvPr id="3" name="Subtitle 2"/>
          <p:cNvSpPr>
            <a:spLocks noGrp="1"/>
          </p:cNvSpPr>
          <p:nvPr>
            <p:ph type="subTitle" idx="1"/>
          </p:nvPr>
        </p:nvSpPr>
        <p:spPr>
          <a:xfrm>
            <a:off x="1427947" y="3275935"/>
            <a:ext cx="8681508" cy="329259"/>
          </a:xfrm>
        </p:spPr>
        <p:txBody>
          <a:bodyPr tIns="9144">
            <a:normAutofit/>
          </a:bodyPr>
          <a:lstStyle>
            <a:lvl1pPr marL="0" indent="0" algn="l">
              <a:buNone/>
              <a:defRPr kumimoji="0" lang="en-US" sz="1600" b="1" i="0" u="none" strike="noStrike" kern="1200" cap="small" spc="400" normalizeH="0" baseline="0" noProof="0" dirty="0" smtClean="0">
                <a:ln>
                  <a:noFill/>
                </a:ln>
                <a:solidFill>
                  <a:srgbClr val="247C3E"/>
                </a:solidFill>
                <a:effectLst/>
                <a:uLnTx/>
                <a:uFillTx/>
                <a:latin typeface="+mn-lt"/>
                <a:ea typeface="+mj-ea"/>
                <a:cs typeface="Tunga" pitchFamily="2"/>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pPr marL="0" marR="0" lvl="0" indent="0" algn="l" defTabSz="914377"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dirty="0"/>
              <a:t>Click to edit Master subtitle style</a:t>
            </a:r>
          </a:p>
        </p:txBody>
      </p:sp>
      <p:pic>
        <p:nvPicPr>
          <p:cNvPr id="1026" name="Picture 2" descr="U:\whitek\Desktop\LOGO Benton PUD 2016 P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228600"/>
            <a:ext cx="3068879" cy="1143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F5BE07E-BE90-4600-B63E-48863534DB48}"/>
              </a:ext>
            </a:extLst>
          </p:cNvPr>
          <p:cNvSpPr/>
          <p:nvPr userDrawn="1"/>
        </p:nvSpPr>
        <p:spPr>
          <a:xfrm>
            <a:off x="0" y="6168044"/>
            <a:ext cx="12192000" cy="68995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ight Triangle 4">
            <a:extLst>
              <a:ext uri="{FF2B5EF4-FFF2-40B4-BE49-F238E27FC236}">
                <a16:creationId xmlns:a16="http://schemas.microsoft.com/office/drawing/2014/main" id="{C076F518-66DA-424A-812E-29630A218FC3}"/>
              </a:ext>
            </a:extLst>
          </p:cNvPr>
          <p:cNvSpPr/>
          <p:nvPr userDrawn="1"/>
        </p:nvSpPr>
        <p:spPr>
          <a:xfrm>
            <a:off x="1" y="6168044"/>
            <a:ext cx="6251171" cy="689956"/>
          </a:xfrm>
          <a:prstGeom prst="rtTriangle">
            <a:avLst/>
          </a:prstGeom>
          <a:solidFill>
            <a:srgbClr val="247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59617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419840" y="6278880"/>
            <a:ext cx="670560" cy="502920"/>
          </a:xfrm>
          <a:prstGeom prst="ellipse">
            <a:avLst/>
          </a:prstGeom>
        </p:spPr>
        <p:txBody>
          <a:bodyPr anchor="ctr" anchorCtr="1"/>
          <a:lstStyle/>
          <a:p>
            <a:fld id="{466FC00A-8C16-42F7-9D5C-61EECF271684}" type="slidenum">
              <a:rPr lang="en-US" smtClean="0"/>
              <a:t>‹#›</a:t>
            </a:fld>
            <a:endParaRPr lang="en-US"/>
          </a:p>
        </p:txBody>
      </p:sp>
    </p:spTree>
    <p:extLst>
      <p:ext uri="{BB962C8B-B14F-4D97-AF65-F5344CB8AC3E}">
        <p14:creationId xmlns:p14="http://schemas.microsoft.com/office/powerpoint/2010/main" val="3079860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6688"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1419840" y="6278880"/>
            <a:ext cx="670560" cy="502920"/>
          </a:xfrm>
          <a:prstGeom prst="ellipse">
            <a:avLst/>
          </a:prstGeom>
        </p:spPr>
        <p:txBody>
          <a:bodyPr/>
          <a:lstStyle/>
          <a:p>
            <a:fld id="{466FC00A-8C16-42F7-9D5C-61EECF271684}" type="slidenum">
              <a:rPr lang="en-US" smtClean="0"/>
              <a:t>‹#›</a:t>
            </a:fld>
            <a:endParaRPr lang="en-US"/>
          </a:p>
        </p:txBody>
      </p:sp>
      <p:sp>
        <p:nvSpPr>
          <p:cNvPr id="8" name="Title 7"/>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050865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4.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787400" y="1280160"/>
            <a:ext cx="11404600" cy="228600"/>
          </a:xfrm>
          <a:prstGeom prst="rect">
            <a:avLst/>
          </a:prstGeom>
          <a:solidFill>
            <a:srgbClr val="156F36"/>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711200" cy="244476"/>
          </a:xfrm>
          <a:prstGeom prst="rect">
            <a:avLst/>
          </a:prstGeom>
          <a:solidFill>
            <a:srgbClr val="2C4866"/>
          </a:solidFill>
        </p:spPr>
        <p:txBody>
          <a:bodyPr vert="horz" anchor="ctr" anchorCtr="0">
            <a:normAutofit/>
          </a:bodyPr>
          <a:lstStyle>
            <a:lvl1pPr algn="ctr" eaLnBrk="1" latinLnBrk="0" hangingPunct="1">
              <a:defRPr kumimoji="0" sz="1400" b="1">
                <a:solidFill>
                  <a:srgbClr val="FFFFFF"/>
                </a:solidFill>
              </a:defRPr>
            </a:lvl1pPr>
          </a:lstStyle>
          <a:p>
            <a:pPr>
              <a:defRPr/>
            </a:pPr>
            <a:fld id="{F53B6B1F-C8AD-4588-93C6-3618906EFC2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4" r:id="rId6"/>
  </p:sldLayoutIdLst>
  <p:hf hdr="0" dt="0"/>
  <p:txStyles>
    <p:titleStyle>
      <a:lvl1pPr algn="l" rtl="0" eaLnBrk="1" latinLnBrk="0" hangingPunct="1">
        <a:spcBef>
          <a:spcPct val="0"/>
        </a:spcBef>
        <a:buNone/>
        <a:defRPr kumimoji="0" sz="4400" kern="1200">
          <a:solidFill>
            <a:srgbClr val="2C4866"/>
          </a:solidFill>
          <a:latin typeface="+mj-lt"/>
          <a:ea typeface="+mj-ea"/>
          <a:cs typeface="+mj-cs"/>
        </a:defRPr>
      </a:lvl1pPr>
    </p:titleStyle>
    <p:bodyStyle>
      <a:lvl1pPr marL="320040" indent="-320040" algn="l" rtl="0" eaLnBrk="1" latinLnBrk="0" hangingPunct="1">
        <a:spcBef>
          <a:spcPts val="700"/>
        </a:spcBef>
        <a:buClr>
          <a:srgbClr val="2C4866"/>
        </a:buClr>
        <a:buSzPct val="60000"/>
        <a:buFont typeface="Courier New" panose="02070309020205020404" pitchFamily="49" charset="0"/>
        <a:buChar char="o"/>
        <a:defRPr kumimoji="0" sz="2900" kern="1200">
          <a:solidFill>
            <a:srgbClr val="2C4866"/>
          </a:solidFill>
          <a:latin typeface="+mn-lt"/>
          <a:ea typeface="+mn-ea"/>
          <a:cs typeface="+mn-cs"/>
        </a:defRPr>
      </a:lvl1pPr>
      <a:lvl2pPr marL="640080" indent="-274320" algn="l" rtl="0" eaLnBrk="1" latinLnBrk="0" hangingPunct="1">
        <a:spcBef>
          <a:spcPts val="550"/>
        </a:spcBef>
        <a:buClr>
          <a:srgbClr val="2C4866"/>
        </a:buClr>
        <a:buSzPct val="70000"/>
        <a:buFont typeface="Courier New" panose="02070309020205020404" pitchFamily="49" charset="0"/>
        <a:buChar char="o"/>
        <a:defRPr kumimoji="0" sz="2600" kern="1200">
          <a:solidFill>
            <a:srgbClr val="2C4866"/>
          </a:solidFill>
          <a:latin typeface="+mn-lt"/>
          <a:ea typeface="+mn-ea"/>
          <a:cs typeface="+mn-cs"/>
        </a:defRPr>
      </a:lvl2pPr>
      <a:lvl3pPr marL="914400" indent="-228600" algn="l" rtl="0" eaLnBrk="1" latinLnBrk="0" hangingPunct="1">
        <a:spcBef>
          <a:spcPts val="500"/>
        </a:spcBef>
        <a:buClr>
          <a:srgbClr val="2C4866"/>
        </a:buClr>
        <a:buSzPct val="75000"/>
        <a:buFont typeface="Courier New" panose="02070309020205020404" pitchFamily="49" charset="0"/>
        <a:buChar char="o"/>
        <a:defRPr kumimoji="0" sz="2300" kern="1200">
          <a:solidFill>
            <a:srgbClr val="2C4866"/>
          </a:solidFill>
          <a:latin typeface="+mn-lt"/>
          <a:ea typeface="+mn-ea"/>
          <a:cs typeface="+mn-cs"/>
        </a:defRPr>
      </a:lvl3pPr>
      <a:lvl4pPr marL="1371600" indent="-228600" algn="l" rtl="0" eaLnBrk="1" latinLnBrk="0" hangingPunct="1">
        <a:spcBef>
          <a:spcPts val="400"/>
        </a:spcBef>
        <a:buClr>
          <a:srgbClr val="2C4866"/>
        </a:buClr>
        <a:buSzPct val="75000"/>
        <a:buFont typeface="Courier New" panose="02070309020205020404" pitchFamily="49" charset="0"/>
        <a:buChar char="o"/>
        <a:defRPr kumimoji="0" sz="2000" kern="1200">
          <a:solidFill>
            <a:srgbClr val="2C4866"/>
          </a:solidFill>
          <a:latin typeface="+mn-lt"/>
          <a:ea typeface="+mn-ea"/>
          <a:cs typeface="+mn-cs"/>
        </a:defRPr>
      </a:lvl4pPr>
      <a:lvl5pPr marL="1828800" indent="-228600" algn="l" rtl="0" eaLnBrk="1" latinLnBrk="0" hangingPunct="1">
        <a:spcBef>
          <a:spcPts val="400"/>
        </a:spcBef>
        <a:buClr>
          <a:srgbClr val="2C4866"/>
        </a:buClr>
        <a:buSzPct val="65000"/>
        <a:buFont typeface="Courier New" panose="02070309020205020404" pitchFamily="49" charset="0"/>
        <a:buChar char="o"/>
        <a:defRPr kumimoji="0" sz="2000" kern="1200">
          <a:solidFill>
            <a:srgbClr val="2C4866"/>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Freeform 6"/>
          <p:cNvSpPr/>
          <p:nvPr/>
        </p:nvSpPr>
        <p:spPr>
          <a:xfrm>
            <a:off x="0" y="0"/>
            <a:ext cx="5384800" cy="99060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rgbClr val="247C3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reeform 7"/>
          <p:cNvSpPr/>
          <p:nvPr/>
        </p:nvSpPr>
        <p:spPr>
          <a:xfrm>
            <a:off x="9524" y="0"/>
            <a:ext cx="12195173" cy="990600"/>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rgbClr val="111C2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01600" y="0"/>
            <a:ext cx="12090400" cy="9906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203203" y="1066804"/>
            <a:ext cx="11887199" cy="52300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68373" y="6468607"/>
            <a:ext cx="411803" cy="294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U:\whitek\Desktop\LOGO Benton PUD 2016 PNG.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929" y="6311882"/>
            <a:ext cx="1261872" cy="469983"/>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4"/>
          <p:cNvSpPr txBox="1">
            <a:spLocks/>
          </p:cNvSpPr>
          <p:nvPr userDrawn="1"/>
        </p:nvSpPr>
        <p:spPr>
          <a:xfrm>
            <a:off x="3810003" y="6480389"/>
            <a:ext cx="4330700" cy="365125"/>
          </a:xfrm>
          <a:prstGeom prst="rect">
            <a:avLst/>
          </a:prstGeom>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lumMod val="50000"/>
                    <a:lumOff val="50000"/>
                  </a:schemeClr>
                </a:solidFill>
                <a:effectLst/>
                <a:uLnTx/>
                <a:uFillTx/>
                <a:latin typeface="Tahoma" charset="0"/>
                <a:ea typeface="+mn-ea"/>
                <a:cs typeface="+mn-cs"/>
              </a:rPr>
              <a:t>2022 Budget Hearing – November 9, 2021</a:t>
            </a:r>
          </a:p>
        </p:txBody>
      </p:sp>
      <p:sp>
        <p:nvSpPr>
          <p:cNvPr id="11" name="Slide Number Placeholder 5"/>
          <p:cNvSpPr>
            <a:spLocks noGrp="1"/>
          </p:cNvSpPr>
          <p:nvPr>
            <p:ph type="sldNum" sz="quarter" idx="4"/>
          </p:nvPr>
        </p:nvSpPr>
        <p:spPr>
          <a:xfrm>
            <a:off x="11419840" y="6278880"/>
            <a:ext cx="670560" cy="502920"/>
          </a:xfrm>
          <a:prstGeom prst="ellipse">
            <a:avLst/>
          </a:prstGeom>
          <a:solidFill>
            <a:srgbClr val="247C3E">
              <a:alpha val="80000"/>
            </a:srgbClr>
          </a:solidFill>
          <a:ln w="19050">
            <a:solidFill>
              <a:srgbClr val="111C29">
                <a:alpha val="80000"/>
              </a:srgbClr>
            </a:solidFill>
          </a:ln>
        </p:spPr>
        <p:txBody>
          <a:bodyPr vert="horz" lIns="9144" tIns="9144" rIns="9144" bIns="9144" rtlCol="0" anchor="ctr">
            <a:normAutofit/>
          </a:bodyPr>
          <a:lstStyle>
            <a:lvl1pPr algn="ctr">
              <a:defRPr sz="1651" b="1">
                <a:solidFill>
                  <a:schemeClr val="bg1"/>
                </a:solidFill>
                <a:latin typeface="Georgia" panose="02040502050405020303" pitchFamily="18" charset="0"/>
              </a:defRPr>
            </a:lvl1pPr>
          </a:lstStyle>
          <a:p>
            <a:fld id="{466FC00A-8C16-42F7-9D5C-61EECF271684}" type="slidenum">
              <a:rPr lang="en-US" smtClean="0"/>
              <a:pPr/>
              <a:t>‹#›</a:t>
            </a:fld>
            <a:endParaRPr lang="en-US"/>
          </a:p>
        </p:txBody>
      </p:sp>
    </p:spTree>
    <p:extLst>
      <p:ext uri="{BB962C8B-B14F-4D97-AF65-F5344CB8AC3E}">
        <p14:creationId xmlns:p14="http://schemas.microsoft.com/office/powerpoint/2010/main" val="1669339998"/>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Lst>
  <p:hf sldNum="0" hdr="0" ftr="0"/>
  <p:txStyles>
    <p:titleStyle>
      <a:lvl1pPr algn="l" defTabSz="914377" rtl="0" eaLnBrk="1" latinLnBrk="0" hangingPunct="1">
        <a:spcBef>
          <a:spcPct val="0"/>
        </a:spcBef>
        <a:buNone/>
        <a:defRPr sz="3600" kern="1200" cap="small" baseline="0">
          <a:solidFill>
            <a:schemeClr val="bg1"/>
          </a:solidFill>
          <a:effectLst>
            <a:outerShdw blurRad="50800" dist="38100" dir="2700000" algn="tl" rotWithShape="0">
              <a:schemeClr val="bg1">
                <a:lumMod val="75000"/>
                <a:alpha val="40000"/>
              </a:schemeClr>
            </a:outerShdw>
          </a:effectLst>
          <a:latin typeface="Georgia" panose="02040502050405020303" pitchFamily="18" charset="0"/>
          <a:ea typeface="+mj-ea"/>
          <a:cs typeface="+mj-cs"/>
        </a:defRPr>
      </a:lvl1pPr>
    </p:titleStyle>
    <p:bodyStyle>
      <a:lvl1pPr marL="173034" indent="-173034" algn="l" defTabSz="914377" rtl="0" eaLnBrk="1" latinLnBrk="0" hangingPunct="1">
        <a:spcBef>
          <a:spcPts val="800"/>
        </a:spcBef>
        <a:buClr>
          <a:srgbClr val="247C3E"/>
        </a:buClr>
        <a:buSzPct val="110000"/>
        <a:buFont typeface="Arial" pitchFamily="34" charset="0"/>
        <a:buChar char="•"/>
        <a:defRPr sz="2800" b="0" kern="1200">
          <a:solidFill>
            <a:srgbClr val="111C29"/>
          </a:solidFill>
          <a:latin typeface="Georgia" panose="02040502050405020303" pitchFamily="18" charset="0"/>
          <a:ea typeface="+mn-ea"/>
          <a:cs typeface="Gautami" panose="020B0502040204020203" pitchFamily="34" charset="0"/>
        </a:defRPr>
      </a:lvl1pPr>
      <a:lvl2pPr marL="401629" indent="-173034" algn="l" defTabSz="914377" rtl="0" eaLnBrk="1" latinLnBrk="0" hangingPunct="1">
        <a:spcBef>
          <a:spcPts val="300"/>
        </a:spcBef>
        <a:buClr>
          <a:srgbClr val="111C29"/>
        </a:buClr>
        <a:buSzPct val="110000"/>
        <a:buFont typeface="Arial" panose="020B0604020202020204" pitchFamily="34" charset="0"/>
        <a:buChar char="•"/>
        <a:defRPr sz="2400" b="0" kern="1200">
          <a:solidFill>
            <a:srgbClr val="247C3E"/>
          </a:solidFill>
          <a:latin typeface="Georgia" panose="02040502050405020303" pitchFamily="18" charset="0"/>
          <a:ea typeface="+mn-ea"/>
          <a:cs typeface="Gautami" panose="020B0502040204020203" pitchFamily="34" charset="0"/>
        </a:defRPr>
      </a:lvl2pPr>
      <a:lvl3pPr marL="630223" indent="-163509" algn="l" defTabSz="914377" rtl="0" eaLnBrk="1" latinLnBrk="0" hangingPunct="1">
        <a:spcBef>
          <a:spcPts val="300"/>
        </a:spcBef>
        <a:buClr>
          <a:srgbClr val="247C3E"/>
        </a:buClr>
        <a:buSzPct val="110000"/>
        <a:buFont typeface="Arial" panose="020B0604020202020204" pitchFamily="34" charset="0"/>
        <a:buChar char="•"/>
        <a:defRPr sz="2000" b="0" kern="1200">
          <a:solidFill>
            <a:srgbClr val="111C29"/>
          </a:solidFill>
          <a:latin typeface="Georgia" panose="02040502050405020303" pitchFamily="18" charset="0"/>
          <a:ea typeface="+mn-ea"/>
          <a:cs typeface="Gautami" panose="020B0502040204020203" pitchFamily="34" charset="0"/>
        </a:defRPr>
      </a:lvl3pPr>
      <a:lvl4pPr marL="858817" indent="-163509" algn="l" defTabSz="914377" rtl="0" eaLnBrk="1" latinLnBrk="0" hangingPunct="1">
        <a:spcBef>
          <a:spcPts val="300"/>
        </a:spcBef>
        <a:buClr>
          <a:srgbClr val="111C29"/>
        </a:buClr>
        <a:buSzPct val="110000"/>
        <a:buFont typeface="Arial" panose="020B0604020202020204" pitchFamily="34" charset="0"/>
        <a:buChar char="•"/>
        <a:defRPr sz="1800" b="0" kern="1200">
          <a:solidFill>
            <a:srgbClr val="247C3E"/>
          </a:solidFill>
          <a:latin typeface="Georgia" panose="02040502050405020303" pitchFamily="18" charset="0"/>
          <a:ea typeface="+mn-ea"/>
          <a:cs typeface="Gautami" panose="020B0502040204020203" pitchFamily="34" charset="0"/>
        </a:defRPr>
      </a:lvl4pPr>
      <a:lvl5pPr marL="1087411" indent="-173034" algn="l" defTabSz="914377" rtl="0" eaLnBrk="1" latinLnBrk="0" hangingPunct="1">
        <a:spcBef>
          <a:spcPts val="300"/>
        </a:spcBef>
        <a:buClr>
          <a:srgbClr val="111C29"/>
        </a:buClr>
        <a:buSzPct val="110000"/>
        <a:buFont typeface="Arial" panose="020B0604020202020204" pitchFamily="34" charset="0"/>
        <a:buChar char="•"/>
        <a:defRPr sz="1600" b="0" kern="1200">
          <a:solidFill>
            <a:srgbClr val="111C29"/>
          </a:solidFill>
          <a:latin typeface="Georgia" panose="02040502050405020303" pitchFamily="18" charset="0"/>
          <a:ea typeface="+mn-ea"/>
          <a:cs typeface="Gautami" panose="020B0502040204020203" pitchFamily="34" charset="0"/>
        </a:defRPr>
      </a:lvl5pPr>
      <a:lvl6pPr marL="1097253" indent="-173732" algn="l" defTabSz="914377"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278" indent="-164588" algn="l" defTabSz="914377"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872" indent="-164588" algn="l" defTabSz="914377"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179" indent="-164588" algn="l" defTabSz="914377"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8000" y="6248402"/>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D73BBB3E-69C8-454E-928D-6565EBD28593}" type="datetime1">
              <a:rPr lang="en-US" smtClean="0">
                <a:solidFill>
                  <a:srgbClr val="1F497D"/>
                </a:solidFill>
              </a:rPr>
              <a:t>6/7/2022</a:t>
            </a:fld>
            <a:endParaRPr lang="en-US" dirty="0">
              <a:solidFill>
                <a:srgbClr val="1F497D"/>
              </a:solidFill>
            </a:endParaRPr>
          </a:p>
        </p:txBody>
      </p:sp>
      <p:sp>
        <p:nvSpPr>
          <p:cNvPr id="3" name="Footer Placeholder 2"/>
          <p:cNvSpPr>
            <a:spLocks noGrp="1"/>
          </p:cNvSpPr>
          <p:nvPr>
            <p:ph type="ftr" sz="quarter" idx="3"/>
          </p:nvPr>
        </p:nvSpPr>
        <p:spPr>
          <a:xfrm>
            <a:off x="812802" y="6248208"/>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dirty="0">
              <a:solidFill>
                <a:srgbClr val="1F497D"/>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3" name="Slide Number Placeholder 22"/>
          <p:cNvSpPr>
            <a:spLocks noGrp="1"/>
          </p:cNvSpPr>
          <p:nvPr>
            <p:ph type="sldNum" sz="quarter" idx="4"/>
          </p:nvPr>
        </p:nvSpPr>
        <p:spPr>
          <a:xfrm>
            <a:off x="0" y="1272223"/>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7C6481B-4A8A-42C4-AF8E-0DA672E2FCF5}" type="slidenum">
              <a:rPr lang="en-US" smtClean="0"/>
              <a:pPr/>
              <a:t>‹#›</a:t>
            </a:fld>
            <a:endParaRPr lang="en-US" dirty="0"/>
          </a:p>
        </p:txBody>
      </p:sp>
    </p:spTree>
    <p:extLst>
      <p:ext uri="{BB962C8B-B14F-4D97-AF65-F5344CB8AC3E}">
        <p14:creationId xmlns:p14="http://schemas.microsoft.com/office/powerpoint/2010/main" val="3447617861"/>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32" indent="-320032"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64" indent="-274313" algn="l" rtl="0" eaLnBrk="1" latinLnBrk="0" hangingPunct="1">
        <a:spcBef>
          <a:spcPts val="551"/>
        </a:spcBef>
        <a:buClr>
          <a:schemeClr val="accent1"/>
        </a:buClr>
        <a:buSzPct val="70000"/>
        <a:buFont typeface="Wingdings 2"/>
        <a:buChar char=""/>
        <a:defRPr kumimoji="0" sz="2600" kern="1200">
          <a:solidFill>
            <a:schemeClr val="tx1"/>
          </a:solidFill>
          <a:latin typeface="+mn-lt"/>
          <a:ea typeface="+mn-ea"/>
          <a:cs typeface="+mn-cs"/>
        </a:defRPr>
      </a:lvl2pPr>
      <a:lvl3pPr marL="914377" indent="-228594"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566" indent="-228594"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754" indent="-228594"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067" indent="-22859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381" indent="-22859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694" indent="-22859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07" indent="-22859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7"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1"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8000" y="6248400"/>
            <a:ext cx="3556000" cy="365125"/>
          </a:xfrm>
          <a:prstGeom prst="rect">
            <a:avLst/>
          </a:prstGeom>
        </p:spPr>
        <p:txBody>
          <a:bodyPr vert="horz" anchor="ctr" anchorCtr="0"/>
          <a:lstStyle>
            <a:lvl1pPr algn="l" eaLnBrk="1" latinLnBrk="0" hangingPunct="1">
              <a:defRPr kumimoji="0" sz="1867">
                <a:solidFill>
                  <a:schemeClr val="tx2"/>
                </a:solidFill>
              </a:defRPr>
            </a:lvl1pPr>
          </a:lstStyle>
          <a:p>
            <a:fld id="{D73BBB3E-69C8-454E-928D-6565EBD28593}" type="datetime1">
              <a:rPr lang="en-US" smtClean="0">
                <a:solidFill>
                  <a:srgbClr val="1F497D"/>
                </a:solidFill>
              </a:rPr>
              <a:pPr/>
              <a:t>6/7/2022</a:t>
            </a:fld>
            <a:endParaRPr lang="en-US">
              <a:solidFill>
                <a:srgbClr val="1F497D"/>
              </a:solidFill>
            </a:endParaRPr>
          </a:p>
        </p:txBody>
      </p:sp>
      <p:sp>
        <p:nvSpPr>
          <p:cNvPr id="3" name="Footer Placeholder 2"/>
          <p:cNvSpPr>
            <a:spLocks noGrp="1"/>
          </p:cNvSpPr>
          <p:nvPr>
            <p:ph type="ftr" sz="quarter" idx="3"/>
          </p:nvPr>
        </p:nvSpPr>
        <p:spPr>
          <a:xfrm>
            <a:off x="812815" y="6248208"/>
            <a:ext cx="7228111" cy="365125"/>
          </a:xfrm>
          <a:prstGeom prst="rect">
            <a:avLst/>
          </a:prstGeom>
        </p:spPr>
        <p:txBody>
          <a:bodyPr vert="horz" anchor="ctr"/>
          <a:lstStyle>
            <a:lvl1pPr algn="r" eaLnBrk="1" latinLnBrk="0" hangingPunct="1">
              <a:defRPr kumimoji="0" sz="1867">
                <a:solidFill>
                  <a:schemeClr val="tx2"/>
                </a:solidFill>
              </a:defRPr>
            </a:lvl1pPr>
          </a:lstStyle>
          <a:p>
            <a:endParaRPr lang="en-US">
              <a:solidFill>
                <a:srgbClr val="1F497D"/>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0" y="1272223"/>
            <a:ext cx="711200" cy="244476"/>
          </a:xfrm>
          <a:prstGeom prst="rect">
            <a:avLst/>
          </a:prstGeom>
        </p:spPr>
        <p:txBody>
          <a:bodyPr vert="horz" anchor="ctr" anchorCtr="0">
            <a:normAutofit/>
          </a:bodyPr>
          <a:lstStyle>
            <a:lvl1pPr algn="ctr" eaLnBrk="1" latinLnBrk="0" hangingPunct="1">
              <a:defRPr kumimoji="0" sz="1867" b="1">
                <a:solidFill>
                  <a:srgbClr val="FFFFFF"/>
                </a:solidFill>
              </a:defRPr>
            </a:lvl1pPr>
          </a:lstStyle>
          <a:p>
            <a:fld id="{B7C6481B-4A8A-42C4-AF8E-0DA672E2FCF5}" type="slidenum">
              <a:rPr lang="en-US" smtClean="0"/>
              <a:pPr/>
              <a:t>‹#›</a:t>
            </a:fld>
            <a:endParaRPr lang="en-US"/>
          </a:p>
        </p:txBody>
      </p:sp>
    </p:spTree>
    <p:extLst>
      <p:ext uri="{BB962C8B-B14F-4D97-AF65-F5344CB8AC3E}">
        <p14:creationId xmlns:p14="http://schemas.microsoft.com/office/powerpoint/2010/main" val="1734023099"/>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 id="2147484120" r:id="rId12"/>
  </p:sldLayoutIdLst>
  <p:hf hdr="0" ftr="0" dt="0"/>
  <p:txStyles>
    <p:titleStyle>
      <a:lvl1pPr algn="l" rtl="0" eaLnBrk="1" latinLnBrk="0" hangingPunct="1">
        <a:spcBef>
          <a:spcPct val="0"/>
        </a:spcBef>
        <a:buNone/>
        <a:defRPr kumimoji="0" sz="5867" kern="1200">
          <a:solidFill>
            <a:schemeClr val="tx2"/>
          </a:solidFill>
          <a:latin typeface="+mj-lt"/>
          <a:ea typeface="+mj-ea"/>
          <a:cs typeface="+mj-cs"/>
        </a:defRPr>
      </a:lvl1pPr>
    </p:titleStyle>
    <p:bodyStyle>
      <a:lvl1pPr marL="426709" indent="-426709" algn="l" rtl="0" eaLnBrk="1" latinLnBrk="0" hangingPunct="1">
        <a:spcBef>
          <a:spcPts val="933"/>
        </a:spcBef>
        <a:buClr>
          <a:schemeClr val="accent2"/>
        </a:buClr>
        <a:buSzPct val="60000"/>
        <a:buFont typeface="Wingdings"/>
        <a:buChar char=""/>
        <a:defRPr kumimoji="0" sz="3867" kern="1200">
          <a:solidFill>
            <a:schemeClr val="tx1"/>
          </a:solidFill>
          <a:latin typeface="+mn-lt"/>
          <a:ea typeface="+mn-ea"/>
          <a:cs typeface="+mn-cs"/>
        </a:defRPr>
      </a:lvl1pPr>
      <a:lvl2pPr marL="853419" indent="-365751" algn="l" rtl="0" eaLnBrk="1" latinLnBrk="0" hangingPunct="1">
        <a:spcBef>
          <a:spcPts val="733"/>
        </a:spcBef>
        <a:buClr>
          <a:schemeClr val="accent1"/>
        </a:buClr>
        <a:buSzPct val="70000"/>
        <a:buFont typeface="Wingdings 2"/>
        <a:buChar char=""/>
        <a:defRPr kumimoji="0" sz="3467" kern="1200">
          <a:solidFill>
            <a:schemeClr val="tx1"/>
          </a:solidFill>
          <a:latin typeface="+mn-lt"/>
          <a:ea typeface="+mn-ea"/>
          <a:cs typeface="+mn-cs"/>
        </a:defRPr>
      </a:lvl2pPr>
      <a:lvl3pPr marL="1219170" indent="-304792" algn="l" rtl="0" eaLnBrk="1" latinLnBrk="0" hangingPunct="1">
        <a:spcBef>
          <a:spcPts val="667"/>
        </a:spcBef>
        <a:buClr>
          <a:schemeClr val="accent2"/>
        </a:buClr>
        <a:buSzPct val="75000"/>
        <a:buFont typeface="Wingdings"/>
        <a:buChar char=""/>
        <a:defRPr kumimoji="0" sz="3067" kern="1200">
          <a:solidFill>
            <a:schemeClr val="tx1"/>
          </a:solidFill>
          <a:latin typeface="+mn-lt"/>
          <a:ea typeface="+mn-ea"/>
          <a:cs typeface="+mn-cs"/>
        </a:defRPr>
      </a:lvl3pPr>
      <a:lvl4pPr marL="1828754" indent="-304792" algn="l" rtl="0" eaLnBrk="1" latinLnBrk="0" hangingPunct="1">
        <a:spcBef>
          <a:spcPts val="533"/>
        </a:spcBef>
        <a:buClr>
          <a:schemeClr val="accent3"/>
        </a:buClr>
        <a:buSzPct val="75000"/>
        <a:buFont typeface="Wingdings"/>
        <a:buChar char=""/>
        <a:defRPr kumimoji="0" sz="2667" kern="1200">
          <a:solidFill>
            <a:schemeClr val="tx1"/>
          </a:solidFill>
          <a:latin typeface="+mn-lt"/>
          <a:ea typeface="+mn-ea"/>
          <a:cs typeface="+mn-cs"/>
        </a:defRPr>
      </a:lvl4pPr>
      <a:lvl5pPr marL="2438339" indent="-304792" algn="l" rtl="0" eaLnBrk="1" latinLnBrk="0" hangingPunct="1">
        <a:spcBef>
          <a:spcPts val="533"/>
        </a:spcBef>
        <a:buClr>
          <a:schemeClr val="accent4"/>
        </a:buClr>
        <a:buSzPct val="65000"/>
        <a:buFont typeface="Wingdings"/>
        <a:buChar char=""/>
        <a:defRPr kumimoji="0" sz="2667" kern="1200">
          <a:solidFill>
            <a:schemeClr val="tx1"/>
          </a:solidFill>
          <a:latin typeface="+mn-lt"/>
          <a:ea typeface="+mn-ea"/>
          <a:cs typeface="+mn-cs"/>
        </a:defRPr>
      </a:lvl5pPr>
      <a:lvl6pPr marL="2804090" indent="-304792" algn="l" rtl="0" eaLnBrk="1" latinLnBrk="0" hangingPunct="1">
        <a:spcBef>
          <a:spcPct val="20000"/>
        </a:spcBef>
        <a:buClr>
          <a:schemeClr val="accent1"/>
        </a:buClr>
        <a:buFont typeface="Wingdings"/>
        <a:buChar char="§"/>
        <a:defRPr kumimoji="0" sz="2400" kern="1200" baseline="0">
          <a:solidFill>
            <a:schemeClr val="tx1"/>
          </a:solidFill>
          <a:latin typeface="+mn-lt"/>
          <a:ea typeface="+mn-ea"/>
          <a:cs typeface="+mn-cs"/>
        </a:defRPr>
      </a:lvl6pPr>
      <a:lvl7pPr marL="3169841" indent="-304792" algn="l" rtl="0" eaLnBrk="1" latinLnBrk="0" hangingPunct="1">
        <a:spcBef>
          <a:spcPct val="20000"/>
        </a:spcBef>
        <a:buClr>
          <a:schemeClr val="accent2"/>
        </a:buClr>
        <a:buFont typeface="Wingdings"/>
        <a:buChar char="§"/>
        <a:defRPr kumimoji="0" sz="2400" kern="1200" baseline="0">
          <a:solidFill>
            <a:schemeClr val="tx1"/>
          </a:solidFill>
          <a:latin typeface="+mn-lt"/>
          <a:ea typeface="+mn-ea"/>
          <a:cs typeface="+mn-cs"/>
        </a:defRPr>
      </a:lvl7pPr>
      <a:lvl8pPr marL="3535592" indent="-304792" algn="l" rtl="0" eaLnBrk="1" latinLnBrk="0" hangingPunct="1">
        <a:spcBef>
          <a:spcPct val="20000"/>
        </a:spcBef>
        <a:buClr>
          <a:schemeClr val="accent3"/>
        </a:buClr>
        <a:buFont typeface="Wingdings"/>
        <a:buChar char="§"/>
        <a:defRPr kumimoji="0" sz="2400" kern="1200" baseline="0">
          <a:solidFill>
            <a:schemeClr val="tx1"/>
          </a:solidFill>
          <a:latin typeface="+mn-lt"/>
          <a:ea typeface="+mn-ea"/>
          <a:cs typeface="+mn-cs"/>
        </a:defRPr>
      </a:lvl8pPr>
      <a:lvl9pPr marL="3901342" indent="-304792" algn="l" rtl="0" eaLnBrk="1" latinLnBrk="0" hangingPunct="1">
        <a:spcBef>
          <a:spcPct val="20000"/>
        </a:spcBef>
        <a:buClr>
          <a:schemeClr val="accent4"/>
        </a:buClr>
        <a:buFont typeface="Wingdings"/>
        <a:buChar char="§"/>
        <a:defRPr kumimoji="0" sz="2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9585" algn="l" rtl="0" eaLnBrk="1" latinLnBrk="0" hangingPunct="1">
        <a:defRPr kumimoji="0" kern="1200">
          <a:solidFill>
            <a:schemeClr val="tx1"/>
          </a:solidFill>
          <a:latin typeface="+mn-lt"/>
          <a:ea typeface="+mn-ea"/>
          <a:cs typeface="+mn-cs"/>
        </a:defRPr>
      </a:lvl2pPr>
      <a:lvl3pPr marL="1219170" algn="l" rtl="0" eaLnBrk="1" latinLnBrk="0" hangingPunct="1">
        <a:defRPr kumimoji="0" kern="1200">
          <a:solidFill>
            <a:schemeClr val="tx1"/>
          </a:solidFill>
          <a:latin typeface="+mn-lt"/>
          <a:ea typeface="+mn-ea"/>
          <a:cs typeface="+mn-cs"/>
        </a:defRPr>
      </a:lvl3pPr>
      <a:lvl4pPr marL="1828754" algn="l" rtl="0" eaLnBrk="1" latinLnBrk="0" hangingPunct="1">
        <a:defRPr kumimoji="0" kern="1200">
          <a:solidFill>
            <a:schemeClr val="tx1"/>
          </a:solidFill>
          <a:latin typeface="+mn-lt"/>
          <a:ea typeface="+mn-ea"/>
          <a:cs typeface="+mn-cs"/>
        </a:defRPr>
      </a:lvl4pPr>
      <a:lvl5pPr marL="2438339" algn="l" rtl="0" eaLnBrk="1" latinLnBrk="0" hangingPunct="1">
        <a:defRPr kumimoji="0" kern="1200">
          <a:solidFill>
            <a:schemeClr val="tx1"/>
          </a:solidFill>
          <a:latin typeface="+mn-lt"/>
          <a:ea typeface="+mn-ea"/>
          <a:cs typeface="+mn-cs"/>
        </a:defRPr>
      </a:lvl5pPr>
      <a:lvl6pPr marL="3047924" algn="l" rtl="0" eaLnBrk="1" latinLnBrk="0" hangingPunct="1">
        <a:defRPr kumimoji="0" kern="1200">
          <a:solidFill>
            <a:schemeClr val="tx1"/>
          </a:solidFill>
          <a:latin typeface="+mn-lt"/>
          <a:ea typeface="+mn-ea"/>
          <a:cs typeface="+mn-cs"/>
        </a:defRPr>
      </a:lvl6pPr>
      <a:lvl7pPr marL="3657509" algn="l" rtl="0" eaLnBrk="1" latinLnBrk="0" hangingPunct="1">
        <a:defRPr kumimoji="0" kern="1200">
          <a:solidFill>
            <a:schemeClr val="tx1"/>
          </a:solidFill>
          <a:latin typeface="+mn-lt"/>
          <a:ea typeface="+mn-ea"/>
          <a:cs typeface="+mn-cs"/>
        </a:defRPr>
      </a:lvl7pPr>
      <a:lvl8pPr marL="4267093" algn="l" rtl="0" eaLnBrk="1" latinLnBrk="0" hangingPunct="1">
        <a:defRPr kumimoji="0" kern="1200">
          <a:solidFill>
            <a:schemeClr val="tx1"/>
          </a:solidFill>
          <a:latin typeface="+mn-lt"/>
          <a:ea typeface="+mn-ea"/>
          <a:cs typeface="+mn-cs"/>
        </a:defRPr>
      </a:lvl8pPr>
      <a:lvl9pPr marL="4876678"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9.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8.xml"/><Relationship Id="rId5" Type="http://schemas.openxmlformats.org/officeDocument/2006/relationships/hyperlink" Target="https://www.americanexperiment.org/reports/not-in-our-backyard" TargetMode="Externa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8" Type="http://schemas.openxmlformats.org/officeDocument/2006/relationships/hyperlink" Target="https://www.prageru.com/video/whats-wrong-with-wind-and-solar/" TargetMode="External"/><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8.xml"/><Relationship Id="rId4" Type="http://schemas.openxmlformats.org/officeDocument/2006/relationships/hyperlink" Target="https://www.americanexperiment.org/reports/not-in-our-backyard"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76.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em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emf"/></Relationships>
</file>

<file path=ppt/slides/_rels/slide42.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image" Target="../media/image78.png"/><Relationship Id="rId7" Type="http://schemas.openxmlformats.org/officeDocument/2006/relationships/image" Target="../media/image82.em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emf"/></Relationships>
</file>

<file path=ppt/slides/_rels/slide43.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image" Target="../media/image78.png"/><Relationship Id="rId7" Type="http://schemas.openxmlformats.org/officeDocument/2006/relationships/image" Target="../media/image82.em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jpg"/><Relationship Id="rId4" Type="http://schemas.openxmlformats.org/officeDocument/2006/relationships/image" Target="../media/image79.emf"/><Relationship Id="rId9" Type="http://schemas.openxmlformats.org/officeDocument/2006/relationships/image" Target="../media/image84.jpe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83.emf"/><Relationship Id="rId5" Type="http://schemas.openxmlformats.org/officeDocument/2006/relationships/image" Target="../media/image82.emf"/><Relationship Id="rId4" Type="http://schemas.openxmlformats.org/officeDocument/2006/relationships/image" Target="../media/image79.emf"/></Relationships>
</file>

<file path=ppt/slides/_rels/slide4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74.jpeg"/><Relationship Id="rId7"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png"/></Relationships>
</file>

<file path=ppt/slides/_rels/slide4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99.png"/><Relationship Id="rId7" Type="http://schemas.openxmlformats.org/officeDocument/2006/relationships/image" Target="../media/image104.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03.jpeg"/><Relationship Id="rId5" Type="http://schemas.openxmlformats.org/officeDocument/2006/relationships/image" Target="../media/image102.png"/><Relationship Id="rId10" Type="http://schemas.openxmlformats.org/officeDocument/2006/relationships/image" Target="../media/image107.jpeg"/><Relationship Id="rId4" Type="http://schemas.openxmlformats.org/officeDocument/2006/relationships/image" Target="../media/image101.jpeg"/><Relationship Id="rId9" Type="http://schemas.openxmlformats.org/officeDocument/2006/relationships/image" Target="../media/image106.jpeg"/></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08.jpeg"/></Relationships>
</file>

<file path=ppt/slides/_rels/slide54.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10.png"/></Relationships>
</file>

<file path=ppt/slides/_rels/slide55.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4.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cid:image000000.jp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19.JPG"/><Relationship Id="rId5" Type="http://schemas.openxmlformats.org/officeDocument/2006/relationships/image" Target="../media/image118.jpeg"/><Relationship Id="rId4" Type="http://schemas.openxmlformats.org/officeDocument/2006/relationships/image" Target="../media/image117.JP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video" Target="https://www.youtube.com/embed/H_YFHw89B1c?feature=oembed" TargetMode="External"/><Relationship Id="rId4" Type="http://schemas.openxmlformats.org/officeDocument/2006/relationships/image" Target="../media/image120.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video" Target="https://www.youtube.com/embed/VATP1s7ahzs?feature=oembed" TargetMode="External"/><Relationship Id="rId4" Type="http://schemas.openxmlformats.org/officeDocument/2006/relationships/image" Target="../media/image121.jpe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6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125.jpeg"/><Relationship Id="rId4" Type="http://schemas.openxmlformats.org/officeDocument/2006/relationships/image" Target="../media/image124.jpeg"/></Relationships>
</file>

<file path=ppt/slides/_rels/slide6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128.png"/><Relationship Id="rId4" Type="http://schemas.openxmlformats.org/officeDocument/2006/relationships/image" Target="../media/image127.png"/></Relationships>
</file>

<file path=ppt/slides/_rels/slide65.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137.jpe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6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09.jp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video" Target="https://www.youtube.com/embed/JEXn-7MgE3M?feature=oembed" TargetMode="External"/><Relationship Id="rId4" Type="http://schemas.openxmlformats.org/officeDocument/2006/relationships/image" Target="../media/image141.jpeg"/></Relationships>
</file>

<file path=ppt/slides/_rels/slide6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7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jpeg"/></Relationships>
</file>

<file path=ppt/slides/_rels/slide7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7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162.png"/><Relationship Id="rId5" Type="http://schemas.openxmlformats.org/officeDocument/2006/relationships/image" Target="../media/image161.jpeg"/><Relationship Id="rId4" Type="http://schemas.openxmlformats.org/officeDocument/2006/relationships/image" Target="../media/image160.png"/></Relationships>
</file>

<file path=ppt/slides/_rels/slide79.xml.rels><?xml version="1.0" encoding="UTF-8" standalone="yes"?>
<Relationships xmlns="http://schemas.openxmlformats.org/package/2006/relationships"><Relationship Id="rId8" Type="http://schemas.openxmlformats.org/officeDocument/2006/relationships/image" Target="../media/image167.emf"/><Relationship Id="rId3" Type="http://schemas.openxmlformats.org/officeDocument/2006/relationships/image" Target="../media/image165.jpeg"/><Relationship Id="rId7" Type="http://schemas.openxmlformats.org/officeDocument/2006/relationships/image" Target="../media/image166.jpe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86.png"/><Relationship Id="rId11" Type="http://schemas.openxmlformats.org/officeDocument/2006/relationships/image" Target="../media/image170.emf"/><Relationship Id="rId5" Type="http://schemas.openxmlformats.org/officeDocument/2006/relationships/image" Target="../media/image82.emf"/><Relationship Id="rId10" Type="http://schemas.openxmlformats.org/officeDocument/2006/relationships/image" Target="../media/image169.emf"/><Relationship Id="rId4" Type="http://schemas.openxmlformats.org/officeDocument/2006/relationships/image" Target="../media/image79.emf"/><Relationship Id="rId9" Type="http://schemas.openxmlformats.org/officeDocument/2006/relationships/image" Target="../media/image16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8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8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175.jpeg"/></Relationships>
</file>

<file path=ppt/slides/_rels/slide8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png"/></Relationships>
</file>

<file path=ppt/slides/_rels/slide8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186.png"/><Relationship Id="rId4" Type="http://schemas.openxmlformats.org/officeDocument/2006/relationships/image" Target="../media/image185.png"/></Relationships>
</file>

<file path=ppt/slides/_rels/slide8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1.xml"/></Relationships>
</file>

<file path=ppt/slides/_rels/slide9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9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9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465E5FF-E439-4848-BF2E-4CB53A732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839686" y="2819400"/>
            <a:ext cx="10372471" cy="378239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671482" y="1609164"/>
            <a:ext cx="8153400" cy="1143000"/>
          </a:xfrm>
        </p:spPr>
        <p:txBody>
          <a:bodyPr>
            <a:noAutofit/>
          </a:bodyPr>
          <a:lstStyle/>
          <a:p>
            <a:pPr algn="ctr"/>
            <a:r>
              <a:rPr lang="en-US" sz="4800" dirty="0"/>
              <a:t>Grid Modernization</a:t>
            </a:r>
            <a:endParaRPr lang="en-US" sz="2800" dirty="0"/>
          </a:p>
        </p:txBody>
      </p:sp>
      <p:grpSp>
        <p:nvGrpSpPr>
          <p:cNvPr id="5" name="Group 4">
            <a:extLst>
              <a:ext uri="{FF2B5EF4-FFF2-40B4-BE49-F238E27FC236}">
                <a16:creationId xmlns:a16="http://schemas.microsoft.com/office/drawing/2014/main" id="{5F7F0305-36F7-4FEE-8275-AA751406A768}"/>
              </a:ext>
            </a:extLst>
          </p:cNvPr>
          <p:cNvGrpSpPr/>
          <p:nvPr/>
        </p:nvGrpSpPr>
        <p:grpSpPr>
          <a:xfrm>
            <a:off x="0" y="6019395"/>
            <a:ext cx="2133600" cy="838605"/>
            <a:chOff x="4495801" y="5257801"/>
            <a:chExt cx="3906807" cy="1440938"/>
          </a:xfrm>
        </p:grpSpPr>
        <p:grpSp>
          <p:nvGrpSpPr>
            <p:cNvPr id="3" name="Group 2">
              <a:extLst>
                <a:ext uri="{FF2B5EF4-FFF2-40B4-BE49-F238E27FC236}">
                  <a16:creationId xmlns:a16="http://schemas.microsoft.com/office/drawing/2014/main" id="{3B167A19-F938-4683-8A61-B7B0BC93B735}"/>
                </a:ext>
              </a:extLst>
            </p:cNvPr>
            <p:cNvGrpSpPr/>
            <p:nvPr/>
          </p:nvGrpSpPr>
          <p:grpSpPr>
            <a:xfrm>
              <a:off x="4495801" y="5257801"/>
              <a:ext cx="2810882" cy="1147789"/>
              <a:chOff x="4495801" y="5257801"/>
              <a:chExt cx="2810882" cy="1147789"/>
            </a:xfrm>
          </p:grpSpPr>
          <p:pic>
            <p:nvPicPr>
              <p:cNvPr id="8" name="Picture 2" descr="Z:\Users\millerk\AppData\Local\Microsoft\Windows\Temporary Internet Files\Content.Outlook\U0XRQAJ3\logoB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1" y="5257801"/>
                <a:ext cx="2252381" cy="11477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8182" y="5697368"/>
                <a:ext cx="558501"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Rectangle 5"/>
            <p:cNvSpPr/>
            <p:nvPr/>
          </p:nvSpPr>
          <p:spPr>
            <a:xfrm>
              <a:off x="4934687" y="6222784"/>
              <a:ext cx="3467921" cy="475955"/>
            </a:xfrm>
            <a:prstGeom prst="rect">
              <a:avLst/>
            </a:prstGeom>
          </p:spPr>
          <p:txBody>
            <a:bodyPr wrap="none">
              <a:spAutoFit/>
            </a:bodyPr>
            <a:lstStyle/>
            <a:p>
              <a:r>
                <a:rPr lang="en-US" sz="1200" i="1" dirty="0">
                  <a:solidFill>
                    <a:schemeClr val="accent1">
                      <a:lumMod val="75000"/>
                    </a:schemeClr>
                  </a:solidFill>
                  <a:latin typeface="+mn-lt"/>
                </a:rPr>
                <a:t>Your Trusted Energy Partner</a:t>
              </a:r>
            </a:p>
          </p:txBody>
        </p:sp>
      </p:grpSp>
      <p:sp>
        <p:nvSpPr>
          <p:cNvPr id="2" name="TextBox 1">
            <a:extLst>
              <a:ext uri="{FF2B5EF4-FFF2-40B4-BE49-F238E27FC236}">
                <a16:creationId xmlns:a16="http://schemas.microsoft.com/office/drawing/2014/main" id="{7B9DDBCA-7F48-40E0-A11E-923D8308D91B}"/>
              </a:ext>
            </a:extLst>
          </p:cNvPr>
          <p:cNvSpPr txBox="1"/>
          <p:nvPr/>
        </p:nvSpPr>
        <p:spPr>
          <a:xfrm>
            <a:off x="1828677" y="3657600"/>
            <a:ext cx="10352437" cy="1261884"/>
          </a:xfrm>
          <a:prstGeom prst="rect">
            <a:avLst/>
          </a:prstGeom>
          <a:noFill/>
        </p:spPr>
        <p:txBody>
          <a:bodyPr wrap="square" rtlCol="0">
            <a:spAutoFit/>
          </a:bodyPr>
          <a:lstStyle/>
          <a:p>
            <a:pPr algn="ctr"/>
            <a:r>
              <a:rPr lang="en-US" sz="2800" b="1" dirty="0">
                <a:solidFill>
                  <a:schemeClr val="bg1"/>
                </a:solidFill>
              </a:rPr>
              <a:t>2022 Strategic Planning</a:t>
            </a:r>
          </a:p>
          <a:p>
            <a:pPr algn="ctr"/>
            <a:r>
              <a:rPr lang="en-US" sz="2800" b="1" dirty="0">
                <a:solidFill>
                  <a:schemeClr val="bg1"/>
                </a:solidFill>
              </a:rPr>
              <a:t>Commission Work Session</a:t>
            </a:r>
          </a:p>
          <a:p>
            <a:pPr algn="ctr"/>
            <a:r>
              <a:rPr lang="en-US" sz="2000" b="1" dirty="0">
                <a:solidFill>
                  <a:schemeClr val="bg1"/>
                </a:solidFill>
              </a:rPr>
              <a:t>June 7, 2022</a:t>
            </a:r>
          </a:p>
        </p:txBody>
      </p:sp>
    </p:spTree>
    <p:extLst>
      <p:ext uri="{BB962C8B-B14F-4D97-AF65-F5344CB8AC3E}">
        <p14:creationId xmlns:p14="http://schemas.microsoft.com/office/powerpoint/2010/main" val="217357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Electricity is Simultaneously…</a:t>
            </a:r>
          </a:p>
        </p:txBody>
      </p:sp>
      <p:sp>
        <p:nvSpPr>
          <p:cNvPr id="3" name="Slide Number Placeholder 2"/>
          <p:cNvSpPr>
            <a:spLocks noGrp="1"/>
          </p:cNvSpPr>
          <p:nvPr>
            <p:ph type="sldNum" sz="quarter" idx="12"/>
          </p:nvPr>
        </p:nvSpPr>
        <p:spPr/>
        <p:txBody>
          <a:bodyPr>
            <a:normAutofit fontScale="62500" lnSpcReduction="20000"/>
          </a:bodyPr>
          <a:lstStyle/>
          <a:p>
            <a:pPr defTabSz="1219170" fontAlgn="auto">
              <a:spcBef>
                <a:spcPts val="0"/>
              </a:spcBef>
              <a:spcAft>
                <a:spcPts val="0"/>
              </a:spcAft>
              <a:defRPr/>
            </a:pPr>
            <a:fld id="{B7C6481B-4A8A-42C4-AF8E-0DA672E2FCF5}" type="slidenum">
              <a:rPr lang="en-US">
                <a:latin typeface="Tw Cen MT"/>
              </a:rPr>
              <a:pPr defTabSz="1219170" fontAlgn="auto">
                <a:spcBef>
                  <a:spcPts val="0"/>
                </a:spcBef>
                <a:spcAft>
                  <a:spcPts val="0"/>
                </a:spcAft>
                <a:defRPr/>
              </a:pPr>
              <a:t>10</a:t>
            </a:fld>
            <a:endParaRPr lang="en-US" dirty="0">
              <a:latin typeface="Tw Cen M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399" y="1600200"/>
            <a:ext cx="7079864"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229600" y="1828800"/>
            <a:ext cx="2590800" cy="4154984"/>
          </a:xfrm>
          <a:prstGeom prst="rect">
            <a:avLst/>
          </a:prstGeom>
          <a:noFill/>
        </p:spPr>
        <p:txBody>
          <a:bodyPr wrap="square" rtlCol="0">
            <a:spAutoFit/>
          </a:bodyPr>
          <a:lstStyle/>
          <a:p>
            <a:pPr defTabSz="1219170" eaLnBrk="1" fontAlgn="auto" hangingPunct="1">
              <a:spcBef>
                <a:spcPts val="0"/>
              </a:spcBef>
              <a:spcAft>
                <a:spcPts val="0"/>
              </a:spcAft>
              <a:defRPr/>
            </a:pPr>
            <a:r>
              <a:rPr lang="en-US" sz="3200" b="1" i="1" dirty="0">
                <a:solidFill>
                  <a:srgbClr val="C00000"/>
                </a:solidFill>
                <a:latin typeface="Tw Cen MT"/>
              </a:rPr>
              <a:t>Produced</a:t>
            </a:r>
          </a:p>
          <a:p>
            <a:pPr defTabSz="1219170" eaLnBrk="1" fontAlgn="auto" hangingPunct="1">
              <a:spcBef>
                <a:spcPts val="0"/>
              </a:spcBef>
              <a:spcAft>
                <a:spcPts val="0"/>
              </a:spcAft>
              <a:defRPr/>
            </a:pPr>
            <a:endParaRPr lang="en-US" sz="2800" b="1" i="1" dirty="0">
              <a:solidFill>
                <a:srgbClr val="C00000"/>
              </a:solidFill>
              <a:latin typeface="Tw Cen MT"/>
            </a:endParaRPr>
          </a:p>
          <a:p>
            <a:pPr marL="457189" indent="-457189" defTabSz="1219170" eaLnBrk="1" fontAlgn="auto" hangingPunct="1">
              <a:spcBef>
                <a:spcPts val="0"/>
              </a:spcBef>
              <a:spcAft>
                <a:spcPts val="0"/>
              </a:spcAft>
              <a:buFont typeface="Wingdings" panose="05000000000000000000" pitchFamily="2" charset="2"/>
              <a:buChar char="Ø"/>
              <a:defRPr/>
            </a:pPr>
            <a:endParaRPr lang="en-US" sz="2800" b="1" i="1" dirty="0">
              <a:solidFill>
                <a:srgbClr val="C00000"/>
              </a:solidFill>
              <a:latin typeface="Tw Cen MT"/>
            </a:endParaRPr>
          </a:p>
          <a:p>
            <a:pPr defTabSz="1219170" eaLnBrk="1" fontAlgn="auto" hangingPunct="1">
              <a:spcBef>
                <a:spcPts val="0"/>
              </a:spcBef>
              <a:spcAft>
                <a:spcPts val="0"/>
              </a:spcAft>
              <a:defRPr/>
            </a:pPr>
            <a:r>
              <a:rPr lang="en-US" sz="3200" b="1" i="1" dirty="0">
                <a:solidFill>
                  <a:srgbClr val="C00000"/>
                </a:solidFill>
                <a:latin typeface="Tw Cen MT"/>
              </a:rPr>
              <a:t>Delivered</a:t>
            </a:r>
          </a:p>
          <a:p>
            <a:pPr defTabSz="1219170" eaLnBrk="1" fontAlgn="auto" hangingPunct="1">
              <a:spcBef>
                <a:spcPts val="0"/>
              </a:spcBef>
              <a:spcAft>
                <a:spcPts val="0"/>
              </a:spcAft>
              <a:defRPr/>
            </a:pPr>
            <a:endParaRPr lang="en-US" sz="2800" b="1" i="1" dirty="0">
              <a:solidFill>
                <a:srgbClr val="C00000"/>
              </a:solidFill>
              <a:latin typeface="Tw Cen MT"/>
            </a:endParaRPr>
          </a:p>
          <a:p>
            <a:pPr defTabSz="1219170" eaLnBrk="1" fontAlgn="auto" hangingPunct="1">
              <a:spcBef>
                <a:spcPts val="0"/>
              </a:spcBef>
              <a:spcAft>
                <a:spcPts val="0"/>
              </a:spcAft>
              <a:defRPr/>
            </a:pPr>
            <a:endParaRPr lang="en-US" sz="2800" b="1" i="1" dirty="0">
              <a:solidFill>
                <a:srgbClr val="C00000"/>
              </a:solidFill>
              <a:latin typeface="Tw Cen MT"/>
            </a:endParaRPr>
          </a:p>
          <a:p>
            <a:pPr defTabSz="1219170" eaLnBrk="1" fontAlgn="auto" hangingPunct="1">
              <a:spcBef>
                <a:spcPts val="0"/>
              </a:spcBef>
              <a:spcAft>
                <a:spcPts val="0"/>
              </a:spcAft>
              <a:defRPr/>
            </a:pPr>
            <a:endParaRPr lang="en-US" sz="2800" b="1" i="1" dirty="0">
              <a:solidFill>
                <a:srgbClr val="C00000"/>
              </a:solidFill>
              <a:latin typeface="Tw Cen MT"/>
            </a:endParaRPr>
          </a:p>
          <a:p>
            <a:pPr defTabSz="1219170" eaLnBrk="1" fontAlgn="auto" hangingPunct="1">
              <a:spcBef>
                <a:spcPts val="0"/>
              </a:spcBef>
              <a:spcAft>
                <a:spcPts val="0"/>
              </a:spcAft>
              <a:defRPr/>
            </a:pPr>
            <a:endParaRPr lang="en-US" sz="2800" b="1" i="1" dirty="0">
              <a:solidFill>
                <a:srgbClr val="C00000"/>
              </a:solidFill>
              <a:latin typeface="Tw Cen MT"/>
            </a:endParaRPr>
          </a:p>
          <a:p>
            <a:pPr defTabSz="1219170" eaLnBrk="1" fontAlgn="auto" hangingPunct="1">
              <a:spcBef>
                <a:spcPts val="0"/>
              </a:spcBef>
              <a:spcAft>
                <a:spcPts val="0"/>
              </a:spcAft>
              <a:defRPr/>
            </a:pPr>
            <a:r>
              <a:rPr lang="en-US" sz="3200" b="1" i="1" dirty="0">
                <a:solidFill>
                  <a:srgbClr val="C00000"/>
                </a:solidFill>
                <a:latin typeface="Tw Cen MT"/>
              </a:rPr>
              <a:t>Consumed</a:t>
            </a:r>
            <a:endParaRPr lang="en-US" sz="2800" b="1" i="1" dirty="0">
              <a:solidFill>
                <a:srgbClr val="C00000"/>
              </a:solidFill>
              <a:latin typeface="Tw Cen MT"/>
            </a:endParaRPr>
          </a:p>
        </p:txBody>
      </p:sp>
    </p:spTree>
    <p:extLst>
      <p:ext uri="{BB962C8B-B14F-4D97-AF65-F5344CB8AC3E}">
        <p14:creationId xmlns:p14="http://schemas.microsoft.com/office/powerpoint/2010/main" val="4263776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wipe(left)">
                                      <p:cBhvr>
                                        <p:cTn id="10" dur="500"/>
                                        <p:tgtEl>
                                          <p:spTgt spid="5">
                                            <p:txEl>
                                              <p:pRg st="3" end="3"/>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animEffect transition="in" filter="wipe(left)">
                                      <p:cBhvr>
                                        <p:cTn id="13"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Load/Resource Balancing in the West</a:t>
            </a:r>
          </a:p>
        </p:txBody>
      </p:sp>
      <p:sp>
        <p:nvSpPr>
          <p:cNvPr id="3" name="Slide Number Placeholder 2"/>
          <p:cNvSpPr>
            <a:spLocks noGrp="1"/>
          </p:cNvSpPr>
          <p:nvPr>
            <p:ph type="sldNum" sz="quarter" idx="12"/>
          </p:nvPr>
        </p:nvSpPr>
        <p:spPr/>
        <p:txBody>
          <a:bodyPr>
            <a:normAutofit fontScale="62500" lnSpcReduction="20000"/>
          </a:bodyPr>
          <a:lstStyle/>
          <a:p>
            <a:pPr defTabSz="1219170" fontAlgn="auto">
              <a:spcBef>
                <a:spcPts val="0"/>
              </a:spcBef>
              <a:spcAft>
                <a:spcPts val="0"/>
              </a:spcAft>
              <a:defRPr/>
            </a:pPr>
            <a:fld id="{B7C6481B-4A8A-42C4-AF8E-0DA672E2FCF5}" type="slidenum">
              <a:rPr lang="en-US">
                <a:latin typeface="Tw Cen MT"/>
              </a:rPr>
              <a:pPr defTabSz="1219170" fontAlgn="auto">
                <a:spcBef>
                  <a:spcPts val="0"/>
                </a:spcBef>
                <a:spcAft>
                  <a:spcPts val="0"/>
                </a:spcAft>
                <a:defRPr/>
              </a:pPr>
              <a:t>11</a:t>
            </a:fld>
            <a:endParaRPr lang="en-US">
              <a:latin typeface="Tw Cen MT"/>
            </a:endParaRPr>
          </a:p>
        </p:txBody>
      </p:sp>
      <p:pic>
        <p:nvPicPr>
          <p:cNvPr id="1026"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7185008" y="2392069"/>
            <a:ext cx="4721832" cy="365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008" y="1974308"/>
            <a:ext cx="5592600" cy="4786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1522904"/>
            <a:ext cx="6400800" cy="420564"/>
          </a:xfrm>
          <a:prstGeom prst="rect">
            <a:avLst/>
          </a:prstGeom>
          <a:noFill/>
        </p:spPr>
        <p:txBody>
          <a:bodyPr wrap="square" rtlCol="0">
            <a:spAutoFit/>
          </a:bodyPr>
          <a:lstStyle/>
          <a:p>
            <a:pPr defTabSz="1219170" eaLnBrk="1" fontAlgn="auto" hangingPunct="1">
              <a:spcBef>
                <a:spcPts val="0"/>
              </a:spcBef>
              <a:spcAft>
                <a:spcPts val="0"/>
              </a:spcAft>
              <a:defRPr/>
            </a:pPr>
            <a:r>
              <a:rPr lang="en-US" sz="2133" b="1" i="1" dirty="0">
                <a:solidFill>
                  <a:srgbClr val="C00000"/>
                </a:solidFill>
                <a:latin typeface="Tw Cen MT"/>
              </a:rPr>
              <a:t>Electrical Demand and Supply Must Be Equal at All Times</a:t>
            </a:r>
          </a:p>
        </p:txBody>
      </p:sp>
      <p:sp>
        <p:nvSpPr>
          <p:cNvPr id="5" name="Rectangle: Rounded Corners 4">
            <a:extLst>
              <a:ext uri="{FF2B5EF4-FFF2-40B4-BE49-F238E27FC236}">
                <a16:creationId xmlns:a16="http://schemas.microsoft.com/office/drawing/2014/main" id="{667A616F-1DAE-4C6F-9D97-FA768269E634}"/>
              </a:ext>
            </a:extLst>
          </p:cNvPr>
          <p:cNvSpPr/>
          <p:nvPr/>
        </p:nvSpPr>
        <p:spPr>
          <a:xfrm>
            <a:off x="9982200" y="2452322"/>
            <a:ext cx="1950040" cy="402321"/>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sz="2400">
              <a:solidFill>
                <a:prstClr val="white"/>
              </a:solidFill>
              <a:latin typeface="Tw Cen MT"/>
            </a:endParaRPr>
          </a:p>
        </p:txBody>
      </p:sp>
      <p:sp>
        <p:nvSpPr>
          <p:cNvPr id="7" name="TextBox 6">
            <a:extLst>
              <a:ext uri="{FF2B5EF4-FFF2-40B4-BE49-F238E27FC236}">
                <a16:creationId xmlns:a16="http://schemas.microsoft.com/office/drawing/2014/main" id="{47853F52-4247-456C-95E2-6B2DE09DBF7D}"/>
              </a:ext>
            </a:extLst>
          </p:cNvPr>
          <p:cNvSpPr txBox="1"/>
          <p:nvPr/>
        </p:nvSpPr>
        <p:spPr>
          <a:xfrm>
            <a:off x="10871200" y="2616201"/>
            <a:ext cx="816864" cy="461665"/>
          </a:xfrm>
          <a:prstGeom prst="rect">
            <a:avLst/>
          </a:prstGeom>
          <a:noFill/>
        </p:spPr>
        <p:txBody>
          <a:bodyPr wrap="square" rtlCol="0">
            <a:spAutoFit/>
          </a:bodyPr>
          <a:lstStyle/>
          <a:p>
            <a:pPr defTabSz="1219170" eaLnBrk="1" fontAlgn="auto" hangingPunct="1">
              <a:spcBef>
                <a:spcPts val="0"/>
              </a:spcBef>
              <a:spcAft>
                <a:spcPts val="0"/>
              </a:spcAft>
            </a:pPr>
            <a:endParaRPr lang="en-US" sz="2400" dirty="0">
              <a:solidFill>
                <a:srgbClr val="000000"/>
              </a:solidFill>
              <a:latin typeface="Tw Cen MT"/>
            </a:endParaRPr>
          </a:p>
        </p:txBody>
      </p:sp>
      <p:sp>
        <p:nvSpPr>
          <p:cNvPr id="8" name="TextBox 7">
            <a:extLst>
              <a:ext uri="{FF2B5EF4-FFF2-40B4-BE49-F238E27FC236}">
                <a16:creationId xmlns:a16="http://schemas.microsoft.com/office/drawing/2014/main" id="{292664F2-D6FA-4068-B9BA-AE158E8E3942}"/>
              </a:ext>
            </a:extLst>
          </p:cNvPr>
          <p:cNvSpPr txBox="1"/>
          <p:nvPr/>
        </p:nvSpPr>
        <p:spPr>
          <a:xfrm>
            <a:off x="5547020" y="2931322"/>
            <a:ext cx="1707560" cy="2678234"/>
          </a:xfrm>
          <a:prstGeom prst="rect">
            <a:avLst/>
          </a:prstGeom>
          <a:noFill/>
        </p:spPr>
        <p:txBody>
          <a:bodyPr wrap="square" rtlCol="0">
            <a:spAutoFit/>
          </a:bodyPr>
          <a:lstStyle/>
          <a:p>
            <a:pPr algn="ctr" defTabSz="1219170" eaLnBrk="1" fontAlgn="auto" hangingPunct="1">
              <a:spcBef>
                <a:spcPts val="0"/>
              </a:spcBef>
              <a:spcAft>
                <a:spcPts val="0"/>
              </a:spcAft>
            </a:pPr>
            <a:r>
              <a:rPr lang="en-US" sz="1333" b="1" dirty="0">
                <a:solidFill>
                  <a:srgbClr val="C00000"/>
                </a:solidFill>
                <a:latin typeface="Tw Cen MT"/>
              </a:rPr>
              <a:t>“Balkanized” Planning</a:t>
            </a:r>
          </a:p>
          <a:p>
            <a:pPr defTabSz="1219170" eaLnBrk="1" fontAlgn="auto" hangingPunct="1">
              <a:spcBef>
                <a:spcPts val="0"/>
              </a:spcBef>
              <a:spcAft>
                <a:spcPts val="0"/>
              </a:spcAft>
            </a:pPr>
            <a:endParaRPr lang="en-US" sz="1333" b="1" dirty="0">
              <a:solidFill>
                <a:srgbClr val="FF0000"/>
              </a:solidFill>
              <a:latin typeface="Tw Cen MT"/>
            </a:endParaRPr>
          </a:p>
          <a:p>
            <a:pPr marL="228594" indent="-228594" defTabSz="1219170" eaLnBrk="1" fontAlgn="auto" hangingPunct="1">
              <a:spcBef>
                <a:spcPts val="0"/>
              </a:spcBef>
              <a:spcAft>
                <a:spcPts val="0"/>
              </a:spcAft>
              <a:buFont typeface="Wingdings" panose="05000000000000000000" pitchFamily="2" charset="2"/>
              <a:buChar char="ü"/>
            </a:pPr>
            <a:r>
              <a:rPr lang="en-US" sz="1067" b="1" dirty="0">
                <a:solidFill>
                  <a:srgbClr val="009900"/>
                </a:solidFill>
                <a:latin typeface="Tw Cen MT"/>
              </a:rPr>
              <a:t>No mandatory or voluntary national planning standard</a:t>
            </a:r>
          </a:p>
          <a:p>
            <a:pPr marL="228594" indent="-228594" defTabSz="1219170" eaLnBrk="1" fontAlgn="auto" hangingPunct="1">
              <a:spcBef>
                <a:spcPts val="0"/>
              </a:spcBef>
              <a:spcAft>
                <a:spcPts val="0"/>
              </a:spcAft>
              <a:buFont typeface="Wingdings" panose="05000000000000000000" pitchFamily="2" charset="2"/>
              <a:buChar char="ü"/>
            </a:pPr>
            <a:endParaRPr lang="en-US" sz="1067" b="1" dirty="0">
              <a:solidFill>
                <a:srgbClr val="009900"/>
              </a:solidFill>
              <a:latin typeface="Tw Cen MT"/>
            </a:endParaRPr>
          </a:p>
          <a:p>
            <a:pPr marL="228594" indent="-228594" defTabSz="1219170" eaLnBrk="1" fontAlgn="auto" hangingPunct="1">
              <a:spcBef>
                <a:spcPts val="0"/>
              </a:spcBef>
              <a:spcAft>
                <a:spcPts val="0"/>
              </a:spcAft>
              <a:buFont typeface="Wingdings" panose="05000000000000000000" pitchFamily="2" charset="2"/>
              <a:buChar char="ü"/>
            </a:pPr>
            <a:r>
              <a:rPr lang="en-US" sz="1067" b="1" dirty="0">
                <a:solidFill>
                  <a:srgbClr val="009900"/>
                </a:solidFill>
                <a:latin typeface="Tw Cen MT"/>
              </a:rPr>
              <a:t>Each Balancing Authority establishes its own standard</a:t>
            </a:r>
          </a:p>
          <a:p>
            <a:pPr marL="228594" indent="-228594" defTabSz="1219170" eaLnBrk="1" fontAlgn="auto" hangingPunct="1">
              <a:spcBef>
                <a:spcPts val="0"/>
              </a:spcBef>
              <a:spcAft>
                <a:spcPts val="0"/>
              </a:spcAft>
              <a:buFont typeface="Wingdings" panose="05000000000000000000" pitchFamily="2" charset="2"/>
              <a:buChar char="ü"/>
            </a:pPr>
            <a:endParaRPr lang="en-US" sz="1067" b="1" dirty="0">
              <a:solidFill>
                <a:srgbClr val="009900"/>
              </a:solidFill>
              <a:latin typeface="Tw Cen MT"/>
            </a:endParaRPr>
          </a:p>
          <a:p>
            <a:pPr marL="228594" indent="-228594" defTabSz="1219170" eaLnBrk="1" fontAlgn="auto" hangingPunct="1">
              <a:spcBef>
                <a:spcPts val="0"/>
              </a:spcBef>
              <a:spcAft>
                <a:spcPts val="0"/>
              </a:spcAft>
              <a:buFont typeface="Wingdings" panose="05000000000000000000" pitchFamily="2" charset="2"/>
              <a:buChar char="ü"/>
            </a:pPr>
            <a:r>
              <a:rPr lang="en-US" sz="1067" b="1" dirty="0">
                <a:solidFill>
                  <a:srgbClr val="009900"/>
                </a:solidFill>
                <a:latin typeface="Tw Cen MT"/>
              </a:rPr>
              <a:t>Utilities, state commissions and local governing bodies ultimately responsible</a:t>
            </a:r>
          </a:p>
        </p:txBody>
      </p:sp>
      <p:sp>
        <p:nvSpPr>
          <p:cNvPr id="9" name="TextBox 8">
            <a:extLst>
              <a:ext uri="{FF2B5EF4-FFF2-40B4-BE49-F238E27FC236}">
                <a16:creationId xmlns:a16="http://schemas.microsoft.com/office/drawing/2014/main" id="{E37D72A3-42B2-4A3D-90A0-B88BD9EE1B9B}"/>
              </a:ext>
            </a:extLst>
          </p:cNvPr>
          <p:cNvSpPr txBox="1"/>
          <p:nvPr/>
        </p:nvSpPr>
        <p:spPr>
          <a:xfrm>
            <a:off x="6253040" y="1510124"/>
            <a:ext cx="5938961" cy="872098"/>
          </a:xfrm>
          <a:prstGeom prst="rect">
            <a:avLst/>
          </a:prstGeom>
          <a:noFill/>
        </p:spPr>
        <p:txBody>
          <a:bodyPr wrap="square" rtlCol="0">
            <a:spAutoFit/>
          </a:bodyPr>
          <a:lstStyle/>
          <a:p>
            <a:pPr defTabSz="1219170" eaLnBrk="1" fontAlgn="auto" hangingPunct="1">
              <a:spcBef>
                <a:spcPts val="0"/>
              </a:spcBef>
              <a:spcAft>
                <a:spcPts val="0"/>
              </a:spcAft>
            </a:pPr>
            <a:r>
              <a:rPr lang="en-US" sz="1867" b="1" u="sng" dirty="0">
                <a:solidFill>
                  <a:srgbClr val="C00000"/>
                </a:solidFill>
                <a:latin typeface="Tw Cen MT"/>
              </a:rPr>
              <a:t>Resource Adequacy:</a:t>
            </a:r>
            <a:r>
              <a:rPr lang="en-US" sz="1867" b="1" dirty="0">
                <a:solidFill>
                  <a:srgbClr val="C00000"/>
                </a:solidFill>
                <a:latin typeface="Tw Cen MT"/>
              </a:rPr>
              <a:t> Is there enough supply to meet demand across a range of foreseeable conditions?</a:t>
            </a:r>
          </a:p>
          <a:p>
            <a:pPr defTabSz="1219170" eaLnBrk="1" fontAlgn="auto" hangingPunct="1">
              <a:spcBef>
                <a:spcPts val="0"/>
              </a:spcBef>
              <a:spcAft>
                <a:spcPts val="0"/>
              </a:spcAft>
            </a:pPr>
            <a:endParaRPr lang="en-US" sz="1333" b="1" dirty="0">
              <a:solidFill>
                <a:srgbClr val="1F497D"/>
              </a:solidFill>
              <a:latin typeface="Tw Cen MT"/>
            </a:endParaRPr>
          </a:p>
        </p:txBody>
      </p:sp>
    </p:spTree>
    <p:extLst>
      <p:ext uri="{BB962C8B-B14F-4D97-AF65-F5344CB8AC3E}">
        <p14:creationId xmlns:p14="http://schemas.microsoft.com/office/powerpoint/2010/main" val="3951267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1F4FD-AA39-49C3-80B5-2B00081034CD}"/>
              </a:ext>
            </a:extLst>
          </p:cNvPr>
          <p:cNvSpPr>
            <a:spLocks noGrp="1"/>
          </p:cNvSpPr>
          <p:nvPr>
            <p:ph type="title"/>
          </p:nvPr>
        </p:nvSpPr>
        <p:spPr/>
        <p:txBody>
          <a:bodyPr/>
          <a:lstStyle/>
          <a:p>
            <a:r>
              <a:rPr lang="en-US" dirty="0"/>
              <a:t>ISO &amp; RTO - Integrated Grid Planning &amp; Ops</a:t>
            </a:r>
          </a:p>
        </p:txBody>
      </p:sp>
      <p:sp>
        <p:nvSpPr>
          <p:cNvPr id="3" name="Slide Number Placeholder 2">
            <a:extLst>
              <a:ext uri="{FF2B5EF4-FFF2-40B4-BE49-F238E27FC236}">
                <a16:creationId xmlns:a16="http://schemas.microsoft.com/office/drawing/2014/main" id="{DA6DA9F8-C489-4206-8E29-DC40AC90A517}"/>
              </a:ext>
            </a:extLst>
          </p:cNvPr>
          <p:cNvSpPr>
            <a:spLocks noGrp="1"/>
          </p:cNvSpPr>
          <p:nvPr>
            <p:ph type="sldNum" sz="quarter" idx="12"/>
          </p:nvPr>
        </p:nvSpPr>
        <p:spPr/>
        <p:txBody>
          <a:bodyPr>
            <a:normAutofit fontScale="85000" lnSpcReduction="20000"/>
          </a:bodyPr>
          <a:lstStyle/>
          <a:p>
            <a:pPr defTabSz="1219170" fontAlgn="auto">
              <a:spcBef>
                <a:spcPts val="0"/>
              </a:spcBef>
              <a:spcAft>
                <a:spcPts val="0"/>
              </a:spcAft>
            </a:pPr>
            <a:fld id="{B7C6481B-4A8A-42C4-AF8E-0DA672E2FCF5}" type="slidenum">
              <a:rPr lang="en-US">
                <a:latin typeface="Tw Cen MT"/>
              </a:rPr>
              <a:pPr defTabSz="1219170" fontAlgn="auto">
                <a:spcBef>
                  <a:spcPts val="0"/>
                </a:spcBef>
                <a:spcAft>
                  <a:spcPts val="0"/>
                </a:spcAft>
              </a:pPr>
              <a:t>12</a:t>
            </a:fld>
            <a:endParaRPr lang="en-US" dirty="0">
              <a:latin typeface="Tw Cen MT"/>
            </a:endParaRPr>
          </a:p>
        </p:txBody>
      </p:sp>
      <p:sp>
        <p:nvSpPr>
          <p:cNvPr id="4" name="TextBox 3">
            <a:extLst>
              <a:ext uri="{FF2B5EF4-FFF2-40B4-BE49-F238E27FC236}">
                <a16:creationId xmlns:a16="http://schemas.microsoft.com/office/drawing/2014/main" id="{91D73D13-C77D-4339-B58B-71E2BF4D20DA}"/>
              </a:ext>
            </a:extLst>
          </p:cNvPr>
          <p:cNvSpPr txBox="1"/>
          <p:nvPr/>
        </p:nvSpPr>
        <p:spPr>
          <a:xfrm>
            <a:off x="6007490" y="1820848"/>
            <a:ext cx="2756069" cy="4380943"/>
          </a:xfrm>
          <a:prstGeom prst="rect">
            <a:avLst/>
          </a:prstGeom>
          <a:noFill/>
        </p:spPr>
        <p:txBody>
          <a:bodyPr wrap="square" rtlCol="0">
            <a:spAutoFit/>
          </a:bodyPr>
          <a:lstStyle/>
          <a:p>
            <a:pPr defTabSz="1219170" eaLnBrk="1" fontAlgn="auto" hangingPunct="1">
              <a:spcBef>
                <a:spcPts val="0"/>
              </a:spcBef>
              <a:spcAft>
                <a:spcPts val="0"/>
              </a:spcAft>
            </a:pPr>
            <a:r>
              <a:rPr lang="en-US" sz="1867" b="1" dirty="0">
                <a:solidFill>
                  <a:srgbClr val="C00000"/>
                </a:solidFill>
                <a:latin typeface="Tw Cen MT"/>
              </a:rPr>
              <a:t>Western Interconnection</a:t>
            </a:r>
          </a:p>
          <a:p>
            <a:pPr defTabSz="1219170" eaLnBrk="1" fontAlgn="auto" hangingPunct="1">
              <a:spcBef>
                <a:spcPts val="0"/>
              </a:spcBef>
              <a:spcAft>
                <a:spcPts val="0"/>
              </a:spcAft>
            </a:pPr>
            <a:r>
              <a:rPr lang="en-US" sz="1867" b="1" u="sng" dirty="0">
                <a:solidFill>
                  <a:srgbClr val="C00000"/>
                </a:solidFill>
                <a:latin typeface="Tw Cen MT"/>
              </a:rPr>
              <a:t>Not Fully Integrated</a:t>
            </a:r>
            <a:r>
              <a:rPr lang="en-US" sz="1867" b="1" dirty="0">
                <a:solidFill>
                  <a:srgbClr val="C00000"/>
                </a:solidFill>
                <a:latin typeface="Tw Cen MT"/>
              </a:rPr>
              <a:t>, however:</a:t>
            </a:r>
          </a:p>
          <a:p>
            <a:pPr marL="228594" indent="-228594" defTabSz="1219170" eaLnBrk="1" fontAlgn="auto" hangingPunct="1">
              <a:spcBef>
                <a:spcPts val="0"/>
              </a:spcBef>
              <a:spcAft>
                <a:spcPts val="0"/>
              </a:spcAft>
              <a:buFont typeface="Wingdings" panose="05000000000000000000" pitchFamily="2" charset="2"/>
              <a:buChar char="§"/>
            </a:pPr>
            <a:endParaRPr lang="en-US" sz="1467" dirty="0">
              <a:solidFill>
                <a:srgbClr val="000000"/>
              </a:solidFill>
              <a:latin typeface="Tw Cen MT"/>
            </a:endParaRPr>
          </a:p>
          <a:p>
            <a:pPr marL="228594" indent="-228594" defTabSz="1219170" eaLnBrk="1" fontAlgn="auto" hangingPunct="1">
              <a:spcBef>
                <a:spcPts val="0"/>
              </a:spcBef>
              <a:spcAft>
                <a:spcPts val="0"/>
              </a:spcAft>
              <a:buFont typeface="Wingdings" panose="05000000000000000000" pitchFamily="2" charset="2"/>
              <a:buChar char="§"/>
            </a:pPr>
            <a:r>
              <a:rPr lang="en-US" sz="1600" dirty="0">
                <a:solidFill>
                  <a:srgbClr val="1F497D"/>
                </a:solidFill>
                <a:latin typeface="Tw Cen MT"/>
              </a:rPr>
              <a:t>Bilateral trading in the Western Interconnection happens across various time horizons and at several </a:t>
            </a:r>
            <a:r>
              <a:rPr lang="en-US" sz="1600" u="sng" dirty="0">
                <a:solidFill>
                  <a:srgbClr val="1F497D"/>
                </a:solidFill>
                <a:latin typeface="Tw Cen MT"/>
              </a:rPr>
              <a:t>trading hubs</a:t>
            </a:r>
          </a:p>
          <a:p>
            <a:pPr marL="228594" indent="-228594" defTabSz="1219170" eaLnBrk="1" fontAlgn="auto" hangingPunct="1">
              <a:spcBef>
                <a:spcPts val="0"/>
              </a:spcBef>
              <a:spcAft>
                <a:spcPts val="0"/>
              </a:spcAft>
              <a:buFont typeface="Wingdings" panose="05000000000000000000" pitchFamily="2" charset="2"/>
              <a:buChar char="§"/>
            </a:pPr>
            <a:endParaRPr lang="en-US" sz="1600" dirty="0">
              <a:solidFill>
                <a:srgbClr val="1F497D"/>
              </a:solidFill>
              <a:latin typeface="Tw Cen MT"/>
            </a:endParaRPr>
          </a:p>
          <a:p>
            <a:pPr marL="228594" indent="-228594" defTabSz="1219170" eaLnBrk="1" fontAlgn="auto" hangingPunct="1">
              <a:spcBef>
                <a:spcPts val="0"/>
              </a:spcBef>
              <a:spcAft>
                <a:spcPts val="0"/>
              </a:spcAft>
              <a:buFont typeface="Wingdings" panose="05000000000000000000" pitchFamily="2" charset="2"/>
              <a:buChar char="§"/>
            </a:pPr>
            <a:r>
              <a:rPr lang="en-US" sz="1600" dirty="0">
                <a:solidFill>
                  <a:srgbClr val="1F497D"/>
                </a:solidFill>
                <a:latin typeface="Tw Cen MT"/>
              </a:rPr>
              <a:t>Over 400,000 GWh of </a:t>
            </a:r>
            <a:r>
              <a:rPr lang="en-US" sz="1600" u="sng" dirty="0">
                <a:solidFill>
                  <a:srgbClr val="1F497D"/>
                </a:solidFill>
                <a:latin typeface="Tw Cen MT"/>
              </a:rPr>
              <a:t>electricity is traded &amp; delivered between BAA </a:t>
            </a:r>
            <a:r>
              <a:rPr lang="en-US" sz="1600" dirty="0">
                <a:solidFill>
                  <a:srgbClr val="1F497D"/>
                </a:solidFill>
                <a:latin typeface="Tw Cen MT"/>
              </a:rPr>
              <a:t>every year (45,662 </a:t>
            </a:r>
            <a:r>
              <a:rPr lang="en-US" sz="1600" dirty="0" err="1">
                <a:solidFill>
                  <a:srgbClr val="1F497D"/>
                </a:solidFill>
                <a:latin typeface="Tw Cen MT"/>
              </a:rPr>
              <a:t>aMW</a:t>
            </a:r>
            <a:r>
              <a:rPr lang="en-US" sz="1600" dirty="0">
                <a:solidFill>
                  <a:srgbClr val="1F497D"/>
                </a:solidFill>
                <a:latin typeface="Tw Cen MT"/>
              </a:rPr>
              <a:t>)</a:t>
            </a:r>
          </a:p>
          <a:p>
            <a:pPr marL="228594" indent="-228594" defTabSz="1219170" eaLnBrk="1" fontAlgn="auto" hangingPunct="1">
              <a:spcBef>
                <a:spcPts val="0"/>
              </a:spcBef>
              <a:spcAft>
                <a:spcPts val="0"/>
              </a:spcAft>
              <a:buFont typeface="Wingdings" panose="05000000000000000000" pitchFamily="2" charset="2"/>
              <a:buChar char="§"/>
            </a:pPr>
            <a:endParaRPr lang="en-US" sz="1600" dirty="0">
              <a:solidFill>
                <a:srgbClr val="1F497D"/>
              </a:solidFill>
              <a:latin typeface="Tw Cen MT"/>
            </a:endParaRPr>
          </a:p>
          <a:p>
            <a:pPr marL="228594" indent="-228594" defTabSz="1219170" eaLnBrk="1" fontAlgn="auto" hangingPunct="1">
              <a:spcBef>
                <a:spcPts val="0"/>
              </a:spcBef>
              <a:spcAft>
                <a:spcPts val="0"/>
              </a:spcAft>
              <a:buFont typeface="Wingdings" panose="05000000000000000000" pitchFamily="2" charset="2"/>
              <a:buChar char="§"/>
            </a:pPr>
            <a:r>
              <a:rPr lang="en-US" sz="1600" dirty="0">
                <a:solidFill>
                  <a:srgbClr val="1F497D"/>
                </a:solidFill>
                <a:latin typeface="Tw Cen MT"/>
              </a:rPr>
              <a:t>Trade represents </a:t>
            </a:r>
            <a:r>
              <a:rPr lang="en-US" sz="1600" b="1" u="sng" dirty="0">
                <a:solidFill>
                  <a:srgbClr val="009900"/>
                </a:solidFill>
                <a:latin typeface="Tw Cen MT"/>
              </a:rPr>
              <a:t>≈$20 billion</a:t>
            </a:r>
            <a:r>
              <a:rPr lang="en-US" sz="1600" u="sng" dirty="0">
                <a:solidFill>
                  <a:srgbClr val="1F497D"/>
                </a:solidFill>
                <a:latin typeface="Tw Cen MT"/>
              </a:rPr>
              <a:t> </a:t>
            </a:r>
            <a:r>
              <a:rPr lang="en-US" sz="1600" dirty="0">
                <a:solidFill>
                  <a:srgbClr val="1F497D"/>
                </a:solidFill>
                <a:latin typeface="Tw Cen MT"/>
              </a:rPr>
              <a:t>per year</a:t>
            </a:r>
          </a:p>
        </p:txBody>
      </p:sp>
      <p:pic>
        <p:nvPicPr>
          <p:cNvPr id="6" name="Picture 5">
            <a:extLst>
              <a:ext uri="{FF2B5EF4-FFF2-40B4-BE49-F238E27FC236}">
                <a16:creationId xmlns:a16="http://schemas.microsoft.com/office/drawing/2014/main" id="{868BE36F-1943-4DCE-9D13-3AF2B059D1B8}"/>
              </a:ext>
            </a:extLst>
          </p:cNvPr>
          <p:cNvPicPr>
            <a:picLocks noChangeAspect="1"/>
          </p:cNvPicPr>
          <p:nvPr/>
        </p:nvPicPr>
        <p:blipFill>
          <a:blip r:embed="rId2"/>
          <a:stretch>
            <a:fillRect/>
          </a:stretch>
        </p:blipFill>
        <p:spPr>
          <a:xfrm>
            <a:off x="8812427" y="1820848"/>
            <a:ext cx="3159603" cy="3436952"/>
          </a:xfrm>
          <a:prstGeom prst="rect">
            <a:avLst/>
          </a:prstGeom>
        </p:spPr>
      </p:pic>
      <p:cxnSp>
        <p:nvCxnSpPr>
          <p:cNvPr id="8" name="Straight Arrow Connector 7">
            <a:extLst>
              <a:ext uri="{FF2B5EF4-FFF2-40B4-BE49-F238E27FC236}">
                <a16:creationId xmlns:a16="http://schemas.microsoft.com/office/drawing/2014/main" id="{8980F88B-B48E-4E7C-AD03-0FCDF8667B9D}"/>
              </a:ext>
            </a:extLst>
          </p:cNvPr>
          <p:cNvCxnSpPr>
            <a:cxnSpLocks/>
          </p:cNvCxnSpPr>
          <p:nvPr/>
        </p:nvCxnSpPr>
        <p:spPr>
          <a:xfrm>
            <a:off x="7469533" y="4140200"/>
            <a:ext cx="1342895"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2">
            <a:extLst>
              <a:ext uri="{FF2B5EF4-FFF2-40B4-BE49-F238E27FC236}">
                <a16:creationId xmlns:a16="http://schemas.microsoft.com/office/drawing/2014/main" id="{B7B36168-B868-4E7F-876C-9FBB3EEA4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864" y="1820848"/>
            <a:ext cx="4974336" cy="4547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517443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1F4FD-AA39-49C3-80B5-2B00081034CD}"/>
              </a:ext>
            </a:extLst>
          </p:cNvPr>
          <p:cNvSpPr>
            <a:spLocks noGrp="1"/>
          </p:cNvSpPr>
          <p:nvPr>
            <p:ph type="title"/>
          </p:nvPr>
        </p:nvSpPr>
        <p:spPr/>
        <p:txBody>
          <a:bodyPr>
            <a:normAutofit/>
          </a:bodyPr>
          <a:lstStyle/>
          <a:p>
            <a:r>
              <a:rPr lang="en-US" dirty="0"/>
              <a:t>Western Interconnection Integration (</a:t>
            </a:r>
            <a:r>
              <a:rPr lang="en-US" dirty="0">
                <a:solidFill>
                  <a:srgbClr val="C00000"/>
                </a:solidFill>
              </a:rPr>
              <a:t>Underway</a:t>
            </a:r>
            <a:r>
              <a:rPr lang="en-US" dirty="0"/>
              <a:t>)</a:t>
            </a:r>
          </a:p>
        </p:txBody>
      </p:sp>
      <p:sp>
        <p:nvSpPr>
          <p:cNvPr id="3" name="Slide Number Placeholder 2">
            <a:extLst>
              <a:ext uri="{FF2B5EF4-FFF2-40B4-BE49-F238E27FC236}">
                <a16:creationId xmlns:a16="http://schemas.microsoft.com/office/drawing/2014/main" id="{DA6DA9F8-C489-4206-8E29-DC40AC90A517}"/>
              </a:ext>
            </a:extLst>
          </p:cNvPr>
          <p:cNvSpPr>
            <a:spLocks noGrp="1"/>
          </p:cNvSpPr>
          <p:nvPr>
            <p:ph type="sldNum" sz="quarter" idx="12"/>
          </p:nvPr>
        </p:nvSpPr>
        <p:spPr/>
        <p:txBody>
          <a:bodyPr>
            <a:normAutofit fontScale="85000" lnSpcReduction="20000"/>
          </a:bodyPr>
          <a:lstStyle/>
          <a:p>
            <a:pPr defTabSz="1219170" fontAlgn="auto">
              <a:spcBef>
                <a:spcPts val="0"/>
              </a:spcBef>
              <a:spcAft>
                <a:spcPts val="0"/>
              </a:spcAft>
            </a:pPr>
            <a:fld id="{B7C6481B-4A8A-42C4-AF8E-0DA672E2FCF5}" type="slidenum">
              <a:rPr lang="en-US">
                <a:latin typeface="Tw Cen MT"/>
              </a:rPr>
              <a:pPr defTabSz="1219170" fontAlgn="auto">
                <a:spcBef>
                  <a:spcPts val="0"/>
                </a:spcBef>
                <a:spcAft>
                  <a:spcPts val="0"/>
                </a:spcAft>
              </a:pPr>
              <a:t>13</a:t>
            </a:fld>
            <a:endParaRPr lang="en-US" dirty="0">
              <a:latin typeface="Tw Cen MT"/>
            </a:endParaRPr>
          </a:p>
        </p:txBody>
      </p:sp>
      <p:pic>
        <p:nvPicPr>
          <p:cNvPr id="2050" name="Picture 2" descr="BPA Begins Trading in Western Energy Imbalance Market | Hydro News |  newsdata.com">
            <a:extLst>
              <a:ext uri="{FF2B5EF4-FFF2-40B4-BE49-F238E27FC236}">
                <a16:creationId xmlns:a16="http://schemas.microsoft.com/office/drawing/2014/main" id="{F17A1193-22FE-42B0-B572-A20B192DA0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2063" y="2235200"/>
            <a:ext cx="4003939" cy="43521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C67A873-CE1E-49DA-BB8C-9E3F2DB38497}"/>
              </a:ext>
            </a:extLst>
          </p:cNvPr>
          <p:cNvSpPr txBox="1"/>
          <p:nvPr/>
        </p:nvSpPr>
        <p:spPr>
          <a:xfrm>
            <a:off x="816864" y="1600201"/>
            <a:ext cx="4974336" cy="646331"/>
          </a:xfrm>
          <a:prstGeom prst="rect">
            <a:avLst/>
          </a:prstGeom>
          <a:noFill/>
        </p:spPr>
        <p:txBody>
          <a:bodyPr wrap="square" rtlCol="0">
            <a:spAutoFit/>
          </a:bodyPr>
          <a:lstStyle/>
          <a:p>
            <a:pPr algn="ctr" defTabSz="1219170" eaLnBrk="1" fontAlgn="auto" hangingPunct="1">
              <a:spcBef>
                <a:spcPts val="0"/>
              </a:spcBef>
              <a:spcAft>
                <a:spcPts val="0"/>
              </a:spcAft>
            </a:pPr>
            <a:r>
              <a:rPr lang="en-US" sz="2133" b="1" dirty="0">
                <a:solidFill>
                  <a:srgbClr val="1F497D"/>
                </a:solidFill>
                <a:latin typeface="Tw Cen MT"/>
              </a:rPr>
              <a:t>Western Energy Imbalance Market (WEIM)</a:t>
            </a:r>
          </a:p>
          <a:p>
            <a:pPr algn="ctr" defTabSz="1219170" eaLnBrk="1" fontAlgn="auto" hangingPunct="1">
              <a:spcBef>
                <a:spcPts val="0"/>
              </a:spcBef>
              <a:spcAft>
                <a:spcPts val="0"/>
              </a:spcAft>
            </a:pPr>
            <a:r>
              <a:rPr lang="en-US" sz="1467" b="1" dirty="0">
                <a:solidFill>
                  <a:srgbClr val="C00000"/>
                </a:solidFill>
                <a:latin typeface="Tw Cen MT"/>
              </a:rPr>
              <a:t>Within the hour Balancing – “Small” $ Transactions</a:t>
            </a:r>
          </a:p>
        </p:txBody>
      </p:sp>
      <p:sp>
        <p:nvSpPr>
          <p:cNvPr id="7" name="TextBox 6">
            <a:extLst>
              <a:ext uri="{FF2B5EF4-FFF2-40B4-BE49-F238E27FC236}">
                <a16:creationId xmlns:a16="http://schemas.microsoft.com/office/drawing/2014/main" id="{946D21EE-CC42-42D6-A68B-F9D0C10574C3}"/>
              </a:ext>
            </a:extLst>
          </p:cNvPr>
          <p:cNvSpPr txBox="1"/>
          <p:nvPr/>
        </p:nvSpPr>
        <p:spPr>
          <a:xfrm>
            <a:off x="6400803" y="1600201"/>
            <a:ext cx="5486397" cy="646331"/>
          </a:xfrm>
          <a:prstGeom prst="rect">
            <a:avLst/>
          </a:prstGeom>
          <a:noFill/>
        </p:spPr>
        <p:txBody>
          <a:bodyPr wrap="square" rtlCol="0">
            <a:spAutoFit/>
          </a:bodyPr>
          <a:lstStyle/>
          <a:p>
            <a:pPr algn="ctr" defTabSz="1219170" eaLnBrk="1" fontAlgn="auto" hangingPunct="1">
              <a:spcBef>
                <a:spcPts val="0"/>
              </a:spcBef>
              <a:spcAft>
                <a:spcPts val="0"/>
              </a:spcAft>
            </a:pPr>
            <a:r>
              <a:rPr lang="en-US" sz="2133" b="1" dirty="0">
                <a:solidFill>
                  <a:srgbClr val="1F497D"/>
                </a:solidFill>
                <a:latin typeface="Tw Cen MT"/>
              </a:rPr>
              <a:t>Western Resource Adequacy Program (WRAP)</a:t>
            </a:r>
          </a:p>
          <a:p>
            <a:pPr algn="ctr" defTabSz="1219170" eaLnBrk="1" fontAlgn="auto" hangingPunct="1">
              <a:spcBef>
                <a:spcPts val="0"/>
              </a:spcBef>
              <a:spcAft>
                <a:spcPts val="0"/>
              </a:spcAft>
            </a:pPr>
            <a:r>
              <a:rPr lang="en-US" sz="1467" b="1" dirty="0">
                <a:solidFill>
                  <a:srgbClr val="C00000"/>
                </a:solidFill>
                <a:latin typeface="Tw Cen MT"/>
              </a:rPr>
              <a:t>Contractually Binding Planning Commitment 2024? </a:t>
            </a:r>
          </a:p>
        </p:txBody>
      </p:sp>
      <p:pic>
        <p:nvPicPr>
          <p:cNvPr id="2052" name="Picture 4">
            <a:extLst>
              <a:ext uri="{FF2B5EF4-FFF2-40B4-BE49-F238E27FC236}">
                <a16:creationId xmlns:a16="http://schemas.microsoft.com/office/drawing/2014/main" id="{D75BEF1F-58C1-4249-9F38-90F365595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01" y="2235200"/>
            <a:ext cx="5588000" cy="4193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22928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1F4FD-AA39-49C3-80B5-2B00081034CD}"/>
              </a:ext>
            </a:extLst>
          </p:cNvPr>
          <p:cNvSpPr>
            <a:spLocks noGrp="1"/>
          </p:cNvSpPr>
          <p:nvPr>
            <p:ph type="title"/>
          </p:nvPr>
        </p:nvSpPr>
        <p:spPr/>
        <p:txBody>
          <a:bodyPr>
            <a:normAutofit/>
          </a:bodyPr>
          <a:lstStyle/>
          <a:p>
            <a:r>
              <a:rPr lang="en-US" dirty="0"/>
              <a:t>Western Interconnection Integration (</a:t>
            </a:r>
            <a:r>
              <a:rPr lang="en-US" dirty="0">
                <a:solidFill>
                  <a:srgbClr val="C00000"/>
                </a:solidFill>
              </a:rPr>
              <a:t>Possible</a:t>
            </a:r>
            <a:r>
              <a:rPr lang="en-US" dirty="0"/>
              <a:t>)</a:t>
            </a:r>
          </a:p>
        </p:txBody>
      </p:sp>
      <p:sp>
        <p:nvSpPr>
          <p:cNvPr id="3" name="Slide Number Placeholder 2">
            <a:extLst>
              <a:ext uri="{FF2B5EF4-FFF2-40B4-BE49-F238E27FC236}">
                <a16:creationId xmlns:a16="http://schemas.microsoft.com/office/drawing/2014/main" id="{DA6DA9F8-C489-4206-8E29-DC40AC90A517}"/>
              </a:ext>
            </a:extLst>
          </p:cNvPr>
          <p:cNvSpPr>
            <a:spLocks noGrp="1"/>
          </p:cNvSpPr>
          <p:nvPr>
            <p:ph type="sldNum" sz="quarter" idx="12"/>
          </p:nvPr>
        </p:nvSpPr>
        <p:spPr/>
        <p:txBody>
          <a:bodyPr>
            <a:normAutofit fontScale="85000" lnSpcReduction="20000"/>
          </a:bodyPr>
          <a:lstStyle/>
          <a:p>
            <a:pPr defTabSz="1219170" fontAlgn="auto">
              <a:spcBef>
                <a:spcPts val="0"/>
              </a:spcBef>
              <a:spcAft>
                <a:spcPts val="0"/>
              </a:spcAft>
            </a:pPr>
            <a:fld id="{B7C6481B-4A8A-42C4-AF8E-0DA672E2FCF5}" type="slidenum">
              <a:rPr lang="en-US">
                <a:latin typeface="Tw Cen MT"/>
              </a:rPr>
              <a:pPr defTabSz="1219170" fontAlgn="auto">
                <a:spcBef>
                  <a:spcPts val="0"/>
                </a:spcBef>
                <a:spcAft>
                  <a:spcPts val="0"/>
                </a:spcAft>
              </a:pPr>
              <a:t>14</a:t>
            </a:fld>
            <a:endParaRPr lang="en-US" dirty="0">
              <a:latin typeface="Tw Cen MT"/>
            </a:endParaRPr>
          </a:p>
        </p:txBody>
      </p:sp>
      <p:pic>
        <p:nvPicPr>
          <p:cNvPr id="2050" name="Picture 2" descr="BPA Begins Trading in Western Energy Imbalance Market | Hydro News |  newsdata.com">
            <a:extLst>
              <a:ext uri="{FF2B5EF4-FFF2-40B4-BE49-F238E27FC236}">
                <a16:creationId xmlns:a16="http://schemas.microsoft.com/office/drawing/2014/main" id="{F17A1193-22FE-42B0-B572-A20B192DA0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2063" y="2235200"/>
            <a:ext cx="4003939" cy="43521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C67A873-CE1E-49DA-BB8C-9E3F2DB38497}"/>
              </a:ext>
            </a:extLst>
          </p:cNvPr>
          <p:cNvSpPr txBox="1"/>
          <p:nvPr/>
        </p:nvSpPr>
        <p:spPr>
          <a:xfrm>
            <a:off x="816864" y="1600201"/>
            <a:ext cx="4974336" cy="646331"/>
          </a:xfrm>
          <a:prstGeom prst="rect">
            <a:avLst/>
          </a:prstGeom>
          <a:noFill/>
        </p:spPr>
        <p:txBody>
          <a:bodyPr wrap="square" rtlCol="0">
            <a:spAutoFit/>
          </a:bodyPr>
          <a:lstStyle/>
          <a:p>
            <a:pPr algn="ctr" defTabSz="1219170" eaLnBrk="1" fontAlgn="auto" hangingPunct="1">
              <a:spcBef>
                <a:spcPts val="0"/>
              </a:spcBef>
              <a:spcAft>
                <a:spcPts val="0"/>
              </a:spcAft>
            </a:pPr>
            <a:r>
              <a:rPr lang="en-US" sz="2133" b="1" dirty="0">
                <a:solidFill>
                  <a:srgbClr val="1F497D"/>
                </a:solidFill>
                <a:latin typeface="Tw Cen MT"/>
              </a:rPr>
              <a:t>Western Energy Imbalance Market (WEIM)</a:t>
            </a:r>
          </a:p>
          <a:p>
            <a:pPr algn="ctr" defTabSz="1219170" eaLnBrk="1" fontAlgn="auto" hangingPunct="1">
              <a:spcBef>
                <a:spcPts val="0"/>
              </a:spcBef>
              <a:spcAft>
                <a:spcPts val="0"/>
              </a:spcAft>
            </a:pPr>
            <a:r>
              <a:rPr lang="en-US" sz="1467" b="1" dirty="0">
                <a:solidFill>
                  <a:srgbClr val="C00000"/>
                </a:solidFill>
                <a:latin typeface="Tw Cen MT"/>
              </a:rPr>
              <a:t>Within the hour Balancing – “Small” $ Transactions</a:t>
            </a:r>
          </a:p>
        </p:txBody>
      </p:sp>
      <p:pic>
        <p:nvPicPr>
          <p:cNvPr id="8" name="Picture 7">
            <a:extLst>
              <a:ext uri="{FF2B5EF4-FFF2-40B4-BE49-F238E27FC236}">
                <a16:creationId xmlns:a16="http://schemas.microsoft.com/office/drawing/2014/main" id="{F314A645-B957-48D5-8D33-8985DB6EFD6B}"/>
              </a:ext>
            </a:extLst>
          </p:cNvPr>
          <p:cNvPicPr>
            <a:picLocks noChangeAspect="1"/>
          </p:cNvPicPr>
          <p:nvPr/>
        </p:nvPicPr>
        <p:blipFill>
          <a:blip r:embed="rId3"/>
          <a:stretch>
            <a:fillRect/>
          </a:stretch>
        </p:blipFill>
        <p:spPr>
          <a:xfrm>
            <a:off x="7821168" y="1516699"/>
            <a:ext cx="2844800" cy="809587"/>
          </a:xfrm>
          <a:prstGeom prst="rect">
            <a:avLst/>
          </a:prstGeom>
        </p:spPr>
      </p:pic>
      <p:sp>
        <p:nvSpPr>
          <p:cNvPr id="9" name="TextBox 8">
            <a:extLst>
              <a:ext uri="{FF2B5EF4-FFF2-40B4-BE49-F238E27FC236}">
                <a16:creationId xmlns:a16="http://schemas.microsoft.com/office/drawing/2014/main" id="{EF21049B-CB20-4829-A5A4-E45C31C48F68}"/>
              </a:ext>
            </a:extLst>
          </p:cNvPr>
          <p:cNvSpPr txBox="1"/>
          <p:nvPr/>
        </p:nvSpPr>
        <p:spPr>
          <a:xfrm>
            <a:off x="6502400" y="2320528"/>
            <a:ext cx="5482336" cy="4443268"/>
          </a:xfrm>
          <a:prstGeom prst="rect">
            <a:avLst/>
          </a:prstGeom>
          <a:noFill/>
        </p:spPr>
        <p:txBody>
          <a:bodyPr wrap="square" rtlCol="0">
            <a:spAutoFit/>
          </a:bodyPr>
          <a:lstStyle/>
          <a:p>
            <a:pPr algn="ctr" defTabSz="1219170" eaLnBrk="1" fontAlgn="auto" hangingPunct="1">
              <a:spcBef>
                <a:spcPts val="0"/>
              </a:spcBef>
              <a:spcAft>
                <a:spcPts val="0"/>
              </a:spcAft>
            </a:pPr>
            <a:r>
              <a:rPr lang="en-US" sz="2133" b="1" dirty="0">
                <a:solidFill>
                  <a:srgbClr val="1F497D"/>
                </a:solidFill>
                <a:latin typeface="Tw Cen MT"/>
              </a:rPr>
              <a:t>Extended Day Ahead Market (EDAM)</a:t>
            </a:r>
          </a:p>
          <a:p>
            <a:pPr algn="ctr" defTabSz="1219170" eaLnBrk="1" fontAlgn="auto" hangingPunct="1">
              <a:spcBef>
                <a:spcPts val="0"/>
              </a:spcBef>
              <a:spcAft>
                <a:spcPts val="0"/>
              </a:spcAft>
            </a:pPr>
            <a:r>
              <a:rPr lang="en-US" sz="1467" b="1" dirty="0">
                <a:solidFill>
                  <a:srgbClr val="009900"/>
                </a:solidFill>
                <a:latin typeface="Tw Cen MT"/>
              </a:rPr>
              <a:t>“Big” $ Transactions</a:t>
            </a:r>
          </a:p>
          <a:p>
            <a:pPr marL="228594" indent="-228594" defTabSz="1219170" eaLnBrk="1" fontAlgn="auto" hangingPunct="1">
              <a:spcBef>
                <a:spcPts val="0"/>
              </a:spcBef>
              <a:spcAft>
                <a:spcPts val="0"/>
              </a:spcAft>
              <a:buFont typeface="Wingdings" panose="05000000000000000000" pitchFamily="2" charset="2"/>
              <a:buChar char="ü"/>
            </a:pPr>
            <a:endParaRPr lang="en-US" sz="1467" b="1" dirty="0">
              <a:solidFill>
                <a:srgbClr val="C00000"/>
              </a:solidFill>
              <a:latin typeface="Tw Cen MT"/>
            </a:endParaRPr>
          </a:p>
          <a:p>
            <a:pPr marL="228594" indent="-228594" defTabSz="1219170" eaLnBrk="1" fontAlgn="auto" hangingPunct="1">
              <a:spcBef>
                <a:spcPts val="0"/>
              </a:spcBef>
              <a:spcAft>
                <a:spcPts val="0"/>
              </a:spcAft>
              <a:buFont typeface="Wingdings" panose="05000000000000000000" pitchFamily="2" charset="2"/>
              <a:buChar char="ü"/>
            </a:pPr>
            <a:r>
              <a:rPr lang="en-US" sz="1467" b="1" dirty="0">
                <a:solidFill>
                  <a:srgbClr val="C00000"/>
                </a:solidFill>
                <a:latin typeface="Tw Cen MT"/>
              </a:rPr>
              <a:t>Additional voluntary market service </a:t>
            </a:r>
            <a:r>
              <a:rPr lang="en-US" sz="1467" b="1" u="sng" dirty="0">
                <a:solidFill>
                  <a:srgbClr val="C00000"/>
                </a:solidFill>
                <a:latin typeface="Tw Cen MT"/>
              </a:rPr>
              <a:t>offered to WEIM entities</a:t>
            </a:r>
          </a:p>
          <a:p>
            <a:pPr marL="228594" indent="-228594" defTabSz="1219170" eaLnBrk="1" fontAlgn="auto" hangingPunct="1">
              <a:spcBef>
                <a:spcPts val="0"/>
              </a:spcBef>
              <a:spcAft>
                <a:spcPts val="0"/>
              </a:spcAft>
              <a:buFont typeface="Wingdings" panose="05000000000000000000" pitchFamily="2" charset="2"/>
              <a:buChar char="ü"/>
            </a:pPr>
            <a:endParaRPr lang="en-US" sz="1467" b="1" dirty="0">
              <a:solidFill>
                <a:srgbClr val="C00000"/>
              </a:solidFill>
              <a:latin typeface="Tw Cen MT"/>
            </a:endParaRPr>
          </a:p>
          <a:p>
            <a:pPr marL="228594" indent="-228594" defTabSz="1219170" eaLnBrk="1" fontAlgn="auto" hangingPunct="1">
              <a:spcBef>
                <a:spcPts val="0"/>
              </a:spcBef>
              <a:spcAft>
                <a:spcPts val="0"/>
              </a:spcAft>
              <a:buFont typeface="Wingdings" panose="05000000000000000000" pitchFamily="2" charset="2"/>
              <a:buChar char="ü"/>
            </a:pPr>
            <a:r>
              <a:rPr lang="en-US" sz="1467" b="1" dirty="0">
                <a:solidFill>
                  <a:srgbClr val="C00000"/>
                </a:solidFill>
                <a:latin typeface="Tw Cen MT"/>
              </a:rPr>
              <a:t>Does not require full integration into the California ISO balancing area</a:t>
            </a:r>
          </a:p>
          <a:p>
            <a:pPr marL="228594" indent="-228594" defTabSz="1219170" eaLnBrk="1" fontAlgn="auto" hangingPunct="1">
              <a:spcBef>
                <a:spcPts val="0"/>
              </a:spcBef>
              <a:spcAft>
                <a:spcPts val="0"/>
              </a:spcAft>
              <a:buFont typeface="Wingdings" panose="05000000000000000000" pitchFamily="2" charset="2"/>
              <a:buChar char="ü"/>
            </a:pPr>
            <a:endParaRPr lang="en-US" sz="1467" b="1" dirty="0">
              <a:solidFill>
                <a:srgbClr val="C00000"/>
              </a:solidFill>
              <a:latin typeface="Tw Cen MT"/>
            </a:endParaRPr>
          </a:p>
          <a:p>
            <a:pPr marL="228594" indent="-228594" defTabSz="1219170" eaLnBrk="1" fontAlgn="auto" hangingPunct="1">
              <a:spcBef>
                <a:spcPts val="0"/>
              </a:spcBef>
              <a:spcAft>
                <a:spcPts val="0"/>
              </a:spcAft>
              <a:buFont typeface="Wingdings" panose="05000000000000000000" pitchFamily="2" charset="2"/>
              <a:buChar char="ü"/>
            </a:pPr>
            <a:r>
              <a:rPr lang="en-US" sz="1467" b="1" dirty="0">
                <a:solidFill>
                  <a:srgbClr val="C00000"/>
                </a:solidFill>
                <a:latin typeface="Tw Cen MT"/>
              </a:rPr>
              <a:t>Improve market efficiency by integrating renewable resources using day-ahead unit commitment and scheduling across a larger area</a:t>
            </a:r>
          </a:p>
          <a:p>
            <a:pPr algn="ctr" defTabSz="1219170" eaLnBrk="1" fontAlgn="auto" hangingPunct="1">
              <a:spcBef>
                <a:spcPts val="0"/>
              </a:spcBef>
              <a:spcAft>
                <a:spcPts val="0"/>
              </a:spcAft>
            </a:pPr>
            <a:r>
              <a:rPr lang="en-US" sz="2400" b="1" u="sng" dirty="0">
                <a:solidFill>
                  <a:srgbClr val="1F497D"/>
                </a:solidFill>
                <a:latin typeface="Tw Cen MT"/>
              </a:rPr>
              <a:t>Challenges</a:t>
            </a:r>
          </a:p>
          <a:p>
            <a:pPr marL="228594" indent="-228594" defTabSz="1219170" eaLnBrk="1" fontAlgn="auto" hangingPunct="1">
              <a:spcBef>
                <a:spcPts val="0"/>
              </a:spcBef>
              <a:spcAft>
                <a:spcPts val="0"/>
              </a:spcAft>
              <a:buFont typeface="Wingdings" panose="05000000000000000000" pitchFamily="2" charset="2"/>
              <a:buChar char="ü"/>
            </a:pPr>
            <a:endParaRPr lang="en-US" sz="1467" b="1" dirty="0">
              <a:solidFill>
                <a:srgbClr val="C00000"/>
              </a:solidFill>
              <a:latin typeface="Tw Cen MT"/>
            </a:endParaRPr>
          </a:p>
          <a:p>
            <a:pPr marL="228594" indent="-228594" defTabSz="1219170" eaLnBrk="1" fontAlgn="auto" hangingPunct="1">
              <a:spcBef>
                <a:spcPts val="0"/>
              </a:spcBef>
              <a:spcAft>
                <a:spcPts val="0"/>
              </a:spcAft>
              <a:buFont typeface="Wingdings" panose="05000000000000000000" pitchFamily="2" charset="2"/>
              <a:buChar char="ü"/>
            </a:pPr>
            <a:r>
              <a:rPr lang="en-US" sz="1467" b="1" dirty="0">
                <a:solidFill>
                  <a:srgbClr val="C00000"/>
                </a:solidFill>
                <a:latin typeface="Tw Cen MT"/>
              </a:rPr>
              <a:t>Governance (California Centric)</a:t>
            </a:r>
          </a:p>
          <a:p>
            <a:pPr marL="838179" lvl="1" indent="-228594" defTabSz="1219170" eaLnBrk="1" fontAlgn="auto" hangingPunct="1">
              <a:spcBef>
                <a:spcPts val="0"/>
              </a:spcBef>
              <a:spcAft>
                <a:spcPts val="0"/>
              </a:spcAft>
              <a:buFont typeface="Arial" panose="020B0604020202020204" pitchFamily="34" charset="0"/>
              <a:buChar char="•"/>
            </a:pPr>
            <a:r>
              <a:rPr lang="en-US" sz="1067" b="1" dirty="0">
                <a:solidFill>
                  <a:srgbClr val="C00000"/>
                </a:solidFill>
                <a:latin typeface="Tw Cen MT"/>
              </a:rPr>
              <a:t>Preserving preference rights of Bonneville Power Administration customers</a:t>
            </a:r>
          </a:p>
          <a:p>
            <a:pPr marL="228594" indent="-228594" defTabSz="1219170" eaLnBrk="1" fontAlgn="auto" hangingPunct="1">
              <a:spcBef>
                <a:spcPts val="0"/>
              </a:spcBef>
              <a:spcAft>
                <a:spcPts val="0"/>
              </a:spcAft>
              <a:buFont typeface="Wingdings" panose="05000000000000000000" pitchFamily="2" charset="2"/>
              <a:buChar char="ü"/>
            </a:pPr>
            <a:endParaRPr lang="en-US" sz="1467" b="1" dirty="0">
              <a:solidFill>
                <a:srgbClr val="C00000"/>
              </a:solidFill>
              <a:latin typeface="Tw Cen MT"/>
            </a:endParaRPr>
          </a:p>
          <a:p>
            <a:pPr marL="228594" indent="-228594" defTabSz="1219170" eaLnBrk="1" fontAlgn="auto" hangingPunct="1">
              <a:spcBef>
                <a:spcPts val="0"/>
              </a:spcBef>
              <a:spcAft>
                <a:spcPts val="0"/>
              </a:spcAft>
              <a:buFont typeface="Wingdings" panose="05000000000000000000" pitchFamily="2" charset="2"/>
              <a:buChar char="ü"/>
            </a:pPr>
            <a:r>
              <a:rPr lang="en-US" sz="1467" b="1" dirty="0">
                <a:solidFill>
                  <a:srgbClr val="C00000"/>
                </a:solidFill>
                <a:latin typeface="Tw Cen MT"/>
              </a:rPr>
              <a:t>Price Formation</a:t>
            </a:r>
          </a:p>
          <a:p>
            <a:pPr marL="838179" lvl="1" indent="-228594" defTabSz="1219170" eaLnBrk="1" fontAlgn="auto" hangingPunct="1">
              <a:spcBef>
                <a:spcPts val="0"/>
              </a:spcBef>
              <a:spcAft>
                <a:spcPts val="0"/>
              </a:spcAft>
              <a:buFont typeface="Arial" panose="020B0604020202020204" pitchFamily="34" charset="0"/>
              <a:buChar char="•"/>
              <a:defRPr/>
            </a:pPr>
            <a:r>
              <a:rPr lang="en-US" sz="1067" b="1" dirty="0">
                <a:solidFill>
                  <a:srgbClr val="C00000"/>
                </a:solidFill>
                <a:latin typeface="Tw Cen MT"/>
              </a:rPr>
              <a:t>Properly accounting for natural gas ( &amp; other fast start) pricing</a:t>
            </a:r>
          </a:p>
          <a:p>
            <a:pPr marL="838179" lvl="1" indent="-228594" defTabSz="1219170" eaLnBrk="1" fontAlgn="auto" hangingPunct="1">
              <a:spcBef>
                <a:spcPts val="0"/>
              </a:spcBef>
              <a:spcAft>
                <a:spcPts val="0"/>
              </a:spcAft>
              <a:buFont typeface="Arial" panose="020B0604020202020204" pitchFamily="34" charset="0"/>
              <a:buChar char="•"/>
              <a:defRPr/>
            </a:pPr>
            <a:r>
              <a:rPr lang="en-US" sz="1067" b="1" dirty="0">
                <a:solidFill>
                  <a:srgbClr val="C00000"/>
                </a:solidFill>
                <a:latin typeface="Tw Cen MT"/>
              </a:rPr>
              <a:t>Overall value of hydro</a:t>
            </a:r>
            <a:endParaRPr lang="en-US" sz="1467" b="1" dirty="0">
              <a:solidFill>
                <a:srgbClr val="C00000"/>
              </a:solidFill>
              <a:latin typeface="Tw Cen MT"/>
            </a:endParaRPr>
          </a:p>
        </p:txBody>
      </p:sp>
      <p:sp>
        <p:nvSpPr>
          <p:cNvPr id="5" name="Rectangle: Rounded Corners 4">
            <a:extLst>
              <a:ext uri="{FF2B5EF4-FFF2-40B4-BE49-F238E27FC236}">
                <a16:creationId xmlns:a16="http://schemas.microsoft.com/office/drawing/2014/main" id="{3E43BDB9-9BC5-4166-A926-7259E4B64A94}"/>
              </a:ext>
            </a:extLst>
          </p:cNvPr>
          <p:cNvSpPr/>
          <p:nvPr/>
        </p:nvSpPr>
        <p:spPr>
          <a:xfrm>
            <a:off x="6400800" y="4953000"/>
            <a:ext cx="5482336" cy="1810796"/>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5570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1F4FD-AA39-49C3-80B5-2B00081034CD}"/>
              </a:ext>
            </a:extLst>
          </p:cNvPr>
          <p:cNvSpPr>
            <a:spLocks noGrp="1"/>
          </p:cNvSpPr>
          <p:nvPr>
            <p:ph type="title"/>
          </p:nvPr>
        </p:nvSpPr>
        <p:spPr/>
        <p:txBody>
          <a:bodyPr>
            <a:normAutofit/>
          </a:bodyPr>
          <a:lstStyle/>
          <a:p>
            <a:r>
              <a:rPr lang="en-US" dirty="0"/>
              <a:t>Western Interconnection Integration (</a:t>
            </a:r>
            <a:r>
              <a:rPr lang="en-US" dirty="0">
                <a:solidFill>
                  <a:srgbClr val="C00000"/>
                </a:solidFill>
              </a:rPr>
              <a:t>Possible</a:t>
            </a:r>
            <a:r>
              <a:rPr lang="en-US" dirty="0"/>
              <a:t>)</a:t>
            </a:r>
          </a:p>
        </p:txBody>
      </p:sp>
      <p:sp>
        <p:nvSpPr>
          <p:cNvPr id="3" name="Slide Number Placeholder 2">
            <a:extLst>
              <a:ext uri="{FF2B5EF4-FFF2-40B4-BE49-F238E27FC236}">
                <a16:creationId xmlns:a16="http://schemas.microsoft.com/office/drawing/2014/main" id="{DA6DA9F8-C489-4206-8E29-DC40AC90A517}"/>
              </a:ext>
            </a:extLst>
          </p:cNvPr>
          <p:cNvSpPr>
            <a:spLocks noGrp="1"/>
          </p:cNvSpPr>
          <p:nvPr>
            <p:ph type="sldNum" sz="quarter" idx="12"/>
          </p:nvPr>
        </p:nvSpPr>
        <p:spPr/>
        <p:txBody>
          <a:bodyPr>
            <a:normAutofit fontScale="85000" lnSpcReduction="20000"/>
          </a:bodyPr>
          <a:lstStyle/>
          <a:p>
            <a:pPr defTabSz="1219170" fontAlgn="auto">
              <a:spcBef>
                <a:spcPts val="0"/>
              </a:spcBef>
              <a:spcAft>
                <a:spcPts val="0"/>
              </a:spcAft>
            </a:pPr>
            <a:fld id="{B7C6481B-4A8A-42C4-AF8E-0DA672E2FCF5}" type="slidenum">
              <a:rPr lang="en-US">
                <a:latin typeface="Tw Cen MT"/>
              </a:rPr>
              <a:pPr defTabSz="1219170" fontAlgn="auto">
                <a:spcBef>
                  <a:spcPts val="0"/>
                </a:spcBef>
                <a:spcAft>
                  <a:spcPts val="0"/>
                </a:spcAft>
              </a:pPr>
              <a:t>15</a:t>
            </a:fld>
            <a:endParaRPr lang="en-US" dirty="0">
              <a:latin typeface="Tw Cen MT"/>
            </a:endParaRPr>
          </a:p>
        </p:txBody>
      </p:sp>
      <p:pic>
        <p:nvPicPr>
          <p:cNvPr id="10" name="Picture 9">
            <a:extLst>
              <a:ext uri="{FF2B5EF4-FFF2-40B4-BE49-F238E27FC236}">
                <a16:creationId xmlns:a16="http://schemas.microsoft.com/office/drawing/2014/main" id="{7419D3AD-420B-46F7-9F25-E6972289164C}"/>
              </a:ext>
            </a:extLst>
          </p:cNvPr>
          <p:cNvPicPr>
            <a:picLocks noChangeAspect="1"/>
          </p:cNvPicPr>
          <p:nvPr/>
        </p:nvPicPr>
        <p:blipFill>
          <a:blip r:embed="rId2"/>
          <a:stretch>
            <a:fillRect/>
          </a:stretch>
        </p:blipFill>
        <p:spPr>
          <a:xfrm>
            <a:off x="3524311" y="1663021"/>
            <a:ext cx="8379507" cy="4712379"/>
          </a:xfrm>
          <a:prstGeom prst="rect">
            <a:avLst/>
          </a:prstGeom>
        </p:spPr>
      </p:pic>
      <p:pic>
        <p:nvPicPr>
          <p:cNvPr id="6" name="Picture 5">
            <a:extLst>
              <a:ext uri="{FF2B5EF4-FFF2-40B4-BE49-F238E27FC236}">
                <a16:creationId xmlns:a16="http://schemas.microsoft.com/office/drawing/2014/main" id="{0B9FC23D-4A17-4F4D-99E0-4E0BDF194D66}"/>
              </a:ext>
            </a:extLst>
          </p:cNvPr>
          <p:cNvPicPr>
            <a:picLocks noChangeAspect="1"/>
          </p:cNvPicPr>
          <p:nvPr/>
        </p:nvPicPr>
        <p:blipFill>
          <a:blip r:embed="rId3"/>
          <a:stretch>
            <a:fillRect/>
          </a:stretch>
        </p:blipFill>
        <p:spPr>
          <a:xfrm>
            <a:off x="851047" y="1663022"/>
            <a:ext cx="2332736" cy="614287"/>
          </a:xfrm>
          <a:prstGeom prst="rect">
            <a:avLst/>
          </a:prstGeom>
        </p:spPr>
      </p:pic>
      <p:pic>
        <p:nvPicPr>
          <p:cNvPr id="12" name="Picture 11">
            <a:extLst>
              <a:ext uri="{FF2B5EF4-FFF2-40B4-BE49-F238E27FC236}">
                <a16:creationId xmlns:a16="http://schemas.microsoft.com/office/drawing/2014/main" id="{14640AA8-E9DE-43C3-A13C-D417BD41B5BC}"/>
              </a:ext>
            </a:extLst>
          </p:cNvPr>
          <p:cNvPicPr>
            <a:picLocks noChangeAspect="1"/>
          </p:cNvPicPr>
          <p:nvPr/>
        </p:nvPicPr>
        <p:blipFill>
          <a:blip r:embed="rId4"/>
          <a:stretch>
            <a:fillRect/>
          </a:stretch>
        </p:blipFill>
        <p:spPr>
          <a:xfrm>
            <a:off x="851046" y="2514599"/>
            <a:ext cx="2332737" cy="3282495"/>
          </a:xfrm>
          <a:prstGeom prst="rect">
            <a:avLst/>
          </a:prstGeom>
        </p:spPr>
      </p:pic>
      <p:sp>
        <p:nvSpPr>
          <p:cNvPr id="13" name="Arrow: Right 12">
            <a:extLst>
              <a:ext uri="{FF2B5EF4-FFF2-40B4-BE49-F238E27FC236}">
                <a16:creationId xmlns:a16="http://schemas.microsoft.com/office/drawing/2014/main" id="{D6FA3420-ABB4-46B2-8529-D1B3BD17E15D}"/>
              </a:ext>
            </a:extLst>
          </p:cNvPr>
          <p:cNvSpPr/>
          <p:nvPr/>
        </p:nvSpPr>
        <p:spPr>
          <a:xfrm>
            <a:off x="355600" y="4343401"/>
            <a:ext cx="512064" cy="2444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Tw Cen MT"/>
            </a:endParaRPr>
          </a:p>
        </p:txBody>
      </p:sp>
      <p:sp>
        <p:nvSpPr>
          <p:cNvPr id="14" name="Arrow: Left 13">
            <a:extLst>
              <a:ext uri="{FF2B5EF4-FFF2-40B4-BE49-F238E27FC236}">
                <a16:creationId xmlns:a16="http://schemas.microsoft.com/office/drawing/2014/main" id="{29D5405C-39EA-4588-AF36-CB29E2397EBA}"/>
              </a:ext>
            </a:extLst>
          </p:cNvPr>
          <p:cNvSpPr/>
          <p:nvPr/>
        </p:nvSpPr>
        <p:spPr>
          <a:xfrm>
            <a:off x="10972800" y="3327400"/>
            <a:ext cx="508000" cy="203200"/>
          </a:xfrm>
          <a:prstGeom prst="left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Tw Cen MT"/>
            </a:endParaRPr>
          </a:p>
        </p:txBody>
      </p:sp>
      <p:sp>
        <p:nvSpPr>
          <p:cNvPr id="16" name="Arrow: Left 15">
            <a:extLst>
              <a:ext uri="{FF2B5EF4-FFF2-40B4-BE49-F238E27FC236}">
                <a16:creationId xmlns:a16="http://schemas.microsoft.com/office/drawing/2014/main" id="{2E556114-166D-4D1C-B37F-5A1259B53CB3}"/>
              </a:ext>
            </a:extLst>
          </p:cNvPr>
          <p:cNvSpPr/>
          <p:nvPr/>
        </p:nvSpPr>
        <p:spPr>
          <a:xfrm>
            <a:off x="3016311" y="5093379"/>
            <a:ext cx="508000" cy="203200"/>
          </a:xfrm>
          <a:prstGeom prst="left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Tw Cen MT"/>
            </a:endParaRPr>
          </a:p>
        </p:txBody>
      </p:sp>
      <p:sp>
        <p:nvSpPr>
          <p:cNvPr id="15" name="TextBox 14">
            <a:extLst>
              <a:ext uri="{FF2B5EF4-FFF2-40B4-BE49-F238E27FC236}">
                <a16:creationId xmlns:a16="http://schemas.microsoft.com/office/drawing/2014/main" id="{65E7554B-F68F-48E9-8D6F-FE32D270ACC3}"/>
              </a:ext>
            </a:extLst>
          </p:cNvPr>
          <p:cNvSpPr txBox="1"/>
          <p:nvPr/>
        </p:nvSpPr>
        <p:spPr>
          <a:xfrm>
            <a:off x="154432" y="3798333"/>
            <a:ext cx="914400" cy="584968"/>
          </a:xfrm>
          <a:prstGeom prst="rect">
            <a:avLst/>
          </a:prstGeom>
          <a:noFill/>
        </p:spPr>
        <p:txBody>
          <a:bodyPr wrap="square" rtlCol="0">
            <a:spAutoFit/>
          </a:bodyPr>
          <a:lstStyle/>
          <a:p>
            <a:pPr defTabSz="1219170" eaLnBrk="1" fontAlgn="auto" hangingPunct="1">
              <a:spcBef>
                <a:spcPts val="0"/>
              </a:spcBef>
              <a:spcAft>
                <a:spcPts val="0"/>
              </a:spcAft>
            </a:pPr>
            <a:r>
              <a:rPr lang="en-US" sz="1067" b="1" dirty="0">
                <a:solidFill>
                  <a:srgbClr val="1F497D"/>
                </a:solidFill>
                <a:latin typeface="Tw Cen MT"/>
              </a:rPr>
              <a:t>Option being considered</a:t>
            </a:r>
          </a:p>
        </p:txBody>
      </p:sp>
      <p:sp>
        <p:nvSpPr>
          <p:cNvPr id="18" name="TextBox 17">
            <a:extLst>
              <a:ext uri="{FF2B5EF4-FFF2-40B4-BE49-F238E27FC236}">
                <a16:creationId xmlns:a16="http://schemas.microsoft.com/office/drawing/2014/main" id="{58C3A6F0-160B-4D62-A48D-F7C071C95AD9}"/>
              </a:ext>
            </a:extLst>
          </p:cNvPr>
          <p:cNvSpPr txBox="1"/>
          <p:nvPr/>
        </p:nvSpPr>
        <p:spPr>
          <a:xfrm>
            <a:off x="3067111" y="4749031"/>
            <a:ext cx="914400" cy="420756"/>
          </a:xfrm>
          <a:prstGeom prst="rect">
            <a:avLst/>
          </a:prstGeom>
          <a:noFill/>
        </p:spPr>
        <p:txBody>
          <a:bodyPr wrap="square" rtlCol="0">
            <a:spAutoFit/>
          </a:bodyPr>
          <a:lstStyle/>
          <a:p>
            <a:pPr defTabSz="1219170" eaLnBrk="1" fontAlgn="auto" hangingPunct="1">
              <a:spcBef>
                <a:spcPts val="0"/>
              </a:spcBef>
              <a:spcAft>
                <a:spcPts val="0"/>
              </a:spcAft>
            </a:pPr>
            <a:r>
              <a:rPr lang="en-US" sz="1067" b="1" dirty="0">
                <a:solidFill>
                  <a:srgbClr val="C00000"/>
                </a:solidFill>
                <a:latin typeface="Tw Cen MT"/>
              </a:rPr>
              <a:t>WRAP Underway</a:t>
            </a:r>
          </a:p>
        </p:txBody>
      </p:sp>
    </p:spTree>
    <p:extLst>
      <p:ext uri="{BB962C8B-B14F-4D97-AF65-F5344CB8AC3E}">
        <p14:creationId xmlns:p14="http://schemas.microsoft.com/office/powerpoint/2010/main" val="177645931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2055A-6366-4609-9476-AA8305C1F8BA}"/>
              </a:ext>
            </a:extLst>
          </p:cNvPr>
          <p:cNvSpPr>
            <a:spLocks noGrp="1"/>
          </p:cNvSpPr>
          <p:nvPr>
            <p:ph type="title"/>
          </p:nvPr>
        </p:nvSpPr>
        <p:spPr/>
        <p:txBody>
          <a:bodyPr>
            <a:noAutofit/>
          </a:bodyPr>
          <a:lstStyle/>
          <a:p>
            <a:r>
              <a:rPr lang="en-US" sz="4267" dirty="0"/>
              <a:t>Sharing Capacity Between Balancing Authorities</a:t>
            </a:r>
          </a:p>
        </p:txBody>
      </p:sp>
      <p:sp>
        <p:nvSpPr>
          <p:cNvPr id="3" name="Slide Number Placeholder 2">
            <a:extLst>
              <a:ext uri="{FF2B5EF4-FFF2-40B4-BE49-F238E27FC236}">
                <a16:creationId xmlns:a16="http://schemas.microsoft.com/office/drawing/2014/main" id="{F554F173-A3DF-480F-BD3F-35C42F71869D}"/>
              </a:ext>
            </a:extLst>
          </p:cNvPr>
          <p:cNvSpPr>
            <a:spLocks noGrp="1"/>
          </p:cNvSpPr>
          <p:nvPr>
            <p:ph type="sldNum" sz="quarter" idx="12"/>
          </p:nvPr>
        </p:nvSpPr>
        <p:spPr/>
        <p:txBody>
          <a:bodyPr>
            <a:normAutofit fontScale="62500" lnSpcReduction="20000"/>
          </a:bodyPr>
          <a:lstStyle/>
          <a:p>
            <a:pPr defTabSz="1219170" fontAlgn="auto">
              <a:spcBef>
                <a:spcPts val="0"/>
              </a:spcBef>
              <a:spcAft>
                <a:spcPts val="0"/>
              </a:spcAft>
              <a:defRPr/>
            </a:pPr>
            <a:fld id="{B7C6481B-4A8A-42C4-AF8E-0DA672E2FCF5}" type="slidenum">
              <a:rPr lang="en-US">
                <a:latin typeface="Tw Cen MT"/>
              </a:rPr>
              <a:pPr defTabSz="1219170" fontAlgn="auto">
                <a:spcBef>
                  <a:spcPts val="0"/>
                </a:spcBef>
                <a:spcAft>
                  <a:spcPts val="0"/>
                </a:spcAft>
                <a:defRPr/>
              </a:pPr>
              <a:t>16</a:t>
            </a:fld>
            <a:endParaRPr lang="en-US">
              <a:latin typeface="Tw Cen MT"/>
            </a:endParaRPr>
          </a:p>
        </p:txBody>
      </p:sp>
      <p:pic>
        <p:nvPicPr>
          <p:cNvPr id="5" name="Content Placeholder 4">
            <a:extLst>
              <a:ext uri="{FF2B5EF4-FFF2-40B4-BE49-F238E27FC236}">
                <a16:creationId xmlns:a16="http://schemas.microsoft.com/office/drawing/2014/main" id="{241CCDD8-9B84-477B-AB0A-95B9B9E656E0}"/>
              </a:ext>
            </a:extLst>
          </p:cNvPr>
          <p:cNvPicPr>
            <a:picLocks noGrp="1" noChangeAspect="1"/>
          </p:cNvPicPr>
          <p:nvPr>
            <p:ph sz="quarter" idx="1"/>
          </p:nvPr>
        </p:nvPicPr>
        <p:blipFill>
          <a:blip r:embed="rId2"/>
          <a:stretch>
            <a:fillRect/>
          </a:stretch>
        </p:blipFill>
        <p:spPr>
          <a:xfrm>
            <a:off x="3505162" y="1516699"/>
            <a:ext cx="8182903" cy="5029200"/>
          </a:xfrm>
          <a:prstGeom prst="rect">
            <a:avLst/>
          </a:prstGeom>
        </p:spPr>
      </p:pic>
      <p:pic>
        <p:nvPicPr>
          <p:cNvPr id="6" name="Picture 5">
            <a:extLst>
              <a:ext uri="{FF2B5EF4-FFF2-40B4-BE49-F238E27FC236}">
                <a16:creationId xmlns:a16="http://schemas.microsoft.com/office/drawing/2014/main" id="{B7125D7D-C202-4243-98D0-2FF302F400C6}"/>
              </a:ext>
            </a:extLst>
          </p:cNvPr>
          <p:cNvPicPr>
            <a:picLocks noChangeAspect="1"/>
          </p:cNvPicPr>
          <p:nvPr/>
        </p:nvPicPr>
        <p:blipFill>
          <a:blip r:embed="rId3"/>
          <a:stretch>
            <a:fillRect/>
          </a:stretch>
        </p:blipFill>
        <p:spPr>
          <a:xfrm>
            <a:off x="4673601" y="6223000"/>
            <a:ext cx="4584700" cy="406400"/>
          </a:xfrm>
          <a:prstGeom prst="rect">
            <a:avLst/>
          </a:prstGeom>
        </p:spPr>
      </p:pic>
      <p:sp>
        <p:nvSpPr>
          <p:cNvPr id="8" name="TextBox 7">
            <a:extLst>
              <a:ext uri="{FF2B5EF4-FFF2-40B4-BE49-F238E27FC236}">
                <a16:creationId xmlns:a16="http://schemas.microsoft.com/office/drawing/2014/main" id="{EE20E8E6-9D5D-4A83-B53B-43157C03D9D1}"/>
              </a:ext>
            </a:extLst>
          </p:cNvPr>
          <p:cNvSpPr txBox="1"/>
          <p:nvPr/>
        </p:nvSpPr>
        <p:spPr>
          <a:xfrm>
            <a:off x="816864" y="1701800"/>
            <a:ext cx="2840736" cy="2965555"/>
          </a:xfrm>
          <a:prstGeom prst="rect">
            <a:avLst/>
          </a:prstGeom>
          <a:noFill/>
        </p:spPr>
        <p:txBody>
          <a:bodyPr wrap="square" rtlCol="0">
            <a:spAutoFit/>
          </a:bodyPr>
          <a:lstStyle/>
          <a:p>
            <a:pPr marL="380990" indent="-380990" defTabSz="1219170" eaLnBrk="1" fontAlgn="auto" hangingPunct="1">
              <a:spcBef>
                <a:spcPts val="0"/>
              </a:spcBef>
              <a:spcAft>
                <a:spcPts val="0"/>
              </a:spcAft>
              <a:buFont typeface="Wingdings" panose="05000000000000000000" pitchFamily="2" charset="2"/>
              <a:buChar char="ü"/>
              <a:defRPr/>
            </a:pPr>
            <a:r>
              <a:rPr lang="en-US" sz="1867" b="1" dirty="0">
                <a:solidFill>
                  <a:srgbClr val="009900"/>
                </a:solidFill>
                <a:latin typeface="Tw Cen MT"/>
              </a:rPr>
              <a:t>High level of operational coordination</a:t>
            </a:r>
          </a:p>
          <a:p>
            <a:pPr marL="380990" indent="-380990" defTabSz="1219170" eaLnBrk="1" fontAlgn="auto" hangingPunct="1">
              <a:spcBef>
                <a:spcPts val="0"/>
              </a:spcBef>
              <a:spcAft>
                <a:spcPts val="0"/>
              </a:spcAft>
              <a:buFont typeface="Wingdings" panose="05000000000000000000" pitchFamily="2" charset="2"/>
              <a:buChar char="ü"/>
              <a:defRPr/>
            </a:pPr>
            <a:endParaRPr lang="en-US" sz="1867" b="1" dirty="0">
              <a:solidFill>
                <a:srgbClr val="00B050"/>
              </a:solidFill>
              <a:latin typeface="Tw Cen MT"/>
            </a:endParaRPr>
          </a:p>
          <a:p>
            <a:pPr marL="380990" indent="-380990" defTabSz="1219170" eaLnBrk="1" fontAlgn="auto" hangingPunct="1">
              <a:spcBef>
                <a:spcPts val="0"/>
              </a:spcBef>
              <a:spcAft>
                <a:spcPts val="0"/>
              </a:spcAft>
              <a:buFont typeface="Wingdings" panose="05000000000000000000" pitchFamily="2" charset="2"/>
              <a:buChar char="ü"/>
              <a:defRPr/>
            </a:pPr>
            <a:r>
              <a:rPr lang="en-US" sz="1867" b="1" u="sng" dirty="0">
                <a:solidFill>
                  <a:srgbClr val="002060"/>
                </a:solidFill>
                <a:latin typeface="Tw Cen MT"/>
              </a:rPr>
              <a:t>Maintain demand (Load) &amp; supply (Resource) balance </a:t>
            </a:r>
            <a:r>
              <a:rPr lang="en-US" sz="1867" b="1" dirty="0">
                <a:solidFill>
                  <a:srgbClr val="009900"/>
                </a:solidFill>
                <a:latin typeface="Tw Cen MT"/>
              </a:rPr>
              <a:t>through scheduled generation imports and exports</a:t>
            </a:r>
          </a:p>
        </p:txBody>
      </p:sp>
      <p:sp>
        <p:nvSpPr>
          <p:cNvPr id="4" name="TextBox 3">
            <a:extLst>
              <a:ext uri="{FF2B5EF4-FFF2-40B4-BE49-F238E27FC236}">
                <a16:creationId xmlns:a16="http://schemas.microsoft.com/office/drawing/2014/main" id="{AB7FAF31-780C-4C09-8D57-635925CBE3DF}"/>
              </a:ext>
            </a:extLst>
          </p:cNvPr>
          <p:cNvSpPr txBox="1"/>
          <p:nvPr/>
        </p:nvSpPr>
        <p:spPr>
          <a:xfrm>
            <a:off x="3639140" y="5277725"/>
            <a:ext cx="1219200" cy="830997"/>
          </a:xfrm>
          <a:prstGeom prst="rect">
            <a:avLst/>
          </a:prstGeom>
          <a:noFill/>
          <a:ln w="19050">
            <a:solidFill>
              <a:srgbClr val="C00000"/>
            </a:solidFill>
            <a:prstDash val="dash"/>
          </a:ln>
        </p:spPr>
        <p:txBody>
          <a:bodyPr wrap="square" rtlCol="0">
            <a:spAutoFit/>
          </a:bodyPr>
          <a:lstStyle/>
          <a:p>
            <a:pPr algn="ctr" defTabSz="1219170" eaLnBrk="1" fontAlgn="auto" hangingPunct="1">
              <a:spcBef>
                <a:spcPts val="0"/>
              </a:spcBef>
              <a:spcAft>
                <a:spcPts val="0"/>
              </a:spcAft>
            </a:pPr>
            <a:r>
              <a:rPr lang="en-US" sz="1600" dirty="0">
                <a:solidFill>
                  <a:srgbClr val="C00000"/>
                </a:solidFill>
                <a:latin typeface="Tw Cen MT"/>
              </a:rPr>
              <a:t>Expanded “Northwest” Footprint</a:t>
            </a:r>
          </a:p>
        </p:txBody>
      </p:sp>
      <p:cxnSp>
        <p:nvCxnSpPr>
          <p:cNvPr id="9" name="Straight Arrow Connector 8">
            <a:extLst>
              <a:ext uri="{FF2B5EF4-FFF2-40B4-BE49-F238E27FC236}">
                <a16:creationId xmlns:a16="http://schemas.microsoft.com/office/drawing/2014/main" id="{F8D10261-4B29-4AD8-86B7-A39304D2CE09}"/>
              </a:ext>
            </a:extLst>
          </p:cNvPr>
          <p:cNvCxnSpPr>
            <a:cxnSpLocks/>
          </p:cNvCxnSpPr>
          <p:nvPr/>
        </p:nvCxnSpPr>
        <p:spPr>
          <a:xfrm flipV="1">
            <a:off x="4207170" y="4241801"/>
            <a:ext cx="466431" cy="10791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2465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74B67-B935-41DC-B494-34598A95BAD8}"/>
              </a:ext>
            </a:extLst>
          </p:cNvPr>
          <p:cNvSpPr>
            <a:spLocks noGrp="1"/>
          </p:cNvSpPr>
          <p:nvPr>
            <p:ph type="title"/>
          </p:nvPr>
        </p:nvSpPr>
        <p:spPr/>
        <p:txBody>
          <a:bodyPr>
            <a:normAutofit fontScale="90000"/>
          </a:bodyPr>
          <a:lstStyle/>
          <a:p>
            <a:r>
              <a:rPr lang="en-US" sz="4800" dirty="0"/>
              <a:t>Hydro Dominates Load/Resource Balance in NW</a:t>
            </a:r>
          </a:p>
        </p:txBody>
      </p:sp>
      <p:sp>
        <p:nvSpPr>
          <p:cNvPr id="3" name="Slide Number Placeholder 2">
            <a:extLst>
              <a:ext uri="{FF2B5EF4-FFF2-40B4-BE49-F238E27FC236}">
                <a16:creationId xmlns:a16="http://schemas.microsoft.com/office/drawing/2014/main" id="{0DECB2B5-C245-4D15-B9D7-7891E096D665}"/>
              </a:ext>
            </a:extLst>
          </p:cNvPr>
          <p:cNvSpPr>
            <a:spLocks noGrp="1"/>
          </p:cNvSpPr>
          <p:nvPr>
            <p:ph type="sldNum" sz="quarter" idx="12"/>
          </p:nvPr>
        </p:nvSpPr>
        <p:spPr/>
        <p:txBody>
          <a:bodyPr>
            <a:normAutofit fontScale="62500" lnSpcReduction="20000"/>
          </a:bodyPr>
          <a:lstStyle/>
          <a:p>
            <a:pPr defTabSz="1219170" fontAlgn="auto">
              <a:spcBef>
                <a:spcPts val="0"/>
              </a:spcBef>
              <a:spcAft>
                <a:spcPts val="0"/>
              </a:spcAft>
            </a:pPr>
            <a:fld id="{B7C6481B-4A8A-42C4-AF8E-0DA672E2FCF5}" type="slidenum">
              <a:rPr lang="en-US">
                <a:latin typeface="Tw Cen MT"/>
              </a:rPr>
              <a:pPr defTabSz="1219170" fontAlgn="auto">
                <a:spcBef>
                  <a:spcPts val="0"/>
                </a:spcBef>
                <a:spcAft>
                  <a:spcPts val="0"/>
                </a:spcAft>
              </a:pPr>
              <a:t>17</a:t>
            </a:fld>
            <a:endParaRPr lang="en-US">
              <a:latin typeface="Tw Cen MT"/>
            </a:endParaRPr>
          </a:p>
        </p:txBody>
      </p:sp>
      <p:pic>
        <p:nvPicPr>
          <p:cNvPr id="6" name="Picture 5">
            <a:extLst>
              <a:ext uri="{FF2B5EF4-FFF2-40B4-BE49-F238E27FC236}">
                <a16:creationId xmlns:a16="http://schemas.microsoft.com/office/drawing/2014/main" id="{E435895B-C7EA-45B3-8E6F-508E2904F7D5}"/>
              </a:ext>
            </a:extLst>
          </p:cNvPr>
          <p:cNvPicPr>
            <a:picLocks noChangeAspect="1"/>
          </p:cNvPicPr>
          <p:nvPr/>
        </p:nvPicPr>
        <p:blipFill>
          <a:blip r:embed="rId2"/>
          <a:stretch>
            <a:fillRect/>
          </a:stretch>
        </p:blipFill>
        <p:spPr>
          <a:xfrm>
            <a:off x="816864" y="1569723"/>
            <a:ext cx="4883149" cy="2417295"/>
          </a:xfrm>
          <a:prstGeom prst="rect">
            <a:avLst/>
          </a:prstGeom>
        </p:spPr>
      </p:pic>
      <p:pic>
        <p:nvPicPr>
          <p:cNvPr id="11" name="Picture 10">
            <a:extLst>
              <a:ext uri="{FF2B5EF4-FFF2-40B4-BE49-F238E27FC236}">
                <a16:creationId xmlns:a16="http://schemas.microsoft.com/office/drawing/2014/main" id="{A7FBF5E6-AD0F-44DA-AE2F-022E478F7821}"/>
              </a:ext>
            </a:extLst>
          </p:cNvPr>
          <p:cNvPicPr>
            <a:picLocks noChangeAspect="1"/>
          </p:cNvPicPr>
          <p:nvPr/>
        </p:nvPicPr>
        <p:blipFill>
          <a:blip r:embed="rId3"/>
          <a:stretch>
            <a:fillRect/>
          </a:stretch>
        </p:blipFill>
        <p:spPr>
          <a:xfrm>
            <a:off x="6618514" y="1569723"/>
            <a:ext cx="4940239" cy="2413304"/>
          </a:xfrm>
          <a:prstGeom prst="rect">
            <a:avLst/>
          </a:prstGeom>
        </p:spPr>
      </p:pic>
      <p:sp>
        <p:nvSpPr>
          <p:cNvPr id="12" name="TextBox 11">
            <a:extLst>
              <a:ext uri="{FF2B5EF4-FFF2-40B4-BE49-F238E27FC236}">
                <a16:creationId xmlns:a16="http://schemas.microsoft.com/office/drawing/2014/main" id="{07D114CD-5DBD-4DC8-A084-381E2C02FA84}"/>
              </a:ext>
            </a:extLst>
          </p:cNvPr>
          <p:cNvSpPr txBox="1"/>
          <p:nvPr/>
        </p:nvSpPr>
        <p:spPr>
          <a:xfrm>
            <a:off x="2233964" y="1600201"/>
            <a:ext cx="2329560" cy="461665"/>
          </a:xfrm>
          <a:prstGeom prst="rect">
            <a:avLst/>
          </a:prstGeom>
          <a:noFill/>
        </p:spPr>
        <p:txBody>
          <a:bodyPr wrap="square" rtlCol="0">
            <a:spAutoFit/>
          </a:bodyPr>
          <a:lstStyle/>
          <a:p>
            <a:pPr algn="ctr" defTabSz="1219170" eaLnBrk="1" fontAlgn="auto" hangingPunct="1">
              <a:spcBef>
                <a:spcPts val="0"/>
              </a:spcBef>
              <a:spcAft>
                <a:spcPts val="0"/>
              </a:spcAft>
            </a:pPr>
            <a:r>
              <a:rPr lang="en-US" sz="1200" b="1" i="1" dirty="0">
                <a:solidFill>
                  <a:srgbClr val="0070C0"/>
                </a:solidFill>
                <a:latin typeface="Tw Cen MT"/>
              </a:rPr>
              <a:t>Electricity Demand</a:t>
            </a:r>
          </a:p>
          <a:p>
            <a:pPr algn="ctr" defTabSz="1219170" eaLnBrk="1" fontAlgn="auto" hangingPunct="1">
              <a:spcBef>
                <a:spcPts val="0"/>
              </a:spcBef>
              <a:spcAft>
                <a:spcPts val="0"/>
              </a:spcAft>
            </a:pPr>
            <a:r>
              <a:rPr lang="en-US" sz="1200" b="1" i="1" dirty="0">
                <a:solidFill>
                  <a:srgbClr val="0070C0"/>
                </a:solidFill>
                <a:latin typeface="Tw Cen MT"/>
              </a:rPr>
              <a:t>Coldest Winter Days Feb 2021 </a:t>
            </a:r>
          </a:p>
        </p:txBody>
      </p:sp>
      <p:sp>
        <p:nvSpPr>
          <p:cNvPr id="13" name="TextBox 12">
            <a:extLst>
              <a:ext uri="{FF2B5EF4-FFF2-40B4-BE49-F238E27FC236}">
                <a16:creationId xmlns:a16="http://schemas.microsoft.com/office/drawing/2014/main" id="{B7FBF788-DCB3-468F-A9E2-A390465CE95A}"/>
              </a:ext>
            </a:extLst>
          </p:cNvPr>
          <p:cNvSpPr txBox="1"/>
          <p:nvPr/>
        </p:nvSpPr>
        <p:spPr>
          <a:xfrm>
            <a:off x="8381999" y="1600201"/>
            <a:ext cx="2032000" cy="461665"/>
          </a:xfrm>
          <a:prstGeom prst="rect">
            <a:avLst/>
          </a:prstGeom>
          <a:noFill/>
        </p:spPr>
        <p:txBody>
          <a:bodyPr wrap="square" rtlCol="0">
            <a:spAutoFit/>
          </a:bodyPr>
          <a:lstStyle/>
          <a:p>
            <a:pPr algn="ctr" defTabSz="1219170" eaLnBrk="1" fontAlgn="auto" hangingPunct="1">
              <a:spcBef>
                <a:spcPts val="0"/>
              </a:spcBef>
              <a:spcAft>
                <a:spcPts val="0"/>
              </a:spcAft>
            </a:pPr>
            <a:r>
              <a:rPr lang="en-US" sz="1200" b="1" i="1" dirty="0">
                <a:solidFill>
                  <a:srgbClr val="C00000"/>
                </a:solidFill>
                <a:latin typeface="Tw Cen MT"/>
              </a:rPr>
              <a:t>Electricity Demand</a:t>
            </a:r>
          </a:p>
          <a:p>
            <a:pPr algn="ctr" defTabSz="1219170" eaLnBrk="1" fontAlgn="auto" hangingPunct="1">
              <a:spcBef>
                <a:spcPts val="0"/>
              </a:spcBef>
              <a:spcAft>
                <a:spcPts val="0"/>
              </a:spcAft>
            </a:pPr>
            <a:r>
              <a:rPr lang="en-US" sz="1200" b="1" i="1" dirty="0">
                <a:solidFill>
                  <a:srgbClr val="C00000"/>
                </a:solidFill>
                <a:latin typeface="Tw Cen MT"/>
              </a:rPr>
              <a:t>“Heat Dome” June 2021</a:t>
            </a:r>
          </a:p>
        </p:txBody>
      </p:sp>
      <p:pic>
        <p:nvPicPr>
          <p:cNvPr id="9" name="Picture 8">
            <a:extLst>
              <a:ext uri="{FF2B5EF4-FFF2-40B4-BE49-F238E27FC236}">
                <a16:creationId xmlns:a16="http://schemas.microsoft.com/office/drawing/2014/main" id="{894D568E-041D-4C9C-B3B4-AD9C00AB55BF}"/>
              </a:ext>
            </a:extLst>
          </p:cNvPr>
          <p:cNvPicPr>
            <a:picLocks noChangeAspect="1"/>
          </p:cNvPicPr>
          <p:nvPr/>
        </p:nvPicPr>
        <p:blipFill>
          <a:blip r:embed="rId4"/>
          <a:stretch>
            <a:fillRect/>
          </a:stretch>
        </p:blipFill>
        <p:spPr>
          <a:xfrm>
            <a:off x="718075" y="4101074"/>
            <a:ext cx="4981939" cy="2441805"/>
          </a:xfrm>
          <a:prstGeom prst="rect">
            <a:avLst/>
          </a:prstGeom>
        </p:spPr>
      </p:pic>
      <p:pic>
        <p:nvPicPr>
          <p:cNvPr id="10" name="Picture 9">
            <a:extLst>
              <a:ext uri="{FF2B5EF4-FFF2-40B4-BE49-F238E27FC236}">
                <a16:creationId xmlns:a16="http://schemas.microsoft.com/office/drawing/2014/main" id="{DAA4A82B-FD2B-4EBA-8EF0-6ADA5EF0F568}"/>
              </a:ext>
            </a:extLst>
          </p:cNvPr>
          <p:cNvPicPr>
            <a:picLocks noChangeAspect="1"/>
          </p:cNvPicPr>
          <p:nvPr/>
        </p:nvPicPr>
        <p:blipFill>
          <a:blip r:embed="rId5"/>
          <a:stretch>
            <a:fillRect/>
          </a:stretch>
        </p:blipFill>
        <p:spPr>
          <a:xfrm>
            <a:off x="6610348" y="4101074"/>
            <a:ext cx="4948405" cy="2430700"/>
          </a:xfrm>
          <a:prstGeom prst="rect">
            <a:avLst/>
          </a:prstGeom>
        </p:spPr>
      </p:pic>
      <p:grpSp>
        <p:nvGrpSpPr>
          <p:cNvPr id="5" name="Group 4">
            <a:extLst>
              <a:ext uri="{FF2B5EF4-FFF2-40B4-BE49-F238E27FC236}">
                <a16:creationId xmlns:a16="http://schemas.microsoft.com/office/drawing/2014/main" id="{97CFA424-1D18-4004-BEF3-3D1C89901A40}"/>
              </a:ext>
            </a:extLst>
          </p:cNvPr>
          <p:cNvGrpSpPr/>
          <p:nvPr/>
        </p:nvGrpSpPr>
        <p:grpSpPr>
          <a:xfrm>
            <a:off x="5758989" y="4546602"/>
            <a:ext cx="986951" cy="1338207"/>
            <a:chOff x="4320131" y="3409950"/>
            <a:chExt cx="762000" cy="1003655"/>
          </a:xfrm>
        </p:grpSpPr>
        <p:sp>
          <p:nvSpPr>
            <p:cNvPr id="4" name="TextBox 3">
              <a:extLst>
                <a:ext uri="{FF2B5EF4-FFF2-40B4-BE49-F238E27FC236}">
                  <a16:creationId xmlns:a16="http://schemas.microsoft.com/office/drawing/2014/main" id="{35090B8D-0F9F-4B72-BA9B-CE81F4636D45}"/>
                </a:ext>
              </a:extLst>
            </p:cNvPr>
            <p:cNvSpPr txBox="1"/>
            <p:nvPr/>
          </p:nvSpPr>
          <p:spPr>
            <a:xfrm>
              <a:off x="4379495" y="3409950"/>
              <a:ext cx="614361" cy="238575"/>
            </a:xfrm>
            <a:prstGeom prst="rect">
              <a:avLst/>
            </a:prstGeom>
            <a:noFill/>
          </p:spPr>
          <p:txBody>
            <a:bodyPr wrap="square" rtlCol="0">
              <a:spAutoFit/>
            </a:bodyPr>
            <a:lstStyle/>
            <a:p>
              <a:pPr defTabSz="1219170" eaLnBrk="1" fontAlgn="auto" hangingPunct="1">
                <a:spcBef>
                  <a:spcPts val="0"/>
                </a:spcBef>
                <a:spcAft>
                  <a:spcPts val="0"/>
                </a:spcAft>
              </a:pPr>
              <a:r>
                <a:rPr lang="en-US" sz="1467" dirty="0">
                  <a:solidFill>
                    <a:srgbClr val="60D2FF"/>
                  </a:solidFill>
                  <a:latin typeface="Tw Cen MT"/>
                </a:rPr>
                <a:t>Hydro</a:t>
              </a:r>
            </a:p>
          </p:txBody>
        </p:sp>
        <p:sp>
          <p:nvSpPr>
            <p:cNvPr id="14" name="TextBox 13">
              <a:extLst>
                <a:ext uri="{FF2B5EF4-FFF2-40B4-BE49-F238E27FC236}">
                  <a16:creationId xmlns:a16="http://schemas.microsoft.com/office/drawing/2014/main" id="{A82A5277-84A5-49C2-B9B5-C3002571A264}"/>
                </a:ext>
              </a:extLst>
            </p:cNvPr>
            <p:cNvSpPr txBox="1"/>
            <p:nvPr/>
          </p:nvSpPr>
          <p:spPr>
            <a:xfrm>
              <a:off x="4320131" y="3661287"/>
              <a:ext cx="762000" cy="407900"/>
            </a:xfrm>
            <a:prstGeom prst="rect">
              <a:avLst/>
            </a:prstGeom>
            <a:noFill/>
          </p:spPr>
          <p:txBody>
            <a:bodyPr wrap="square" rtlCol="0">
              <a:spAutoFit/>
            </a:bodyPr>
            <a:lstStyle/>
            <a:p>
              <a:pPr defTabSz="1219170" eaLnBrk="1" fontAlgn="auto" hangingPunct="1">
                <a:spcBef>
                  <a:spcPts val="0"/>
                </a:spcBef>
                <a:spcAft>
                  <a:spcPts val="0"/>
                </a:spcAft>
              </a:pPr>
              <a:r>
                <a:rPr lang="en-US" sz="1467" dirty="0">
                  <a:solidFill>
                    <a:srgbClr val="F79646">
                      <a:lumMod val="50000"/>
                    </a:srgbClr>
                  </a:solidFill>
                  <a:latin typeface="Tw Cen MT"/>
                </a:rPr>
                <a:t>Coal/NG</a:t>
              </a:r>
            </a:p>
            <a:p>
              <a:pPr algn="ctr" defTabSz="1219170" eaLnBrk="1" fontAlgn="auto" hangingPunct="1">
                <a:spcBef>
                  <a:spcPts val="0"/>
                </a:spcBef>
                <a:spcAft>
                  <a:spcPts val="0"/>
                </a:spcAft>
              </a:pPr>
              <a:r>
                <a:rPr lang="en-US" sz="1467" dirty="0">
                  <a:solidFill>
                    <a:srgbClr val="C00000"/>
                  </a:solidFill>
                  <a:latin typeface="Tw Cen MT"/>
                </a:rPr>
                <a:t>Nuclear</a:t>
              </a:r>
            </a:p>
          </p:txBody>
        </p:sp>
        <p:sp>
          <p:nvSpPr>
            <p:cNvPr id="15" name="TextBox 14">
              <a:extLst>
                <a:ext uri="{FF2B5EF4-FFF2-40B4-BE49-F238E27FC236}">
                  <a16:creationId xmlns:a16="http://schemas.microsoft.com/office/drawing/2014/main" id="{B5E02A97-BC1E-4705-803A-DD1843E0C412}"/>
                </a:ext>
              </a:extLst>
            </p:cNvPr>
            <p:cNvSpPr txBox="1"/>
            <p:nvPr/>
          </p:nvSpPr>
          <p:spPr>
            <a:xfrm>
              <a:off x="4393950" y="4005705"/>
              <a:ext cx="614361" cy="407900"/>
            </a:xfrm>
            <a:prstGeom prst="rect">
              <a:avLst/>
            </a:prstGeom>
            <a:noFill/>
          </p:spPr>
          <p:txBody>
            <a:bodyPr wrap="square" rtlCol="0">
              <a:spAutoFit/>
            </a:bodyPr>
            <a:lstStyle/>
            <a:p>
              <a:pPr defTabSz="1219170" eaLnBrk="1" fontAlgn="auto" hangingPunct="1">
                <a:spcBef>
                  <a:spcPts val="0"/>
                </a:spcBef>
                <a:spcAft>
                  <a:spcPts val="0"/>
                </a:spcAft>
              </a:pPr>
              <a:r>
                <a:rPr lang="en-US" sz="1467" dirty="0">
                  <a:solidFill>
                    <a:srgbClr val="659A2A"/>
                  </a:solidFill>
                  <a:latin typeface="Tw Cen MT"/>
                </a:rPr>
                <a:t>Wind</a:t>
              </a:r>
            </a:p>
            <a:p>
              <a:pPr defTabSz="1219170" eaLnBrk="1" fontAlgn="auto" hangingPunct="1">
                <a:spcBef>
                  <a:spcPts val="0"/>
                </a:spcBef>
                <a:spcAft>
                  <a:spcPts val="0"/>
                </a:spcAft>
              </a:pPr>
              <a:r>
                <a:rPr lang="en-US" sz="1467" dirty="0">
                  <a:solidFill>
                    <a:srgbClr val="FFC000"/>
                  </a:solidFill>
                  <a:latin typeface="Tw Cen MT"/>
                </a:rPr>
                <a:t>Solar</a:t>
              </a:r>
            </a:p>
          </p:txBody>
        </p:sp>
      </p:grpSp>
      <p:sp>
        <p:nvSpPr>
          <p:cNvPr id="8" name="TextBox 7">
            <a:extLst>
              <a:ext uri="{FF2B5EF4-FFF2-40B4-BE49-F238E27FC236}">
                <a16:creationId xmlns:a16="http://schemas.microsoft.com/office/drawing/2014/main" id="{92973E49-C79A-41B4-A920-0BA53AAC0DBC}"/>
              </a:ext>
            </a:extLst>
          </p:cNvPr>
          <p:cNvSpPr txBox="1"/>
          <p:nvPr/>
        </p:nvSpPr>
        <p:spPr>
          <a:xfrm>
            <a:off x="-16351" y="4613224"/>
            <a:ext cx="936544" cy="749179"/>
          </a:xfrm>
          <a:prstGeom prst="rect">
            <a:avLst/>
          </a:prstGeom>
          <a:noFill/>
        </p:spPr>
        <p:txBody>
          <a:bodyPr wrap="square" rtlCol="0">
            <a:spAutoFit/>
          </a:bodyPr>
          <a:lstStyle/>
          <a:p>
            <a:pPr defTabSz="1219170" eaLnBrk="1" fontAlgn="auto" hangingPunct="1">
              <a:spcBef>
                <a:spcPts val="0"/>
              </a:spcBef>
              <a:spcAft>
                <a:spcPts val="0"/>
              </a:spcAft>
            </a:pPr>
            <a:r>
              <a:rPr lang="en-US" sz="1067" b="1" dirty="0">
                <a:solidFill>
                  <a:srgbClr val="C00000"/>
                </a:solidFill>
                <a:latin typeface="Tw Cen MT"/>
              </a:rPr>
              <a:t>Base Load &amp; Load Following (Capacity)</a:t>
            </a:r>
          </a:p>
        </p:txBody>
      </p:sp>
      <p:sp>
        <p:nvSpPr>
          <p:cNvPr id="16" name="Left Brace 15">
            <a:extLst>
              <a:ext uri="{FF2B5EF4-FFF2-40B4-BE49-F238E27FC236}">
                <a16:creationId xmlns:a16="http://schemas.microsoft.com/office/drawing/2014/main" id="{46E4E1A1-7BE1-4F1D-9DA8-E24AB4B79C32}"/>
              </a:ext>
            </a:extLst>
          </p:cNvPr>
          <p:cNvSpPr/>
          <p:nvPr/>
        </p:nvSpPr>
        <p:spPr>
          <a:xfrm>
            <a:off x="865497" y="4546601"/>
            <a:ext cx="60959" cy="852191"/>
          </a:xfrm>
          <a:prstGeom prst="leftBrace">
            <a:avLst/>
          </a:prstGeom>
          <a:ln>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defTabSz="1219170" eaLnBrk="1" fontAlgn="auto" hangingPunct="1">
              <a:spcBef>
                <a:spcPts val="0"/>
              </a:spcBef>
              <a:spcAft>
                <a:spcPts val="0"/>
              </a:spcAft>
            </a:pPr>
            <a:endParaRPr lang="en-US" sz="2400">
              <a:solidFill>
                <a:srgbClr val="000000"/>
              </a:solidFill>
              <a:latin typeface="Tw Cen MT"/>
            </a:endParaRPr>
          </a:p>
        </p:txBody>
      </p:sp>
      <p:sp>
        <p:nvSpPr>
          <p:cNvPr id="17" name="TextBox 16">
            <a:extLst>
              <a:ext uri="{FF2B5EF4-FFF2-40B4-BE49-F238E27FC236}">
                <a16:creationId xmlns:a16="http://schemas.microsoft.com/office/drawing/2014/main" id="{C36AE6BE-7DA8-45DC-81E1-B936D2BE2DE9}"/>
              </a:ext>
            </a:extLst>
          </p:cNvPr>
          <p:cNvSpPr txBox="1"/>
          <p:nvPr/>
        </p:nvSpPr>
        <p:spPr>
          <a:xfrm>
            <a:off x="-26012" y="5570568"/>
            <a:ext cx="1216447" cy="420756"/>
          </a:xfrm>
          <a:prstGeom prst="rect">
            <a:avLst/>
          </a:prstGeom>
          <a:noFill/>
        </p:spPr>
        <p:txBody>
          <a:bodyPr wrap="square" rtlCol="0">
            <a:spAutoFit/>
          </a:bodyPr>
          <a:lstStyle/>
          <a:p>
            <a:pPr defTabSz="1219170" eaLnBrk="1" fontAlgn="auto" hangingPunct="1">
              <a:spcBef>
                <a:spcPts val="0"/>
              </a:spcBef>
              <a:spcAft>
                <a:spcPts val="0"/>
              </a:spcAft>
            </a:pPr>
            <a:r>
              <a:rPr lang="en-US" sz="1067" b="1" dirty="0">
                <a:solidFill>
                  <a:srgbClr val="C00000"/>
                </a:solidFill>
                <a:latin typeface="Tw Cen MT"/>
              </a:rPr>
              <a:t>Looks Like</a:t>
            </a:r>
          </a:p>
          <a:p>
            <a:pPr defTabSz="1219170" eaLnBrk="1" fontAlgn="auto" hangingPunct="1">
              <a:spcBef>
                <a:spcPts val="0"/>
              </a:spcBef>
              <a:spcAft>
                <a:spcPts val="0"/>
              </a:spcAft>
            </a:pPr>
            <a:r>
              <a:rPr lang="en-US" sz="1067" b="1" dirty="0">
                <a:solidFill>
                  <a:srgbClr val="C00000"/>
                </a:solidFill>
                <a:latin typeface="Tw Cen MT"/>
              </a:rPr>
              <a:t>“Negative Load”</a:t>
            </a:r>
          </a:p>
        </p:txBody>
      </p:sp>
      <p:sp>
        <p:nvSpPr>
          <p:cNvPr id="20" name="Arrow: Down 19">
            <a:extLst>
              <a:ext uri="{FF2B5EF4-FFF2-40B4-BE49-F238E27FC236}">
                <a16:creationId xmlns:a16="http://schemas.microsoft.com/office/drawing/2014/main" id="{7BB1E44A-C201-40D6-B940-8ACFC8358E04}"/>
              </a:ext>
            </a:extLst>
          </p:cNvPr>
          <p:cNvSpPr/>
          <p:nvPr/>
        </p:nvSpPr>
        <p:spPr>
          <a:xfrm rot="10800000">
            <a:off x="4775200" y="5451813"/>
            <a:ext cx="101600" cy="254000"/>
          </a:xfrm>
          <a:prstGeom prst="downArrow">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Tw Cen MT"/>
            </a:endParaRPr>
          </a:p>
        </p:txBody>
      </p:sp>
      <p:sp>
        <p:nvSpPr>
          <p:cNvPr id="18" name="Arrow: Down 17">
            <a:extLst>
              <a:ext uri="{FF2B5EF4-FFF2-40B4-BE49-F238E27FC236}">
                <a16:creationId xmlns:a16="http://schemas.microsoft.com/office/drawing/2014/main" id="{ACCFEEDB-7EB4-4F36-B145-35EA59BA67FF}"/>
              </a:ext>
            </a:extLst>
          </p:cNvPr>
          <p:cNvSpPr/>
          <p:nvPr/>
        </p:nvSpPr>
        <p:spPr>
          <a:xfrm rot="10800000">
            <a:off x="9295125" y="5841475"/>
            <a:ext cx="101600" cy="254000"/>
          </a:xfrm>
          <a:prstGeom prst="downArrow">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Tw Cen MT"/>
            </a:endParaRPr>
          </a:p>
        </p:txBody>
      </p:sp>
      <p:sp>
        <p:nvSpPr>
          <p:cNvPr id="19" name="TextBox 18">
            <a:extLst>
              <a:ext uri="{FF2B5EF4-FFF2-40B4-BE49-F238E27FC236}">
                <a16:creationId xmlns:a16="http://schemas.microsoft.com/office/drawing/2014/main" id="{3AE15C1A-C4C1-4DB3-9FE0-D543C27091F4}"/>
              </a:ext>
            </a:extLst>
          </p:cNvPr>
          <p:cNvSpPr txBox="1"/>
          <p:nvPr/>
        </p:nvSpPr>
        <p:spPr>
          <a:xfrm>
            <a:off x="7213600" y="5808217"/>
            <a:ext cx="2590800" cy="256545"/>
          </a:xfrm>
          <a:prstGeom prst="rect">
            <a:avLst/>
          </a:prstGeom>
          <a:noFill/>
        </p:spPr>
        <p:txBody>
          <a:bodyPr wrap="square" rtlCol="0">
            <a:spAutoFit/>
          </a:bodyPr>
          <a:lstStyle/>
          <a:p>
            <a:pPr defTabSz="1219170" eaLnBrk="1" fontAlgn="auto" hangingPunct="1">
              <a:spcBef>
                <a:spcPts val="0"/>
              </a:spcBef>
              <a:spcAft>
                <a:spcPts val="0"/>
              </a:spcAft>
            </a:pPr>
            <a:r>
              <a:rPr lang="en-US" sz="1067" b="1" dirty="0">
                <a:solidFill>
                  <a:srgbClr val="C00000"/>
                </a:solidFill>
                <a:latin typeface="Tw Cen MT"/>
              </a:rPr>
              <a:t>Wind/Solar Low Effective Capacity</a:t>
            </a:r>
          </a:p>
        </p:txBody>
      </p:sp>
      <p:sp>
        <p:nvSpPr>
          <p:cNvPr id="7" name="TextBox 6">
            <a:extLst>
              <a:ext uri="{FF2B5EF4-FFF2-40B4-BE49-F238E27FC236}">
                <a16:creationId xmlns:a16="http://schemas.microsoft.com/office/drawing/2014/main" id="{319FDE19-CBB0-4473-BEFF-46FD0B7A279D}"/>
              </a:ext>
            </a:extLst>
          </p:cNvPr>
          <p:cNvSpPr txBox="1"/>
          <p:nvPr/>
        </p:nvSpPr>
        <p:spPr>
          <a:xfrm>
            <a:off x="1958751" y="2619176"/>
            <a:ext cx="3354036" cy="749179"/>
          </a:xfrm>
          <a:prstGeom prst="rect">
            <a:avLst/>
          </a:prstGeom>
          <a:noFill/>
        </p:spPr>
        <p:txBody>
          <a:bodyPr wrap="square" rtlCol="0">
            <a:spAutoFit/>
          </a:bodyPr>
          <a:lstStyle/>
          <a:p>
            <a:pPr marL="228594" indent="-228594" defTabSz="1219170" eaLnBrk="1" fontAlgn="auto" hangingPunct="1">
              <a:spcBef>
                <a:spcPts val="0"/>
              </a:spcBef>
              <a:spcAft>
                <a:spcPts val="0"/>
              </a:spcAft>
              <a:buFont typeface="Wingdings" panose="05000000000000000000" pitchFamily="2" charset="2"/>
              <a:buChar char="ü"/>
            </a:pPr>
            <a:r>
              <a:rPr lang="en-US" sz="1067" b="1" i="1" u="sng" dirty="0">
                <a:solidFill>
                  <a:srgbClr val="009900"/>
                </a:solidFill>
                <a:latin typeface="Tw Cen MT"/>
              </a:rPr>
              <a:t>Energy</a:t>
            </a:r>
            <a:r>
              <a:rPr lang="en-US" sz="1067" b="1" i="1" dirty="0">
                <a:solidFill>
                  <a:srgbClr val="009900"/>
                </a:solidFill>
                <a:latin typeface="Tw Cen MT"/>
              </a:rPr>
              <a:t> is area under curve (must be filled in precisely)</a:t>
            </a:r>
          </a:p>
          <a:p>
            <a:pPr marL="228594" indent="-228594" defTabSz="1219170" eaLnBrk="1" fontAlgn="auto" hangingPunct="1">
              <a:spcBef>
                <a:spcPts val="0"/>
              </a:spcBef>
              <a:spcAft>
                <a:spcPts val="0"/>
              </a:spcAft>
              <a:buFont typeface="Wingdings" panose="05000000000000000000" pitchFamily="2" charset="2"/>
              <a:buChar char="ü"/>
            </a:pPr>
            <a:endParaRPr lang="en-US" sz="1067" b="1" i="1" dirty="0">
              <a:solidFill>
                <a:srgbClr val="009900"/>
              </a:solidFill>
              <a:latin typeface="Tw Cen MT"/>
            </a:endParaRPr>
          </a:p>
          <a:p>
            <a:pPr marL="228594" indent="-228594" defTabSz="1219170" eaLnBrk="1" fontAlgn="auto" hangingPunct="1">
              <a:spcBef>
                <a:spcPts val="0"/>
              </a:spcBef>
              <a:spcAft>
                <a:spcPts val="0"/>
              </a:spcAft>
              <a:buFont typeface="Wingdings" panose="05000000000000000000" pitchFamily="2" charset="2"/>
              <a:buChar char="ü"/>
            </a:pPr>
            <a:r>
              <a:rPr lang="en-US" sz="1067" b="1" i="1" u="sng" dirty="0">
                <a:solidFill>
                  <a:srgbClr val="009900"/>
                </a:solidFill>
                <a:latin typeface="Tw Cen MT"/>
              </a:rPr>
              <a:t>Capacity</a:t>
            </a:r>
            <a:r>
              <a:rPr lang="en-US" sz="1067" b="1" i="1" dirty="0">
                <a:solidFill>
                  <a:srgbClr val="009900"/>
                </a:solidFill>
                <a:latin typeface="Tw Cen MT"/>
              </a:rPr>
              <a:t> is energy plus contribution to following demand curve</a:t>
            </a:r>
          </a:p>
        </p:txBody>
      </p:sp>
      <p:sp>
        <p:nvSpPr>
          <p:cNvPr id="21" name="TextBox 20">
            <a:extLst>
              <a:ext uri="{FF2B5EF4-FFF2-40B4-BE49-F238E27FC236}">
                <a16:creationId xmlns:a16="http://schemas.microsoft.com/office/drawing/2014/main" id="{D1373503-DFAE-492A-8D44-CFD21A229543}"/>
              </a:ext>
            </a:extLst>
          </p:cNvPr>
          <p:cNvSpPr txBox="1"/>
          <p:nvPr/>
        </p:nvSpPr>
        <p:spPr>
          <a:xfrm>
            <a:off x="8072480" y="2710591"/>
            <a:ext cx="3103520" cy="749179"/>
          </a:xfrm>
          <a:prstGeom prst="rect">
            <a:avLst/>
          </a:prstGeom>
          <a:noFill/>
        </p:spPr>
        <p:txBody>
          <a:bodyPr wrap="square" rtlCol="0">
            <a:spAutoFit/>
          </a:bodyPr>
          <a:lstStyle/>
          <a:p>
            <a:pPr marL="228594" indent="-228594" defTabSz="1219170" eaLnBrk="1" fontAlgn="auto" hangingPunct="1">
              <a:spcBef>
                <a:spcPts val="0"/>
              </a:spcBef>
              <a:spcAft>
                <a:spcPts val="0"/>
              </a:spcAft>
              <a:buFont typeface="Wingdings" panose="05000000000000000000" pitchFamily="2" charset="2"/>
              <a:buChar char="ü"/>
            </a:pPr>
            <a:r>
              <a:rPr lang="en-US" sz="1067" b="1" i="1" u="sng" dirty="0">
                <a:solidFill>
                  <a:srgbClr val="C00000"/>
                </a:solidFill>
                <a:latin typeface="Tw Cen MT"/>
              </a:rPr>
              <a:t>Hydro is premier </a:t>
            </a:r>
            <a:r>
              <a:rPr lang="en-US" sz="1067" b="1" i="1" dirty="0">
                <a:solidFill>
                  <a:srgbClr val="C00000"/>
                </a:solidFill>
                <a:latin typeface="Tw Cen MT"/>
              </a:rPr>
              <a:t>baseload &amp; load following energy &amp; capacity resource in the “Northwest”</a:t>
            </a:r>
          </a:p>
          <a:p>
            <a:pPr marL="228594" indent="-228594" defTabSz="1219170" eaLnBrk="1" fontAlgn="auto" hangingPunct="1">
              <a:spcBef>
                <a:spcPts val="0"/>
              </a:spcBef>
              <a:spcAft>
                <a:spcPts val="0"/>
              </a:spcAft>
              <a:buFont typeface="Wingdings" panose="05000000000000000000" pitchFamily="2" charset="2"/>
              <a:buChar char="ü"/>
            </a:pPr>
            <a:endParaRPr lang="en-US" sz="1067" b="1" i="1" dirty="0">
              <a:solidFill>
                <a:srgbClr val="C00000"/>
              </a:solidFill>
              <a:latin typeface="Tw Cen MT"/>
            </a:endParaRPr>
          </a:p>
          <a:p>
            <a:pPr marL="228594" indent="-228594" defTabSz="1219170" eaLnBrk="1" fontAlgn="auto" hangingPunct="1">
              <a:spcBef>
                <a:spcPts val="0"/>
              </a:spcBef>
              <a:spcAft>
                <a:spcPts val="0"/>
              </a:spcAft>
              <a:buFont typeface="Wingdings" panose="05000000000000000000" pitchFamily="2" charset="2"/>
              <a:buChar char="ü"/>
            </a:pPr>
            <a:endParaRPr lang="en-US" sz="1067" b="1" i="1" dirty="0">
              <a:solidFill>
                <a:srgbClr val="009900"/>
              </a:solidFill>
              <a:latin typeface="Tw Cen MT"/>
            </a:endParaRPr>
          </a:p>
        </p:txBody>
      </p:sp>
      <p:sp>
        <p:nvSpPr>
          <p:cNvPr id="25" name="TextBox 24">
            <a:extLst>
              <a:ext uri="{FF2B5EF4-FFF2-40B4-BE49-F238E27FC236}">
                <a16:creationId xmlns:a16="http://schemas.microsoft.com/office/drawing/2014/main" id="{AAEB72E7-551C-4CB1-9D75-3DF6EC581A40}"/>
              </a:ext>
            </a:extLst>
          </p:cNvPr>
          <p:cNvSpPr txBox="1"/>
          <p:nvPr/>
        </p:nvSpPr>
        <p:spPr>
          <a:xfrm>
            <a:off x="5695539" y="2311400"/>
            <a:ext cx="1072923" cy="584968"/>
          </a:xfrm>
          <a:prstGeom prst="rect">
            <a:avLst/>
          </a:prstGeom>
          <a:noFill/>
        </p:spPr>
        <p:txBody>
          <a:bodyPr wrap="square" rtlCol="0">
            <a:spAutoFit/>
          </a:bodyPr>
          <a:lstStyle/>
          <a:p>
            <a:pPr defTabSz="1219170" eaLnBrk="1" fontAlgn="auto" hangingPunct="1">
              <a:spcBef>
                <a:spcPts val="0"/>
              </a:spcBef>
              <a:spcAft>
                <a:spcPts val="0"/>
              </a:spcAft>
            </a:pPr>
            <a:r>
              <a:rPr lang="en-US" sz="1067" b="1" dirty="0">
                <a:solidFill>
                  <a:srgbClr val="00B0F0"/>
                </a:solidFill>
                <a:latin typeface="Tw Cen MT"/>
              </a:rPr>
              <a:t>Electricity Demand is the</a:t>
            </a:r>
          </a:p>
          <a:p>
            <a:pPr defTabSz="1219170" eaLnBrk="1" fontAlgn="auto" hangingPunct="1">
              <a:spcBef>
                <a:spcPts val="0"/>
              </a:spcBef>
              <a:spcAft>
                <a:spcPts val="0"/>
              </a:spcAft>
            </a:pPr>
            <a:r>
              <a:rPr lang="en-US" sz="1067" b="1" dirty="0">
                <a:solidFill>
                  <a:srgbClr val="00B0F0"/>
                </a:solidFill>
                <a:latin typeface="Tw Cen MT"/>
              </a:rPr>
              <a:t>Rhythm of Life</a:t>
            </a:r>
          </a:p>
        </p:txBody>
      </p:sp>
    </p:spTree>
    <p:extLst>
      <p:ext uri="{BB962C8B-B14F-4D97-AF65-F5344CB8AC3E}">
        <p14:creationId xmlns:p14="http://schemas.microsoft.com/office/powerpoint/2010/main" val="26266576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right)">
                                      <p:cBhvr>
                                        <p:cTn id="23" dur="5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par>
                          <p:cTn id="28" fill="hold">
                            <p:stCondLst>
                              <p:cond delay="15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childTnLst>
                          </p:cTn>
                        </p:par>
                        <p:par>
                          <p:cTn id="40" fill="hold">
                            <p:stCondLst>
                              <p:cond delay="500"/>
                            </p:stCondLst>
                            <p:childTnLst>
                              <p:par>
                                <p:cTn id="41" presetID="22" presetClass="entr" presetSubtype="4"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childTnLst>
                          </p:cTn>
                        </p:par>
                        <p:par>
                          <p:cTn id="44" fill="hold">
                            <p:stCondLst>
                              <p:cond delay="1000"/>
                            </p:stCondLst>
                            <p:childTnLst>
                              <p:par>
                                <p:cTn id="45" presetID="22" presetClass="entr" presetSubtype="1"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up)">
                                      <p:cBhvr>
                                        <p:cTn id="47" dur="500"/>
                                        <p:tgtEl>
                                          <p:spTgt spid="19"/>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animBg="1"/>
      <p:bldP spid="17" grpId="0"/>
      <p:bldP spid="20" grpId="0" animBg="1"/>
      <p:bldP spid="18" grpId="0" animBg="1"/>
      <p:bldP spid="19" grpId="0"/>
      <p:bldP spid="7" grpId="0"/>
      <p:bldP spid="21"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34227-9B72-4F43-98A4-C8C2602F9C81}"/>
              </a:ext>
            </a:extLst>
          </p:cNvPr>
          <p:cNvSpPr>
            <a:spLocks noGrp="1"/>
          </p:cNvSpPr>
          <p:nvPr>
            <p:ph type="title"/>
          </p:nvPr>
        </p:nvSpPr>
        <p:spPr/>
        <p:txBody>
          <a:bodyPr>
            <a:normAutofit/>
          </a:bodyPr>
          <a:lstStyle/>
          <a:p>
            <a:r>
              <a:rPr lang="en-US" dirty="0"/>
              <a:t>California Demand/Supply Already Fragile</a:t>
            </a:r>
            <a:r>
              <a:rPr lang="en-US" dirty="0">
                <a:latin typeface="Calibri" panose="020F0502020204030204" pitchFamily="34" charset="0"/>
                <a:cs typeface="Calibri" panose="020F0502020204030204" pitchFamily="34" charset="0"/>
              </a:rPr>
              <a:t>?</a:t>
            </a:r>
            <a:r>
              <a:rPr lang="en-US" dirty="0"/>
              <a:t> </a:t>
            </a:r>
          </a:p>
        </p:txBody>
      </p:sp>
      <p:sp>
        <p:nvSpPr>
          <p:cNvPr id="3" name="Slide Number Placeholder 2">
            <a:extLst>
              <a:ext uri="{FF2B5EF4-FFF2-40B4-BE49-F238E27FC236}">
                <a16:creationId xmlns:a16="http://schemas.microsoft.com/office/drawing/2014/main" id="{25C73D34-AEA8-4D54-8B87-9133CC060062}"/>
              </a:ext>
            </a:extLst>
          </p:cNvPr>
          <p:cNvSpPr>
            <a:spLocks noGrp="1"/>
          </p:cNvSpPr>
          <p:nvPr>
            <p:ph type="sldNum" sz="quarter" idx="12"/>
          </p:nvPr>
        </p:nvSpPr>
        <p:spPr/>
        <p:txBody>
          <a:bodyPr>
            <a:normAutofit fontScale="85000" lnSpcReduction="20000"/>
          </a:bodyPr>
          <a:lstStyle/>
          <a:p>
            <a:pPr defTabSz="1219170" fontAlgn="auto">
              <a:spcBef>
                <a:spcPts val="0"/>
              </a:spcBef>
              <a:spcAft>
                <a:spcPts val="0"/>
              </a:spcAft>
            </a:pPr>
            <a:fld id="{B7C6481B-4A8A-42C4-AF8E-0DA672E2FCF5}" type="slidenum">
              <a:rPr lang="en-US">
                <a:latin typeface="Tw Cen MT"/>
              </a:rPr>
              <a:pPr defTabSz="1219170" fontAlgn="auto">
                <a:spcBef>
                  <a:spcPts val="0"/>
                </a:spcBef>
                <a:spcAft>
                  <a:spcPts val="0"/>
                </a:spcAft>
              </a:pPr>
              <a:t>18</a:t>
            </a:fld>
            <a:endParaRPr lang="en-US" dirty="0">
              <a:latin typeface="Tw Cen MT"/>
            </a:endParaRPr>
          </a:p>
        </p:txBody>
      </p:sp>
      <p:pic>
        <p:nvPicPr>
          <p:cNvPr id="6" name="Content Placeholder 5">
            <a:extLst>
              <a:ext uri="{FF2B5EF4-FFF2-40B4-BE49-F238E27FC236}">
                <a16:creationId xmlns:a16="http://schemas.microsoft.com/office/drawing/2014/main" id="{B8EE9610-9256-4164-A2A9-17C1402E824E}"/>
              </a:ext>
            </a:extLst>
          </p:cNvPr>
          <p:cNvPicPr>
            <a:picLocks noGrp="1" noChangeAspect="1"/>
          </p:cNvPicPr>
          <p:nvPr>
            <p:ph sz="quarter" idx="1"/>
          </p:nvPr>
        </p:nvPicPr>
        <p:blipFill>
          <a:blip r:embed="rId2"/>
          <a:stretch>
            <a:fillRect/>
          </a:stretch>
        </p:blipFill>
        <p:spPr>
          <a:xfrm>
            <a:off x="813237" y="1600200"/>
            <a:ext cx="8880964" cy="5029200"/>
          </a:xfrm>
        </p:spPr>
      </p:pic>
      <p:sp>
        <p:nvSpPr>
          <p:cNvPr id="5" name="TextBox 4">
            <a:extLst>
              <a:ext uri="{FF2B5EF4-FFF2-40B4-BE49-F238E27FC236}">
                <a16:creationId xmlns:a16="http://schemas.microsoft.com/office/drawing/2014/main" id="{D0948570-3553-405D-BEC5-058DDAA5DF7A}"/>
              </a:ext>
            </a:extLst>
          </p:cNvPr>
          <p:cNvSpPr txBox="1"/>
          <p:nvPr/>
        </p:nvSpPr>
        <p:spPr>
          <a:xfrm>
            <a:off x="5080000" y="2314273"/>
            <a:ext cx="1828800" cy="543867"/>
          </a:xfrm>
          <a:prstGeom prst="rect">
            <a:avLst/>
          </a:prstGeom>
          <a:noFill/>
        </p:spPr>
        <p:txBody>
          <a:bodyPr wrap="square" rtlCol="0">
            <a:spAutoFit/>
          </a:bodyPr>
          <a:lstStyle/>
          <a:p>
            <a:pPr algn="ctr" defTabSz="1219170" eaLnBrk="1" fontAlgn="auto" hangingPunct="1">
              <a:spcBef>
                <a:spcPts val="0"/>
              </a:spcBef>
              <a:spcAft>
                <a:spcPts val="0"/>
              </a:spcAft>
            </a:pPr>
            <a:r>
              <a:rPr lang="en-US" sz="1467" b="1" dirty="0">
                <a:solidFill>
                  <a:srgbClr val="00B0F0"/>
                </a:solidFill>
                <a:latin typeface="Tw Cen MT"/>
              </a:rPr>
              <a:t>Electricity (Demand)</a:t>
            </a:r>
          </a:p>
          <a:p>
            <a:pPr algn="ctr" defTabSz="1219170" eaLnBrk="1" fontAlgn="auto" hangingPunct="1">
              <a:spcBef>
                <a:spcPts val="0"/>
              </a:spcBef>
              <a:spcAft>
                <a:spcPts val="0"/>
              </a:spcAft>
            </a:pPr>
            <a:r>
              <a:rPr lang="en-US" sz="1467" b="1" dirty="0">
                <a:solidFill>
                  <a:srgbClr val="00B0F0"/>
                </a:solidFill>
                <a:latin typeface="Tw Cen MT"/>
              </a:rPr>
              <a:t>46,024 MW @ 6 pm</a:t>
            </a:r>
          </a:p>
        </p:txBody>
      </p:sp>
      <p:cxnSp>
        <p:nvCxnSpPr>
          <p:cNvPr id="8" name="Straight Arrow Connector 7">
            <a:extLst>
              <a:ext uri="{FF2B5EF4-FFF2-40B4-BE49-F238E27FC236}">
                <a16:creationId xmlns:a16="http://schemas.microsoft.com/office/drawing/2014/main" id="{52D0CC94-451E-498B-A305-EBEA9D0981EF}"/>
              </a:ext>
            </a:extLst>
          </p:cNvPr>
          <p:cNvCxnSpPr>
            <a:cxnSpLocks/>
          </p:cNvCxnSpPr>
          <p:nvPr/>
        </p:nvCxnSpPr>
        <p:spPr>
          <a:xfrm flipH="1">
            <a:off x="4368800" y="2514600"/>
            <a:ext cx="812800" cy="415171"/>
          </a:xfrm>
          <a:prstGeom prst="straightConnector1">
            <a:avLst/>
          </a:prstGeom>
          <a:ln w="12700">
            <a:tailEnd type="triangle"/>
          </a:ln>
        </p:spPr>
        <p:style>
          <a:lnRef idx="1">
            <a:schemeClr val="accent5"/>
          </a:lnRef>
          <a:fillRef idx="0">
            <a:schemeClr val="accent5"/>
          </a:fillRef>
          <a:effectRef idx="0">
            <a:schemeClr val="accent5"/>
          </a:effectRef>
          <a:fontRef idx="minor">
            <a:schemeClr val="tx1"/>
          </a:fontRef>
        </p:style>
      </p:cxnSp>
      <p:sp>
        <p:nvSpPr>
          <p:cNvPr id="12" name="TextBox 11">
            <a:extLst>
              <a:ext uri="{FF2B5EF4-FFF2-40B4-BE49-F238E27FC236}">
                <a16:creationId xmlns:a16="http://schemas.microsoft.com/office/drawing/2014/main" id="{9BF0A108-AAE1-41E2-8736-4337D6A25E08}"/>
              </a:ext>
            </a:extLst>
          </p:cNvPr>
          <p:cNvSpPr txBox="1"/>
          <p:nvPr/>
        </p:nvSpPr>
        <p:spPr>
          <a:xfrm>
            <a:off x="10100600" y="3429001"/>
            <a:ext cx="1481800" cy="769634"/>
          </a:xfrm>
          <a:prstGeom prst="rect">
            <a:avLst/>
          </a:prstGeom>
          <a:noFill/>
        </p:spPr>
        <p:txBody>
          <a:bodyPr wrap="square" rtlCol="0">
            <a:spAutoFit/>
          </a:bodyPr>
          <a:lstStyle/>
          <a:p>
            <a:pPr algn="ctr" defTabSz="1219170" eaLnBrk="1" fontAlgn="auto" hangingPunct="1">
              <a:spcBef>
                <a:spcPts val="0"/>
              </a:spcBef>
              <a:spcAft>
                <a:spcPts val="0"/>
              </a:spcAft>
            </a:pPr>
            <a:r>
              <a:rPr lang="en-US" sz="1467" b="1" dirty="0">
                <a:solidFill>
                  <a:srgbClr val="FFC000"/>
                </a:solidFill>
                <a:latin typeface="Tw Cen MT"/>
              </a:rPr>
              <a:t>Net Generation within CISO</a:t>
            </a:r>
          </a:p>
          <a:p>
            <a:pPr algn="ctr" defTabSz="1219170" eaLnBrk="1" fontAlgn="auto" hangingPunct="1">
              <a:spcBef>
                <a:spcPts val="0"/>
              </a:spcBef>
              <a:spcAft>
                <a:spcPts val="0"/>
              </a:spcAft>
            </a:pPr>
            <a:r>
              <a:rPr lang="en-US" sz="1467" b="1" dirty="0">
                <a:solidFill>
                  <a:srgbClr val="FFC000"/>
                </a:solidFill>
                <a:latin typeface="Tw Cen MT"/>
              </a:rPr>
              <a:t>(Supply)</a:t>
            </a:r>
          </a:p>
        </p:txBody>
      </p:sp>
      <p:cxnSp>
        <p:nvCxnSpPr>
          <p:cNvPr id="13" name="Straight Arrow Connector 12">
            <a:extLst>
              <a:ext uri="{FF2B5EF4-FFF2-40B4-BE49-F238E27FC236}">
                <a16:creationId xmlns:a16="http://schemas.microsoft.com/office/drawing/2014/main" id="{FE080A92-1187-4F58-91DA-FC34FE552688}"/>
              </a:ext>
            </a:extLst>
          </p:cNvPr>
          <p:cNvCxnSpPr>
            <a:cxnSpLocks/>
          </p:cNvCxnSpPr>
          <p:nvPr/>
        </p:nvCxnSpPr>
        <p:spPr>
          <a:xfrm flipH="1">
            <a:off x="9478264" y="3827961"/>
            <a:ext cx="651800" cy="0"/>
          </a:xfrm>
          <a:prstGeom prst="straightConnector1">
            <a:avLst/>
          </a:prstGeom>
          <a:ln w="12700">
            <a:solidFill>
              <a:srgbClr val="FFC000"/>
            </a:solidFill>
            <a:tailEnd type="triangle"/>
          </a:ln>
        </p:spPr>
        <p:style>
          <a:lnRef idx="1">
            <a:schemeClr val="accent5"/>
          </a:lnRef>
          <a:fillRef idx="0">
            <a:schemeClr val="accent5"/>
          </a:fillRef>
          <a:effectRef idx="0">
            <a:schemeClr val="accent5"/>
          </a:effectRef>
          <a:fontRef idx="minor">
            <a:schemeClr val="tx1"/>
          </a:fontRef>
        </p:style>
      </p:cxnSp>
      <p:sp>
        <p:nvSpPr>
          <p:cNvPr id="17" name="TextBox 16">
            <a:extLst>
              <a:ext uri="{FF2B5EF4-FFF2-40B4-BE49-F238E27FC236}">
                <a16:creationId xmlns:a16="http://schemas.microsoft.com/office/drawing/2014/main" id="{1FDB9522-FA0B-4378-9314-7CC3AE32C9B7}"/>
              </a:ext>
            </a:extLst>
          </p:cNvPr>
          <p:cNvSpPr txBox="1"/>
          <p:nvPr/>
        </p:nvSpPr>
        <p:spPr>
          <a:xfrm>
            <a:off x="10149368" y="4857691"/>
            <a:ext cx="1737832" cy="1221168"/>
          </a:xfrm>
          <a:prstGeom prst="rect">
            <a:avLst/>
          </a:prstGeom>
          <a:noFill/>
        </p:spPr>
        <p:txBody>
          <a:bodyPr wrap="square" rtlCol="0">
            <a:spAutoFit/>
          </a:bodyPr>
          <a:lstStyle/>
          <a:p>
            <a:pPr algn="ctr" defTabSz="1219170" eaLnBrk="1" fontAlgn="auto" hangingPunct="1">
              <a:spcBef>
                <a:spcPts val="0"/>
              </a:spcBef>
              <a:spcAft>
                <a:spcPts val="0"/>
              </a:spcAft>
            </a:pPr>
            <a:r>
              <a:rPr lang="en-US" sz="1467" b="1" dirty="0">
                <a:solidFill>
                  <a:srgbClr val="659A2A"/>
                </a:solidFill>
                <a:latin typeface="Tw Cen MT"/>
              </a:rPr>
              <a:t>Total Generation</a:t>
            </a:r>
          </a:p>
          <a:p>
            <a:pPr algn="ctr" defTabSz="1219170" eaLnBrk="1" fontAlgn="auto" hangingPunct="1">
              <a:spcBef>
                <a:spcPts val="0"/>
              </a:spcBef>
              <a:spcAft>
                <a:spcPts val="0"/>
              </a:spcAft>
            </a:pPr>
            <a:r>
              <a:rPr lang="en-US" sz="1467" b="1" dirty="0">
                <a:solidFill>
                  <a:srgbClr val="659A2A"/>
                </a:solidFill>
                <a:latin typeface="Tw Cen MT"/>
              </a:rPr>
              <a:t>Imported into CISO</a:t>
            </a:r>
          </a:p>
          <a:p>
            <a:pPr algn="ctr" defTabSz="1219170" eaLnBrk="1" fontAlgn="auto" hangingPunct="1">
              <a:spcBef>
                <a:spcPts val="0"/>
              </a:spcBef>
              <a:spcAft>
                <a:spcPts val="0"/>
              </a:spcAft>
            </a:pPr>
            <a:r>
              <a:rPr lang="en-US" sz="1467" b="1" dirty="0">
                <a:solidFill>
                  <a:srgbClr val="659A2A"/>
                </a:solidFill>
                <a:latin typeface="Tw Cen MT"/>
              </a:rPr>
              <a:t>(Supply)</a:t>
            </a:r>
          </a:p>
          <a:p>
            <a:pPr algn="ctr" defTabSz="1219170" eaLnBrk="1" fontAlgn="auto" hangingPunct="1">
              <a:spcBef>
                <a:spcPts val="0"/>
              </a:spcBef>
              <a:spcAft>
                <a:spcPts val="0"/>
              </a:spcAft>
            </a:pPr>
            <a:r>
              <a:rPr lang="en-US" sz="1467" b="1" dirty="0">
                <a:solidFill>
                  <a:srgbClr val="C00000"/>
                </a:solidFill>
                <a:latin typeface="Tw Cen MT"/>
              </a:rPr>
              <a:t>What if it doesn’t show up?</a:t>
            </a:r>
          </a:p>
        </p:txBody>
      </p:sp>
      <p:sp>
        <p:nvSpPr>
          <p:cNvPr id="18" name="TextBox 17">
            <a:extLst>
              <a:ext uri="{FF2B5EF4-FFF2-40B4-BE49-F238E27FC236}">
                <a16:creationId xmlns:a16="http://schemas.microsoft.com/office/drawing/2014/main" id="{C3FC106A-1F2E-4DC4-9241-F8B3EED2FFA5}"/>
              </a:ext>
            </a:extLst>
          </p:cNvPr>
          <p:cNvSpPr txBox="1"/>
          <p:nvPr/>
        </p:nvSpPr>
        <p:spPr>
          <a:xfrm>
            <a:off x="3610864" y="4492327"/>
            <a:ext cx="2641600" cy="543867"/>
          </a:xfrm>
          <a:prstGeom prst="rect">
            <a:avLst/>
          </a:prstGeom>
          <a:noFill/>
        </p:spPr>
        <p:txBody>
          <a:bodyPr wrap="square" rtlCol="0">
            <a:spAutoFit/>
          </a:bodyPr>
          <a:lstStyle/>
          <a:p>
            <a:pPr algn="ctr" defTabSz="1219170" eaLnBrk="1" fontAlgn="auto" hangingPunct="1">
              <a:spcBef>
                <a:spcPts val="0"/>
              </a:spcBef>
              <a:spcAft>
                <a:spcPts val="0"/>
              </a:spcAft>
            </a:pPr>
            <a:r>
              <a:rPr lang="en-US" sz="1467" b="1" dirty="0">
                <a:solidFill>
                  <a:srgbClr val="C00000"/>
                </a:solidFill>
                <a:latin typeface="Tw Cen MT"/>
              </a:rPr>
              <a:t>Rolling Blackouts</a:t>
            </a:r>
          </a:p>
          <a:p>
            <a:pPr algn="ctr" defTabSz="1219170" eaLnBrk="1" fontAlgn="auto" hangingPunct="1">
              <a:spcBef>
                <a:spcPts val="0"/>
              </a:spcBef>
              <a:spcAft>
                <a:spcPts val="0"/>
              </a:spcAft>
            </a:pPr>
            <a:r>
              <a:rPr lang="en-US" sz="1467" b="1" dirty="0">
                <a:solidFill>
                  <a:srgbClr val="C00000"/>
                </a:solidFill>
                <a:latin typeface="Tw Cen MT"/>
              </a:rPr>
              <a:t>August 15 and 16</a:t>
            </a:r>
          </a:p>
        </p:txBody>
      </p:sp>
      <p:cxnSp>
        <p:nvCxnSpPr>
          <p:cNvPr id="19" name="Straight Arrow Connector 18">
            <a:extLst>
              <a:ext uri="{FF2B5EF4-FFF2-40B4-BE49-F238E27FC236}">
                <a16:creationId xmlns:a16="http://schemas.microsoft.com/office/drawing/2014/main" id="{CDCFA04B-123D-4D6E-AE79-6CCBAE9CE15E}"/>
              </a:ext>
            </a:extLst>
          </p:cNvPr>
          <p:cNvCxnSpPr>
            <a:cxnSpLocks/>
          </p:cNvCxnSpPr>
          <p:nvPr/>
        </p:nvCxnSpPr>
        <p:spPr>
          <a:xfrm flipH="1">
            <a:off x="9546336" y="5257800"/>
            <a:ext cx="651800" cy="0"/>
          </a:xfrm>
          <a:prstGeom prst="straightConnector1">
            <a:avLst/>
          </a:prstGeom>
          <a:ln w="12700">
            <a:solidFill>
              <a:schemeClr val="accent2"/>
            </a:solidFill>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5625198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par>
                                <p:cTn id="18" presetID="22" presetClass="entr" presetSubtype="2"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par>
                          <p:cTn id="24" fill="hold">
                            <p:stCondLst>
                              <p:cond delay="1000"/>
                            </p:stCondLst>
                            <p:childTnLst>
                              <p:par>
                                <p:cTn id="25" presetID="16" presetClass="entr" presetSubtype="2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F8F62-1559-47B0-8C77-8F17BEACADBB}"/>
              </a:ext>
            </a:extLst>
          </p:cNvPr>
          <p:cNvSpPr>
            <a:spLocks noGrp="1"/>
          </p:cNvSpPr>
          <p:nvPr>
            <p:ph type="title"/>
          </p:nvPr>
        </p:nvSpPr>
        <p:spPr/>
        <p:txBody>
          <a:bodyPr>
            <a:normAutofit/>
          </a:bodyPr>
          <a:lstStyle/>
          <a:p>
            <a:r>
              <a:rPr lang="en-US" sz="3733" dirty="0"/>
              <a:t>CA Depends on Natural Gas &amp; Imports for Reliability</a:t>
            </a:r>
          </a:p>
        </p:txBody>
      </p:sp>
      <p:sp>
        <p:nvSpPr>
          <p:cNvPr id="3" name="Slide Number Placeholder 2">
            <a:extLst>
              <a:ext uri="{FF2B5EF4-FFF2-40B4-BE49-F238E27FC236}">
                <a16:creationId xmlns:a16="http://schemas.microsoft.com/office/drawing/2014/main" id="{B02866E0-70EA-43FA-9113-1A2D2DA5E3C7}"/>
              </a:ext>
            </a:extLst>
          </p:cNvPr>
          <p:cNvSpPr>
            <a:spLocks noGrp="1"/>
          </p:cNvSpPr>
          <p:nvPr>
            <p:ph type="sldNum" sz="quarter" idx="12"/>
          </p:nvPr>
        </p:nvSpPr>
        <p:spPr/>
        <p:txBody>
          <a:bodyPr>
            <a:normAutofit fontScale="85000" lnSpcReduction="20000"/>
          </a:bodyPr>
          <a:lstStyle/>
          <a:p>
            <a:pPr defTabSz="1219170" fontAlgn="auto">
              <a:spcBef>
                <a:spcPts val="0"/>
              </a:spcBef>
              <a:spcAft>
                <a:spcPts val="0"/>
              </a:spcAft>
            </a:pPr>
            <a:fld id="{B7C6481B-4A8A-42C4-AF8E-0DA672E2FCF5}" type="slidenum">
              <a:rPr lang="en-US">
                <a:latin typeface="Tw Cen MT"/>
              </a:rPr>
              <a:pPr defTabSz="1219170" fontAlgn="auto">
                <a:spcBef>
                  <a:spcPts val="0"/>
                </a:spcBef>
                <a:spcAft>
                  <a:spcPts val="0"/>
                </a:spcAft>
              </a:pPr>
              <a:t>19</a:t>
            </a:fld>
            <a:endParaRPr lang="en-US" dirty="0">
              <a:latin typeface="Tw Cen MT"/>
            </a:endParaRPr>
          </a:p>
        </p:txBody>
      </p:sp>
      <p:pic>
        <p:nvPicPr>
          <p:cNvPr id="6" name="Content Placeholder 5">
            <a:extLst>
              <a:ext uri="{FF2B5EF4-FFF2-40B4-BE49-F238E27FC236}">
                <a16:creationId xmlns:a16="http://schemas.microsoft.com/office/drawing/2014/main" id="{B2A71A3E-A996-4807-A543-5C05BCC588F8}"/>
              </a:ext>
            </a:extLst>
          </p:cNvPr>
          <p:cNvPicPr>
            <a:picLocks noGrp="1" noChangeAspect="1"/>
          </p:cNvPicPr>
          <p:nvPr>
            <p:ph sz="quarter" idx="1"/>
          </p:nvPr>
        </p:nvPicPr>
        <p:blipFill>
          <a:blip r:embed="rId2"/>
          <a:stretch>
            <a:fillRect/>
          </a:stretch>
        </p:blipFill>
        <p:spPr>
          <a:xfrm>
            <a:off x="816864" y="1600200"/>
            <a:ext cx="8613339" cy="4876800"/>
          </a:xfrm>
        </p:spPr>
      </p:pic>
      <p:sp>
        <p:nvSpPr>
          <p:cNvPr id="11" name="TextBox 10">
            <a:extLst>
              <a:ext uri="{FF2B5EF4-FFF2-40B4-BE49-F238E27FC236}">
                <a16:creationId xmlns:a16="http://schemas.microsoft.com/office/drawing/2014/main" id="{C761AA41-3CE1-4620-A1FF-8D85911E00D9}"/>
              </a:ext>
            </a:extLst>
          </p:cNvPr>
          <p:cNvSpPr txBox="1"/>
          <p:nvPr/>
        </p:nvSpPr>
        <p:spPr>
          <a:xfrm>
            <a:off x="9351264" y="2413000"/>
            <a:ext cx="2336800" cy="1528175"/>
          </a:xfrm>
          <a:prstGeom prst="rect">
            <a:avLst/>
          </a:prstGeom>
          <a:noFill/>
        </p:spPr>
        <p:txBody>
          <a:bodyPr wrap="square" rtlCol="0">
            <a:spAutoFit/>
          </a:bodyPr>
          <a:lstStyle/>
          <a:p>
            <a:pPr marL="228594" indent="-228594" defTabSz="1219170" eaLnBrk="1" fontAlgn="auto" hangingPunct="1">
              <a:spcBef>
                <a:spcPts val="0"/>
              </a:spcBef>
              <a:spcAft>
                <a:spcPts val="0"/>
              </a:spcAft>
              <a:buFont typeface="Wingdings" panose="05000000000000000000" pitchFamily="2" charset="2"/>
              <a:buChar char="ü"/>
            </a:pPr>
            <a:r>
              <a:rPr lang="en-US" sz="1333" b="1" dirty="0">
                <a:solidFill>
                  <a:srgbClr val="C00000"/>
                </a:solidFill>
                <a:latin typeface="Tw Cen MT"/>
              </a:rPr>
              <a:t>Load/Resource Balance Requires both </a:t>
            </a:r>
            <a:r>
              <a:rPr lang="en-US" sz="1333" b="1" u="sng" dirty="0">
                <a:solidFill>
                  <a:srgbClr val="C00000"/>
                </a:solidFill>
                <a:latin typeface="Tw Cen MT"/>
              </a:rPr>
              <a:t>Capacity</a:t>
            </a:r>
            <a:r>
              <a:rPr lang="en-US" sz="1333" b="1" dirty="0">
                <a:solidFill>
                  <a:srgbClr val="C00000"/>
                </a:solidFill>
                <a:latin typeface="Tw Cen MT"/>
              </a:rPr>
              <a:t> and </a:t>
            </a:r>
            <a:r>
              <a:rPr lang="en-US" sz="1333" b="1" u="sng" dirty="0">
                <a:solidFill>
                  <a:srgbClr val="C00000"/>
                </a:solidFill>
                <a:latin typeface="Tw Cen MT"/>
              </a:rPr>
              <a:t>Energy</a:t>
            </a:r>
          </a:p>
          <a:p>
            <a:pPr marL="228594" indent="-228594" defTabSz="1219170" eaLnBrk="1" fontAlgn="auto" hangingPunct="1">
              <a:spcBef>
                <a:spcPts val="0"/>
              </a:spcBef>
              <a:spcAft>
                <a:spcPts val="0"/>
              </a:spcAft>
              <a:buFont typeface="Wingdings" panose="05000000000000000000" pitchFamily="2" charset="2"/>
              <a:buChar char="ü"/>
            </a:pPr>
            <a:endParaRPr lang="en-US" sz="1333" b="1" dirty="0">
              <a:solidFill>
                <a:srgbClr val="C00000"/>
              </a:solidFill>
              <a:latin typeface="Tw Cen MT"/>
            </a:endParaRPr>
          </a:p>
          <a:p>
            <a:pPr marL="228594" indent="-228594" defTabSz="1219170" eaLnBrk="1" fontAlgn="auto" hangingPunct="1">
              <a:spcBef>
                <a:spcPts val="0"/>
              </a:spcBef>
              <a:spcAft>
                <a:spcPts val="0"/>
              </a:spcAft>
              <a:buFont typeface="Wingdings" panose="05000000000000000000" pitchFamily="2" charset="2"/>
              <a:buChar char="ü"/>
            </a:pPr>
            <a:r>
              <a:rPr lang="en-US" sz="1333" b="1" dirty="0">
                <a:solidFill>
                  <a:srgbClr val="C00000"/>
                </a:solidFill>
                <a:latin typeface="Tw Cen MT"/>
              </a:rPr>
              <a:t>There is </a:t>
            </a:r>
            <a:r>
              <a:rPr lang="en-US" sz="1333" b="1" u="sng" dirty="0">
                <a:solidFill>
                  <a:srgbClr val="C00000"/>
                </a:solidFill>
                <a:latin typeface="Tw Cen MT"/>
              </a:rPr>
              <a:t>no free lunch </a:t>
            </a:r>
            <a:r>
              <a:rPr lang="en-US" sz="1333" b="1" dirty="0">
                <a:solidFill>
                  <a:srgbClr val="C00000"/>
                </a:solidFill>
                <a:latin typeface="Tw Cen MT"/>
              </a:rPr>
              <a:t>when it comes to reliable grid operations</a:t>
            </a:r>
          </a:p>
        </p:txBody>
      </p:sp>
      <p:sp>
        <p:nvSpPr>
          <p:cNvPr id="17" name="TextBox 16">
            <a:extLst>
              <a:ext uri="{FF2B5EF4-FFF2-40B4-BE49-F238E27FC236}">
                <a16:creationId xmlns:a16="http://schemas.microsoft.com/office/drawing/2014/main" id="{F19CEDB4-B448-4EE7-B547-D8777BD2C482}"/>
              </a:ext>
            </a:extLst>
          </p:cNvPr>
          <p:cNvSpPr txBox="1"/>
          <p:nvPr/>
        </p:nvSpPr>
        <p:spPr>
          <a:xfrm>
            <a:off x="3610864" y="5257801"/>
            <a:ext cx="2641600" cy="543867"/>
          </a:xfrm>
          <a:prstGeom prst="rect">
            <a:avLst/>
          </a:prstGeom>
          <a:noFill/>
        </p:spPr>
        <p:txBody>
          <a:bodyPr wrap="square" rtlCol="0">
            <a:spAutoFit/>
          </a:bodyPr>
          <a:lstStyle/>
          <a:p>
            <a:pPr algn="ctr" defTabSz="1219170" eaLnBrk="1" fontAlgn="auto" hangingPunct="1">
              <a:spcBef>
                <a:spcPts val="0"/>
              </a:spcBef>
              <a:spcAft>
                <a:spcPts val="0"/>
              </a:spcAft>
            </a:pPr>
            <a:r>
              <a:rPr lang="en-US" sz="1467" b="1" dirty="0">
                <a:solidFill>
                  <a:srgbClr val="C00000"/>
                </a:solidFill>
                <a:latin typeface="Tw Cen MT"/>
              </a:rPr>
              <a:t>Rolling Blackouts</a:t>
            </a:r>
          </a:p>
          <a:p>
            <a:pPr algn="ctr" defTabSz="1219170" eaLnBrk="1" fontAlgn="auto" hangingPunct="1">
              <a:spcBef>
                <a:spcPts val="0"/>
              </a:spcBef>
              <a:spcAft>
                <a:spcPts val="0"/>
              </a:spcAft>
            </a:pPr>
            <a:r>
              <a:rPr lang="en-US" sz="1467" b="1" dirty="0">
                <a:solidFill>
                  <a:srgbClr val="C00000"/>
                </a:solidFill>
                <a:latin typeface="Tw Cen MT"/>
              </a:rPr>
              <a:t>August 15 and 16</a:t>
            </a:r>
          </a:p>
        </p:txBody>
      </p:sp>
      <p:sp>
        <p:nvSpPr>
          <p:cNvPr id="13" name="Rectangle: Rounded Corners 12">
            <a:extLst>
              <a:ext uri="{FF2B5EF4-FFF2-40B4-BE49-F238E27FC236}">
                <a16:creationId xmlns:a16="http://schemas.microsoft.com/office/drawing/2014/main" id="{E696C905-FE61-414E-ABD6-A48E8D1F9AB8}"/>
              </a:ext>
            </a:extLst>
          </p:cNvPr>
          <p:cNvSpPr/>
          <p:nvPr/>
        </p:nvSpPr>
        <p:spPr>
          <a:xfrm>
            <a:off x="4500203" y="6070600"/>
            <a:ext cx="812800" cy="2032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Tw Cen MT"/>
            </a:endParaRPr>
          </a:p>
        </p:txBody>
      </p:sp>
      <p:sp>
        <p:nvSpPr>
          <p:cNvPr id="18" name="Rectangle: Rounded Corners 17">
            <a:extLst>
              <a:ext uri="{FF2B5EF4-FFF2-40B4-BE49-F238E27FC236}">
                <a16:creationId xmlns:a16="http://schemas.microsoft.com/office/drawing/2014/main" id="{269BF460-3C02-472D-94E5-DAC163F6F809}"/>
              </a:ext>
            </a:extLst>
          </p:cNvPr>
          <p:cNvSpPr/>
          <p:nvPr/>
        </p:nvSpPr>
        <p:spPr>
          <a:xfrm>
            <a:off x="2438400" y="6070860"/>
            <a:ext cx="1117600" cy="2032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Tw Cen MT"/>
            </a:endParaRPr>
          </a:p>
        </p:txBody>
      </p:sp>
    </p:spTree>
    <p:extLst>
      <p:ext uri="{BB962C8B-B14F-4D97-AF65-F5344CB8AC3E}">
        <p14:creationId xmlns:p14="http://schemas.microsoft.com/office/powerpoint/2010/main" val="16716780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animEffect transition="in" filter="wipe(down)">
                                      <p:cBhvr>
                                        <p:cTn id="16"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489292-F950-406B-8CA1-2819E8A181F1}"/>
              </a:ext>
            </a:extLst>
          </p:cNvPr>
          <p:cNvSpPr>
            <a:spLocks noGrp="1"/>
          </p:cNvSpPr>
          <p:nvPr>
            <p:ph type="title"/>
          </p:nvPr>
        </p:nvSpPr>
        <p:spPr>
          <a:xfrm>
            <a:off x="812800" y="228600"/>
            <a:ext cx="10871200" cy="990600"/>
          </a:xfrm>
        </p:spPr>
        <p:txBody>
          <a:bodyPr anchor="ctr">
            <a:normAutofit/>
          </a:bodyPr>
          <a:lstStyle/>
          <a:p>
            <a:r>
              <a:rPr lang="en-US" dirty="0"/>
              <a:t>Agenda: Journey to the Modern Grid</a:t>
            </a:r>
          </a:p>
        </p:txBody>
      </p:sp>
      <p:sp>
        <p:nvSpPr>
          <p:cNvPr id="4" name="Slide Number Placeholder 3">
            <a:extLst>
              <a:ext uri="{FF2B5EF4-FFF2-40B4-BE49-F238E27FC236}">
                <a16:creationId xmlns:a16="http://schemas.microsoft.com/office/drawing/2014/main" id="{9AFAA0FD-5309-4286-A12E-27C7DF609B20}"/>
              </a:ext>
            </a:extLst>
          </p:cNvPr>
          <p:cNvSpPr>
            <a:spLocks noGrp="1"/>
          </p:cNvSpPr>
          <p:nvPr>
            <p:ph type="sldNum" sz="quarter" idx="16"/>
          </p:nvPr>
        </p:nvSpPr>
        <p:spPr>
          <a:xfrm>
            <a:off x="0" y="1272222"/>
            <a:ext cx="711200" cy="244476"/>
          </a:xfrm>
        </p:spPr>
        <p:txBody>
          <a:bodyPr anchor="ctr">
            <a:normAutofit/>
          </a:bodyPr>
          <a:lstStyle/>
          <a:p>
            <a:pPr>
              <a:lnSpc>
                <a:spcPct val="90000"/>
              </a:lnSpc>
              <a:spcAft>
                <a:spcPts val="600"/>
              </a:spcAft>
              <a:defRPr/>
            </a:pPr>
            <a:fld id="{F53B6B1F-C8AD-4588-93C6-3618906EFC2C}" type="slidenum">
              <a:rPr lang="en-US" sz="1100" smtClean="0"/>
              <a:pPr>
                <a:lnSpc>
                  <a:spcPct val="90000"/>
                </a:lnSpc>
                <a:spcAft>
                  <a:spcPts val="600"/>
                </a:spcAft>
                <a:defRPr/>
              </a:pPr>
              <a:t>2</a:t>
            </a:fld>
            <a:endParaRPr lang="en-US" sz="1100" dirty="0"/>
          </a:p>
        </p:txBody>
      </p:sp>
      <p:graphicFrame>
        <p:nvGraphicFramePr>
          <p:cNvPr id="6" name="Text Placeholder 1">
            <a:extLst>
              <a:ext uri="{FF2B5EF4-FFF2-40B4-BE49-F238E27FC236}">
                <a16:creationId xmlns:a16="http://schemas.microsoft.com/office/drawing/2014/main" id="{91E6FB9C-0FD6-E0EC-2DFC-E21FA7664BBA}"/>
              </a:ext>
            </a:extLst>
          </p:cNvPr>
          <p:cNvGraphicFramePr/>
          <p:nvPr>
            <p:extLst>
              <p:ext uri="{D42A27DB-BD31-4B8C-83A1-F6EECF244321}">
                <p14:modId xmlns:p14="http://schemas.microsoft.com/office/powerpoint/2010/main" val="4209457659"/>
              </p:ext>
            </p:extLst>
          </p:nvPr>
        </p:nvGraphicFramePr>
        <p:xfrm>
          <a:off x="3505200" y="1752600"/>
          <a:ext cx="51816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399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PNW &amp; California Exports/Imports </a:t>
            </a:r>
          </a:p>
        </p:txBody>
      </p:sp>
      <p:sp>
        <p:nvSpPr>
          <p:cNvPr id="3" name="Slide Number Placeholder 2"/>
          <p:cNvSpPr>
            <a:spLocks noGrp="1"/>
          </p:cNvSpPr>
          <p:nvPr>
            <p:ph type="sldNum" sz="quarter" idx="12"/>
          </p:nvPr>
        </p:nvSpPr>
        <p:spPr/>
        <p:txBody>
          <a:bodyPr>
            <a:normAutofit fontScale="62500" lnSpcReduction="20000"/>
          </a:bodyPr>
          <a:lstStyle/>
          <a:p>
            <a:pPr defTabSz="1219170" fontAlgn="auto">
              <a:spcBef>
                <a:spcPts val="0"/>
              </a:spcBef>
              <a:spcAft>
                <a:spcPts val="0"/>
              </a:spcAft>
              <a:defRPr/>
            </a:pPr>
            <a:fld id="{B7C6481B-4A8A-42C4-AF8E-0DA672E2FCF5}" type="slidenum">
              <a:rPr lang="en-US">
                <a:latin typeface="Tw Cen MT"/>
              </a:rPr>
              <a:pPr defTabSz="1219170" fontAlgn="auto">
                <a:spcBef>
                  <a:spcPts val="0"/>
                </a:spcBef>
                <a:spcAft>
                  <a:spcPts val="0"/>
                </a:spcAft>
                <a:defRPr/>
              </a:pPr>
              <a:t>20</a:t>
            </a:fld>
            <a:endParaRPr lang="en-US" dirty="0">
              <a:latin typeface="Tw Cen MT"/>
            </a:endParaRPr>
          </a:p>
        </p:txBody>
      </p:sp>
      <p:pic>
        <p:nvPicPr>
          <p:cNvPr id="5123"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701143" y="1538562"/>
            <a:ext cx="8017583" cy="5090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46807155-7127-49E0-91B1-D0466D5CBDDF}"/>
              </a:ext>
            </a:extLst>
          </p:cNvPr>
          <p:cNvSpPr txBox="1"/>
          <p:nvPr/>
        </p:nvSpPr>
        <p:spPr>
          <a:xfrm>
            <a:off x="330200" y="1803400"/>
            <a:ext cx="2840736" cy="3293209"/>
          </a:xfrm>
          <a:prstGeom prst="rect">
            <a:avLst/>
          </a:prstGeom>
          <a:noFill/>
        </p:spPr>
        <p:txBody>
          <a:bodyPr wrap="square" rtlCol="0">
            <a:spAutoFit/>
          </a:bodyPr>
          <a:lstStyle/>
          <a:p>
            <a:pPr marL="380990" indent="-380990" defTabSz="1219170" eaLnBrk="1" fontAlgn="auto" hangingPunct="1">
              <a:spcBef>
                <a:spcPts val="0"/>
              </a:spcBef>
              <a:spcAft>
                <a:spcPts val="0"/>
              </a:spcAft>
              <a:buFont typeface="Wingdings" panose="05000000000000000000" pitchFamily="2" charset="2"/>
              <a:buChar char="ü"/>
              <a:defRPr/>
            </a:pPr>
            <a:r>
              <a:rPr lang="en-US" sz="1600" b="1" dirty="0">
                <a:solidFill>
                  <a:srgbClr val="00B050"/>
                </a:solidFill>
                <a:latin typeface="Tw Cen MT"/>
              </a:rPr>
              <a:t>Transmission lines </a:t>
            </a:r>
            <a:r>
              <a:rPr lang="en-US" sz="1600" b="1" u="sng" dirty="0">
                <a:solidFill>
                  <a:srgbClr val="1F497D"/>
                </a:solidFill>
                <a:latin typeface="Tw Cen MT"/>
              </a:rPr>
              <a:t>move electricity from generating plants to population centers</a:t>
            </a:r>
          </a:p>
          <a:p>
            <a:pPr defTabSz="1219170" eaLnBrk="1" fontAlgn="auto" hangingPunct="1">
              <a:spcBef>
                <a:spcPts val="0"/>
              </a:spcBef>
              <a:spcAft>
                <a:spcPts val="0"/>
              </a:spcAft>
              <a:defRPr/>
            </a:pPr>
            <a:endParaRPr lang="en-US" sz="1600" b="1" dirty="0">
              <a:solidFill>
                <a:srgbClr val="00B050"/>
              </a:solidFill>
              <a:latin typeface="Tw Cen MT"/>
            </a:endParaRPr>
          </a:p>
          <a:p>
            <a:pPr marL="380990" indent="-380990" defTabSz="1219170" eaLnBrk="1" fontAlgn="auto" hangingPunct="1">
              <a:spcBef>
                <a:spcPts val="0"/>
              </a:spcBef>
              <a:spcAft>
                <a:spcPts val="0"/>
              </a:spcAft>
              <a:buFont typeface="Wingdings" panose="05000000000000000000" pitchFamily="2" charset="2"/>
              <a:buChar char="ü"/>
              <a:defRPr/>
            </a:pPr>
            <a:r>
              <a:rPr lang="en-US" sz="1600" b="1" dirty="0">
                <a:solidFill>
                  <a:srgbClr val="00B050"/>
                </a:solidFill>
                <a:latin typeface="Tw Cen MT"/>
              </a:rPr>
              <a:t>Take advantage of generation and load </a:t>
            </a:r>
            <a:r>
              <a:rPr lang="en-US" sz="1600" b="1" u="sng" dirty="0">
                <a:solidFill>
                  <a:srgbClr val="1F497D"/>
                </a:solidFill>
                <a:latin typeface="Tw Cen MT"/>
              </a:rPr>
              <a:t>diversity</a:t>
            </a:r>
          </a:p>
          <a:p>
            <a:pPr marL="380990" indent="-380990" defTabSz="1219170" eaLnBrk="1" fontAlgn="auto" hangingPunct="1">
              <a:spcBef>
                <a:spcPts val="0"/>
              </a:spcBef>
              <a:spcAft>
                <a:spcPts val="0"/>
              </a:spcAft>
              <a:buFont typeface="Wingdings" panose="05000000000000000000" pitchFamily="2" charset="2"/>
              <a:buChar char="ü"/>
              <a:defRPr/>
            </a:pPr>
            <a:endParaRPr lang="en-US" sz="1600" b="1" dirty="0">
              <a:solidFill>
                <a:srgbClr val="00B050"/>
              </a:solidFill>
              <a:latin typeface="Tw Cen MT"/>
            </a:endParaRPr>
          </a:p>
          <a:p>
            <a:pPr marL="380990" indent="-380990" defTabSz="1219170" eaLnBrk="1" fontAlgn="auto" hangingPunct="1">
              <a:spcBef>
                <a:spcPts val="0"/>
              </a:spcBef>
              <a:spcAft>
                <a:spcPts val="0"/>
              </a:spcAft>
              <a:buFont typeface="Wingdings" panose="05000000000000000000" pitchFamily="2" charset="2"/>
              <a:buChar char="ü"/>
              <a:defRPr/>
            </a:pPr>
            <a:r>
              <a:rPr lang="en-US" sz="1600" b="1" dirty="0">
                <a:solidFill>
                  <a:srgbClr val="00B050"/>
                </a:solidFill>
                <a:latin typeface="Tw Cen MT"/>
              </a:rPr>
              <a:t>Electricity flows according to the </a:t>
            </a:r>
            <a:r>
              <a:rPr lang="en-US" sz="1600" b="1" u="sng" dirty="0">
                <a:solidFill>
                  <a:srgbClr val="1F497D"/>
                </a:solidFill>
                <a:latin typeface="Tw Cen MT"/>
              </a:rPr>
              <a:t>laws of physics</a:t>
            </a:r>
            <a:r>
              <a:rPr lang="en-US" sz="1600" b="1" dirty="0">
                <a:solidFill>
                  <a:srgbClr val="1F497D"/>
                </a:solidFill>
                <a:latin typeface="Tw Cen MT"/>
              </a:rPr>
              <a:t> </a:t>
            </a:r>
            <a:r>
              <a:rPr lang="en-US" sz="1600" b="1" dirty="0">
                <a:solidFill>
                  <a:srgbClr val="00B050"/>
                </a:solidFill>
                <a:latin typeface="Tw Cen MT"/>
              </a:rPr>
              <a:t>not energy policies</a:t>
            </a:r>
            <a:endParaRPr lang="en-US" sz="1600" b="1" u="sng" dirty="0">
              <a:solidFill>
                <a:srgbClr val="00B050"/>
              </a:solidFill>
              <a:latin typeface="Tw Cen MT"/>
            </a:endParaRPr>
          </a:p>
          <a:p>
            <a:pPr marL="380990" indent="-380990" defTabSz="1219170" eaLnBrk="1" fontAlgn="auto" hangingPunct="1">
              <a:spcBef>
                <a:spcPts val="0"/>
              </a:spcBef>
              <a:spcAft>
                <a:spcPts val="0"/>
              </a:spcAft>
              <a:buFont typeface="Wingdings" panose="05000000000000000000" pitchFamily="2" charset="2"/>
              <a:buChar char="ü"/>
              <a:defRPr/>
            </a:pPr>
            <a:endParaRPr lang="en-US" sz="1600" b="1" dirty="0">
              <a:solidFill>
                <a:srgbClr val="00B050"/>
              </a:solidFill>
              <a:latin typeface="Tw Cen MT"/>
            </a:endParaRPr>
          </a:p>
        </p:txBody>
      </p:sp>
      <p:cxnSp>
        <p:nvCxnSpPr>
          <p:cNvPr id="7" name="Straight Arrow Connector 6">
            <a:extLst>
              <a:ext uri="{FF2B5EF4-FFF2-40B4-BE49-F238E27FC236}">
                <a16:creationId xmlns:a16="http://schemas.microsoft.com/office/drawing/2014/main" id="{646B6032-64D9-4103-9CBB-EAF173870875}"/>
              </a:ext>
            </a:extLst>
          </p:cNvPr>
          <p:cNvCxnSpPr>
            <a:cxnSpLocks/>
            <a:stCxn id="12" idx="2"/>
          </p:cNvCxnSpPr>
          <p:nvPr/>
        </p:nvCxnSpPr>
        <p:spPr>
          <a:xfrm>
            <a:off x="3595697" y="2633276"/>
            <a:ext cx="609383" cy="16143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2CECA3F-7344-4AF1-8F08-1C367898965B}"/>
              </a:ext>
            </a:extLst>
          </p:cNvPr>
          <p:cNvCxnSpPr>
            <a:cxnSpLocks/>
            <a:stCxn id="12" idx="3"/>
          </p:cNvCxnSpPr>
          <p:nvPr/>
        </p:nvCxnSpPr>
        <p:spPr>
          <a:xfrm>
            <a:off x="4064000" y="2217778"/>
            <a:ext cx="449943" cy="547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F32C55D-F014-4017-A056-F0085FBF7836}"/>
              </a:ext>
            </a:extLst>
          </p:cNvPr>
          <p:cNvSpPr txBox="1"/>
          <p:nvPr/>
        </p:nvSpPr>
        <p:spPr>
          <a:xfrm>
            <a:off x="3127393" y="1802279"/>
            <a:ext cx="936607" cy="830997"/>
          </a:xfrm>
          <a:prstGeom prst="rect">
            <a:avLst/>
          </a:prstGeom>
          <a:noFill/>
          <a:ln>
            <a:solidFill>
              <a:srgbClr val="FF0000"/>
            </a:solidFill>
            <a:prstDash val="dash"/>
          </a:ln>
        </p:spPr>
        <p:txBody>
          <a:bodyPr wrap="square" rtlCol="0">
            <a:spAutoFit/>
          </a:bodyPr>
          <a:lstStyle/>
          <a:p>
            <a:pPr defTabSz="1219170" eaLnBrk="1" fontAlgn="auto" hangingPunct="1">
              <a:spcBef>
                <a:spcPts val="0"/>
              </a:spcBef>
              <a:spcAft>
                <a:spcPts val="0"/>
              </a:spcAft>
              <a:defRPr/>
            </a:pPr>
            <a:r>
              <a:rPr lang="en-US" sz="1200" b="1" dirty="0">
                <a:solidFill>
                  <a:srgbClr val="FF0000"/>
                </a:solidFill>
                <a:latin typeface="Tw Cen MT"/>
              </a:rPr>
              <a:t>Pacific</a:t>
            </a:r>
          </a:p>
          <a:p>
            <a:pPr defTabSz="1219170" eaLnBrk="1" fontAlgn="auto" hangingPunct="1">
              <a:spcBef>
                <a:spcPts val="0"/>
              </a:spcBef>
              <a:spcAft>
                <a:spcPts val="0"/>
              </a:spcAft>
              <a:defRPr/>
            </a:pPr>
            <a:r>
              <a:rPr lang="en-US" sz="1200" b="1" dirty="0">
                <a:solidFill>
                  <a:srgbClr val="FF0000"/>
                </a:solidFill>
                <a:latin typeface="Tw Cen MT"/>
              </a:rPr>
              <a:t>DC &amp; AC Interties</a:t>
            </a:r>
          </a:p>
          <a:p>
            <a:pPr defTabSz="1219170" eaLnBrk="1" fontAlgn="auto" hangingPunct="1">
              <a:spcBef>
                <a:spcPts val="0"/>
              </a:spcBef>
              <a:spcAft>
                <a:spcPts val="0"/>
              </a:spcAft>
              <a:defRPr/>
            </a:pPr>
            <a:r>
              <a:rPr lang="en-US" sz="1200" b="1" dirty="0">
                <a:solidFill>
                  <a:srgbClr val="FF0000"/>
                </a:solidFill>
                <a:latin typeface="Tw Cen MT"/>
              </a:rPr>
              <a:t>8,000 MW</a:t>
            </a:r>
          </a:p>
        </p:txBody>
      </p:sp>
      <p:cxnSp>
        <p:nvCxnSpPr>
          <p:cNvPr id="20" name="Straight Arrow Connector 19">
            <a:extLst>
              <a:ext uri="{FF2B5EF4-FFF2-40B4-BE49-F238E27FC236}">
                <a16:creationId xmlns:a16="http://schemas.microsoft.com/office/drawing/2014/main" id="{A65BE7E6-680E-4714-8C84-BE4CA06EA5EE}"/>
              </a:ext>
            </a:extLst>
          </p:cNvPr>
          <p:cNvCxnSpPr>
            <a:cxnSpLocks/>
          </p:cNvCxnSpPr>
          <p:nvPr/>
        </p:nvCxnSpPr>
        <p:spPr>
          <a:xfrm>
            <a:off x="4064000" y="2664054"/>
            <a:ext cx="101601" cy="2574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6624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par>
                                <p:cTn id="12" presetID="22" presetClass="entr" presetSubtype="8"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par>
                                <p:cTn id="15" presetID="22" presetClass="entr" presetSubtype="8"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49DF24C-8DBE-4721-ACE8-41DB81F3E1ED}"/>
              </a:ext>
            </a:extLst>
          </p:cNvPr>
          <p:cNvPicPr>
            <a:picLocks noChangeAspect="1"/>
          </p:cNvPicPr>
          <p:nvPr/>
        </p:nvPicPr>
        <p:blipFill>
          <a:blip r:embed="rId3"/>
          <a:stretch>
            <a:fillRect/>
          </a:stretch>
        </p:blipFill>
        <p:spPr>
          <a:xfrm>
            <a:off x="1039368" y="1578792"/>
            <a:ext cx="9309029" cy="4898208"/>
          </a:xfrm>
          <a:prstGeom prst="rect">
            <a:avLst/>
          </a:prstGeom>
        </p:spPr>
      </p:pic>
      <p:sp>
        <p:nvSpPr>
          <p:cNvPr id="2" name="Title 1"/>
          <p:cNvSpPr>
            <a:spLocks noGrp="1"/>
          </p:cNvSpPr>
          <p:nvPr>
            <p:ph type="title"/>
          </p:nvPr>
        </p:nvSpPr>
        <p:spPr/>
        <p:txBody>
          <a:bodyPr>
            <a:normAutofit/>
          </a:bodyPr>
          <a:lstStyle/>
          <a:p>
            <a:r>
              <a:rPr lang="en-US" dirty="0">
                <a:solidFill>
                  <a:srgbClr val="1F497D"/>
                </a:solidFill>
              </a:rPr>
              <a:t>PNW &amp; California Exports/Imports </a:t>
            </a:r>
            <a:endParaRPr lang="en-US" sz="3600" dirty="0"/>
          </a:p>
        </p:txBody>
      </p:sp>
      <p:sp>
        <p:nvSpPr>
          <p:cNvPr id="3" name="Slide Number Placeholder 2"/>
          <p:cNvSpPr>
            <a:spLocks noGrp="1"/>
          </p:cNvSpPr>
          <p:nvPr>
            <p:ph type="sldNum" sz="quarter" idx="12"/>
          </p:nvPr>
        </p:nvSpPr>
        <p:spPr/>
        <p:txBody>
          <a:bodyPr>
            <a:normAutofit fontScale="62500" lnSpcReduction="20000"/>
          </a:bodyPr>
          <a:lstStyle/>
          <a:p>
            <a:pPr defTabSz="1219170" fontAlgn="auto">
              <a:spcBef>
                <a:spcPts val="0"/>
              </a:spcBef>
              <a:spcAft>
                <a:spcPts val="0"/>
              </a:spcAft>
              <a:defRPr/>
            </a:pPr>
            <a:fld id="{B7C6481B-4A8A-42C4-AF8E-0DA672E2FCF5}" type="slidenum">
              <a:rPr lang="en-US">
                <a:latin typeface="Tw Cen MT"/>
              </a:rPr>
              <a:pPr defTabSz="1219170" fontAlgn="auto">
                <a:spcBef>
                  <a:spcPts val="0"/>
                </a:spcBef>
                <a:spcAft>
                  <a:spcPts val="0"/>
                </a:spcAft>
                <a:defRPr/>
              </a:pPr>
              <a:t>21</a:t>
            </a:fld>
            <a:endParaRPr lang="en-US">
              <a:latin typeface="Tw Cen MT"/>
            </a:endParaRPr>
          </a:p>
        </p:txBody>
      </p:sp>
      <p:sp>
        <p:nvSpPr>
          <p:cNvPr id="5" name="TextBox 4">
            <a:extLst>
              <a:ext uri="{FF2B5EF4-FFF2-40B4-BE49-F238E27FC236}">
                <a16:creationId xmlns:a16="http://schemas.microsoft.com/office/drawing/2014/main" id="{E98E771E-3A1D-40B1-BDA7-93C4A8EB173C}"/>
              </a:ext>
            </a:extLst>
          </p:cNvPr>
          <p:cNvSpPr txBox="1"/>
          <p:nvPr/>
        </p:nvSpPr>
        <p:spPr>
          <a:xfrm>
            <a:off x="10613136" y="2998113"/>
            <a:ext cx="1504657" cy="1077218"/>
          </a:xfrm>
          <a:prstGeom prst="rect">
            <a:avLst/>
          </a:prstGeom>
          <a:noFill/>
        </p:spPr>
        <p:txBody>
          <a:bodyPr wrap="square" rtlCol="0">
            <a:spAutoFit/>
          </a:bodyPr>
          <a:lstStyle/>
          <a:p>
            <a:pPr defTabSz="1219170" eaLnBrk="1" fontAlgn="auto" hangingPunct="1">
              <a:spcBef>
                <a:spcPts val="0"/>
              </a:spcBef>
              <a:spcAft>
                <a:spcPts val="0"/>
              </a:spcAft>
            </a:pPr>
            <a:r>
              <a:rPr lang="en-US" sz="1600" b="1" dirty="0">
                <a:solidFill>
                  <a:srgbClr val="C00000"/>
                </a:solidFill>
                <a:latin typeface="Tw Cen MT"/>
              </a:rPr>
              <a:t>PNW exports to CA almost always</a:t>
            </a:r>
          </a:p>
          <a:p>
            <a:pPr defTabSz="1219170" eaLnBrk="1" fontAlgn="auto" hangingPunct="1">
              <a:spcBef>
                <a:spcPts val="0"/>
              </a:spcBef>
              <a:spcAft>
                <a:spcPts val="0"/>
              </a:spcAft>
            </a:pPr>
            <a:endParaRPr lang="en-US" sz="1600" b="1" dirty="0">
              <a:solidFill>
                <a:srgbClr val="FF0000"/>
              </a:solidFill>
              <a:latin typeface="Tw Cen MT"/>
            </a:endParaRPr>
          </a:p>
        </p:txBody>
      </p:sp>
      <p:sp>
        <p:nvSpPr>
          <p:cNvPr id="6" name="Right Brace 5">
            <a:extLst>
              <a:ext uri="{FF2B5EF4-FFF2-40B4-BE49-F238E27FC236}">
                <a16:creationId xmlns:a16="http://schemas.microsoft.com/office/drawing/2014/main" id="{B59CDB56-F329-4C63-816F-04730F8C5EEE}"/>
              </a:ext>
            </a:extLst>
          </p:cNvPr>
          <p:cNvSpPr/>
          <p:nvPr/>
        </p:nvSpPr>
        <p:spPr>
          <a:xfrm>
            <a:off x="10261600" y="2209800"/>
            <a:ext cx="351536" cy="2383608"/>
          </a:xfrm>
          <a:prstGeom prst="righ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eaLnBrk="1" fontAlgn="auto" hangingPunct="1">
              <a:spcBef>
                <a:spcPts val="0"/>
              </a:spcBef>
              <a:spcAft>
                <a:spcPts val="0"/>
              </a:spcAft>
            </a:pPr>
            <a:endParaRPr lang="en-US" sz="2400">
              <a:solidFill>
                <a:srgbClr val="000000"/>
              </a:solidFill>
              <a:latin typeface="Tw Cen MT"/>
            </a:endParaRPr>
          </a:p>
        </p:txBody>
      </p:sp>
    </p:spTree>
    <p:extLst>
      <p:ext uri="{BB962C8B-B14F-4D97-AF65-F5344CB8AC3E}">
        <p14:creationId xmlns:p14="http://schemas.microsoft.com/office/powerpoint/2010/main" val="3667786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3B14D-E51F-46D1-8E56-7C18EE002F4C}"/>
              </a:ext>
            </a:extLst>
          </p:cNvPr>
          <p:cNvSpPr>
            <a:spLocks noGrp="1"/>
          </p:cNvSpPr>
          <p:nvPr>
            <p:ph type="title"/>
          </p:nvPr>
        </p:nvSpPr>
        <p:spPr/>
        <p:txBody>
          <a:bodyPr>
            <a:normAutofit fontScale="90000"/>
          </a:bodyPr>
          <a:lstStyle/>
          <a:p>
            <a:r>
              <a:rPr lang="en-US" dirty="0"/>
              <a:t>CAISO Trade Relative to Rest of West</a:t>
            </a:r>
          </a:p>
        </p:txBody>
      </p:sp>
      <p:sp>
        <p:nvSpPr>
          <p:cNvPr id="3" name="Slide Number Placeholder 2">
            <a:extLst>
              <a:ext uri="{FF2B5EF4-FFF2-40B4-BE49-F238E27FC236}">
                <a16:creationId xmlns:a16="http://schemas.microsoft.com/office/drawing/2014/main" id="{8C60A931-8968-45D8-AE14-A8721E81B862}"/>
              </a:ext>
            </a:extLst>
          </p:cNvPr>
          <p:cNvSpPr>
            <a:spLocks noGrp="1"/>
          </p:cNvSpPr>
          <p:nvPr>
            <p:ph type="sldNum" sz="quarter" idx="12"/>
          </p:nvPr>
        </p:nvSpPr>
        <p:spPr/>
        <p:txBody>
          <a:bodyPr>
            <a:normAutofit fontScale="62500" lnSpcReduction="20000"/>
          </a:bodyPr>
          <a:lstStyle/>
          <a:p>
            <a:pPr defTabSz="1219170" fontAlgn="auto">
              <a:spcBef>
                <a:spcPts val="0"/>
              </a:spcBef>
              <a:spcAft>
                <a:spcPts val="0"/>
              </a:spcAft>
            </a:pPr>
            <a:fld id="{B7C6481B-4A8A-42C4-AF8E-0DA672E2FCF5}" type="slidenum">
              <a:rPr lang="en-US">
                <a:latin typeface="Tw Cen MT"/>
              </a:rPr>
              <a:pPr defTabSz="1219170" fontAlgn="auto">
                <a:spcBef>
                  <a:spcPts val="0"/>
                </a:spcBef>
                <a:spcAft>
                  <a:spcPts val="0"/>
                </a:spcAft>
              </a:pPr>
              <a:t>22</a:t>
            </a:fld>
            <a:endParaRPr lang="en-US">
              <a:latin typeface="Tw Cen MT"/>
            </a:endParaRPr>
          </a:p>
        </p:txBody>
      </p:sp>
      <p:pic>
        <p:nvPicPr>
          <p:cNvPr id="6" name="Content Placeholder 5">
            <a:extLst>
              <a:ext uri="{FF2B5EF4-FFF2-40B4-BE49-F238E27FC236}">
                <a16:creationId xmlns:a16="http://schemas.microsoft.com/office/drawing/2014/main" id="{82EF8777-792E-40E4-A54C-70CF546EA521}"/>
              </a:ext>
            </a:extLst>
          </p:cNvPr>
          <p:cNvPicPr>
            <a:picLocks noGrp="1" noChangeAspect="1"/>
          </p:cNvPicPr>
          <p:nvPr>
            <p:ph sz="quarter" idx="1"/>
          </p:nvPr>
        </p:nvPicPr>
        <p:blipFill>
          <a:blip r:embed="rId2"/>
          <a:stretch>
            <a:fillRect/>
          </a:stretch>
        </p:blipFill>
        <p:spPr>
          <a:xfrm>
            <a:off x="816863" y="1803400"/>
            <a:ext cx="6353723" cy="4775200"/>
          </a:xfrm>
        </p:spPr>
      </p:pic>
      <p:sp>
        <p:nvSpPr>
          <p:cNvPr id="8" name="TextBox 7">
            <a:extLst>
              <a:ext uri="{FF2B5EF4-FFF2-40B4-BE49-F238E27FC236}">
                <a16:creationId xmlns:a16="http://schemas.microsoft.com/office/drawing/2014/main" id="{8ADAE141-8F94-4B85-BBC7-C7AFF16D79B9}"/>
              </a:ext>
            </a:extLst>
          </p:cNvPr>
          <p:cNvSpPr txBox="1"/>
          <p:nvPr/>
        </p:nvSpPr>
        <p:spPr>
          <a:xfrm>
            <a:off x="7518400" y="1803401"/>
            <a:ext cx="4470400" cy="2718373"/>
          </a:xfrm>
          <a:prstGeom prst="rect">
            <a:avLst/>
          </a:prstGeom>
          <a:noFill/>
        </p:spPr>
        <p:txBody>
          <a:bodyPr wrap="square" rtlCol="0">
            <a:spAutoFit/>
          </a:bodyPr>
          <a:lstStyle/>
          <a:p>
            <a:pPr defTabSz="1219170" eaLnBrk="1" fontAlgn="auto" hangingPunct="1">
              <a:spcBef>
                <a:spcPts val="0"/>
              </a:spcBef>
              <a:spcAft>
                <a:spcPts val="0"/>
              </a:spcAft>
            </a:pPr>
            <a:r>
              <a:rPr lang="en-US" sz="2400" b="1" u="sng" dirty="0">
                <a:solidFill>
                  <a:srgbClr val="C00000"/>
                </a:solidFill>
                <a:latin typeface="Tw Cen MT"/>
              </a:rPr>
              <a:t>CAISO Balancing Area Authority:</a:t>
            </a:r>
          </a:p>
          <a:p>
            <a:pPr marL="380990" indent="-380990" defTabSz="1219170" eaLnBrk="1" fontAlgn="auto" hangingPunct="1">
              <a:spcBef>
                <a:spcPts val="0"/>
              </a:spcBef>
              <a:spcAft>
                <a:spcPts val="0"/>
              </a:spcAft>
              <a:buFont typeface="Wingdings" panose="05000000000000000000" pitchFamily="2" charset="2"/>
              <a:buChar char="ü"/>
            </a:pPr>
            <a:endParaRPr lang="en-US" sz="1867" u="sng" dirty="0">
              <a:solidFill>
                <a:srgbClr val="1F497D"/>
              </a:solidFill>
              <a:latin typeface="Tw Cen MT"/>
            </a:endParaRPr>
          </a:p>
          <a:p>
            <a:pPr marL="380990" indent="-380990" defTabSz="1219170" eaLnBrk="1" fontAlgn="auto" hangingPunct="1">
              <a:spcBef>
                <a:spcPts val="0"/>
              </a:spcBef>
              <a:spcAft>
                <a:spcPts val="0"/>
              </a:spcAft>
              <a:buFont typeface="Wingdings" panose="05000000000000000000" pitchFamily="2" charset="2"/>
              <a:buChar char="ü"/>
            </a:pPr>
            <a:r>
              <a:rPr lang="en-US" sz="2133" dirty="0">
                <a:solidFill>
                  <a:srgbClr val="1F497D"/>
                </a:solidFill>
                <a:latin typeface="Tw Cen MT"/>
              </a:rPr>
              <a:t>was a net exporter in only 3% of 5-minute intervals in 2021</a:t>
            </a:r>
          </a:p>
          <a:p>
            <a:pPr marL="380990" indent="-380990" defTabSz="1219170" eaLnBrk="1" fontAlgn="auto" hangingPunct="1">
              <a:spcBef>
                <a:spcPts val="0"/>
              </a:spcBef>
              <a:spcAft>
                <a:spcPts val="0"/>
              </a:spcAft>
              <a:buFont typeface="Wingdings" panose="05000000000000000000" pitchFamily="2" charset="2"/>
              <a:buChar char="ü"/>
            </a:pPr>
            <a:endParaRPr lang="en-US" sz="2133" dirty="0">
              <a:solidFill>
                <a:srgbClr val="1F497D"/>
              </a:solidFill>
              <a:latin typeface="Tw Cen MT"/>
            </a:endParaRPr>
          </a:p>
          <a:p>
            <a:pPr marL="380990" indent="-380990" defTabSz="1219170" eaLnBrk="1" fontAlgn="auto" hangingPunct="1">
              <a:spcBef>
                <a:spcPts val="0"/>
              </a:spcBef>
              <a:spcAft>
                <a:spcPts val="0"/>
              </a:spcAft>
              <a:buFont typeface="Wingdings" panose="05000000000000000000" pitchFamily="2" charset="2"/>
              <a:buChar char="ü"/>
            </a:pPr>
            <a:r>
              <a:rPr lang="en-US" sz="2133" dirty="0">
                <a:solidFill>
                  <a:srgbClr val="1F497D"/>
                </a:solidFill>
                <a:latin typeface="Tw Cen MT"/>
              </a:rPr>
              <a:t>In </a:t>
            </a:r>
            <a:r>
              <a:rPr lang="en-US" sz="2133" u="sng" dirty="0">
                <a:solidFill>
                  <a:srgbClr val="1F497D"/>
                </a:solidFill>
                <a:latin typeface="Tw Cen MT"/>
              </a:rPr>
              <a:t>vast majority of hours is a purchaser </a:t>
            </a:r>
            <a:r>
              <a:rPr lang="en-US" sz="2133" dirty="0">
                <a:solidFill>
                  <a:srgbClr val="1F497D"/>
                </a:solidFill>
                <a:latin typeface="Tw Cen MT"/>
              </a:rPr>
              <a:t>and the rest of the west is a seller of wholesale electricity</a:t>
            </a:r>
          </a:p>
        </p:txBody>
      </p:sp>
      <p:pic>
        <p:nvPicPr>
          <p:cNvPr id="10" name="Picture 9">
            <a:extLst>
              <a:ext uri="{FF2B5EF4-FFF2-40B4-BE49-F238E27FC236}">
                <a16:creationId xmlns:a16="http://schemas.microsoft.com/office/drawing/2014/main" id="{E97C5877-2802-4D55-B4C5-E4FCE5CEAC48}"/>
              </a:ext>
            </a:extLst>
          </p:cNvPr>
          <p:cNvPicPr>
            <a:picLocks noChangeAspect="1"/>
          </p:cNvPicPr>
          <p:nvPr/>
        </p:nvPicPr>
        <p:blipFill>
          <a:blip r:embed="rId3"/>
          <a:stretch>
            <a:fillRect/>
          </a:stretch>
        </p:blipFill>
        <p:spPr>
          <a:xfrm>
            <a:off x="816864" y="6394285"/>
            <a:ext cx="1485689" cy="184315"/>
          </a:xfrm>
          <a:prstGeom prst="rect">
            <a:avLst/>
          </a:prstGeom>
        </p:spPr>
      </p:pic>
      <p:sp>
        <p:nvSpPr>
          <p:cNvPr id="11" name="TextBox 10">
            <a:extLst>
              <a:ext uri="{FF2B5EF4-FFF2-40B4-BE49-F238E27FC236}">
                <a16:creationId xmlns:a16="http://schemas.microsoft.com/office/drawing/2014/main" id="{473F204E-CA1D-4C10-B969-5935436B17F8}"/>
              </a:ext>
            </a:extLst>
          </p:cNvPr>
          <p:cNvSpPr txBox="1"/>
          <p:nvPr/>
        </p:nvSpPr>
        <p:spPr>
          <a:xfrm>
            <a:off x="3149600" y="2717800"/>
            <a:ext cx="2133600" cy="502573"/>
          </a:xfrm>
          <a:prstGeom prst="rect">
            <a:avLst/>
          </a:prstGeom>
          <a:noFill/>
        </p:spPr>
        <p:txBody>
          <a:bodyPr wrap="square" rtlCol="0">
            <a:spAutoFit/>
          </a:bodyPr>
          <a:lstStyle/>
          <a:p>
            <a:pPr algn="ctr" defTabSz="1219170" eaLnBrk="1" fontAlgn="auto" hangingPunct="1">
              <a:spcBef>
                <a:spcPts val="0"/>
              </a:spcBef>
              <a:spcAft>
                <a:spcPts val="0"/>
              </a:spcAft>
            </a:pPr>
            <a:r>
              <a:rPr lang="en-US" sz="1333" dirty="0">
                <a:solidFill>
                  <a:srgbClr val="C00000"/>
                </a:solidFill>
                <a:latin typeface="Tw Cen MT"/>
              </a:rPr>
              <a:t>energy imports greatest outside of solar hours</a:t>
            </a:r>
          </a:p>
        </p:txBody>
      </p:sp>
      <p:cxnSp>
        <p:nvCxnSpPr>
          <p:cNvPr id="13" name="Straight Arrow Connector 12">
            <a:extLst>
              <a:ext uri="{FF2B5EF4-FFF2-40B4-BE49-F238E27FC236}">
                <a16:creationId xmlns:a16="http://schemas.microsoft.com/office/drawing/2014/main" id="{085C7576-F02F-4E3C-B08C-FA8C6C8C36B7}"/>
              </a:ext>
            </a:extLst>
          </p:cNvPr>
          <p:cNvCxnSpPr>
            <a:cxnSpLocks/>
          </p:cNvCxnSpPr>
          <p:nvPr/>
        </p:nvCxnSpPr>
        <p:spPr>
          <a:xfrm>
            <a:off x="5130800" y="2921000"/>
            <a:ext cx="304800"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18339DC-2D88-4EE2-82B5-B5E7D81EB07F}"/>
              </a:ext>
            </a:extLst>
          </p:cNvPr>
          <p:cNvCxnSpPr>
            <a:cxnSpLocks/>
          </p:cNvCxnSpPr>
          <p:nvPr/>
        </p:nvCxnSpPr>
        <p:spPr>
          <a:xfrm flipH="1">
            <a:off x="2997200" y="2921000"/>
            <a:ext cx="304800"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151116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3B14D-E51F-46D1-8E56-7C18EE002F4C}"/>
              </a:ext>
            </a:extLst>
          </p:cNvPr>
          <p:cNvSpPr>
            <a:spLocks noGrp="1"/>
          </p:cNvSpPr>
          <p:nvPr>
            <p:ph type="title"/>
          </p:nvPr>
        </p:nvSpPr>
        <p:spPr/>
        <p:txBody>
          <a:bodyPr>
            <a:normAutofit fontScale="90000"/>
          </a:bodyPr>
          <a:lstStyle/>
          <a:p>
            <a:r>
              <a:rPr lang="en-US" dirty="0"/>
              <a:t>CAISO Trade Relative to Rest of West</a:t>
            </a:r>
          </a:p>
        </p:txBody>
      </p:sp>
      <p:sp>
        <p:nvSpPr>
          <p:cNvPr id="3" name="Slide Number Placeholder 2">
            <a:extLst>
              <a:ext uri="{FF2B5EF4-FFF2-40B4-BE49-F238E27FC236}">
                <a16:creationId xmlns:a16="http://schemas.microsoft.com/office/drawing/2014/main" id="{8C60A931-8968-45D8-AE14-A8721E81B862}"/>
              </a:ext>
            </a:extLst>
          </p:cNvPr>
          <p:cNvSpPr>
            <a:spLocks noGrp="1"/>
          </p:cNvSpPr>
          <p:nvPr>
            <p:ph type="sldNum" sz="quarter" idx="12"/>
          </p:nvPr>
        </p:nvSpPr>
        <p:spPr/>
        <p:txBody>
          <a:bodyPr>
            <a:normAutofit fontScale="62500" lnSpcReduction="20000"/>
          </a:bodyPr>
          <a:lstStyle/>
          <a:p>
            <a:pPr defTabSz="1219170" fontAlgn="auto">
              <a:spcBef>
                <a:spcPts val="0"/>
              </a:spcBef>
              <a:spcAft>
                <a:spcPts val="0"/>
              </a:spcAft>
            </a:pPr>
            <a:fld id="{B7C6481B-4A8A-42C4-AF8E-0DA672E2FCF5}" type="slidenum">
              <a:rPr lang="en-US">
                <a:latin typeface="Tw Cen MT"/>
              </a:rPr>
              <a:pPr defTabSz="1219170" fontAlgn="auto">
                <a:spcBef>
                  <a:spcPts val="0"/>
                </a:spcBef>
                <a:spcAft>
                  <a:spcPts val="0"/>
                </a:spcAft>
              </a:pPr>
              <a:t>23</a:t>
            </a:fld>
            <a:endParaRPr lang="en-US">
              <a:latin typeface="Tw Cen MT"/>
            </a:endParaRPr>
          </a:p>
        </p:txBody>
      </p:sp>
      <p:sp>
        <p:nvSpPr>
          <p:cNvPr id="8" name="TextBox 7">
            <a:extLst>
              <a:ext uri="{FF2B5EF4-FFF2-40B4-BE49-F238E27FC236}">
                <a16:creationId xmlns:a16="http://schemas.microsoft.com/office/drawing/2014/main" id="{8ADAE141-8F94-4B85-BBC7-C7AFF16D79B9}"/>
              </a:ext>
            </a:extLst>
          </p:cNvPr>
          <p:cNvSpPr txBox="1"/>
          <p:nvPr/>
        </p:nvSpPr>
        <p:spPr>
          <a:xfrm>
            <a:off x="7518400" y="1701801"/>
            <a:ext cx="4470400" cy="4832092"/>
          </a:xfrm>
          <a:prstGeom prst="rect">
            <a:avLst/>
          </a:prstGeom>
          <a:noFill/>
        </p:spPr>
        <p:txBody>
          <a:bodyPr wrap="square" rtlCol="0">
            <a:spAutoFit/>
          </a:bodyPr>
          <a:lstStyle/>
          <a:p>
            <a:pPr defTabSz="1219170" eaLnBrk="1" fontAlgn="auto" hangingPunct="1">
              <a:spcBef>
                <a:spcPts val="0"/>
              </a:spcBef>
              <a:spcAft>
                <a:spcPts val="0"/>
              </a:spcAft>
            </a:pPr>
            <a:r>
              <a:rPr lang="en-US" sz="2400" b="1" u="sng" dirty="0">
                <a:solidFill>
                  <a:srgbClr val="C00000"/>
                </a:solidFill>
                <a:latin typeface="Tw Cen MT"/>
              </a:rPr>
              <a:t>CAISO Balancing Area Authority:</a:t>
            </a:r>
          </a:p>
          <a:p>
            <a:pPr marL="380990" indent="-380990" defTabSz="1219170" eaLnBrk="1" fontAlgn="auto" hangingPunct="1">
              <a:spcBef>
                <a:spcPts val="0"/>
              </a:spcBef>
              <a:spcAft>
                <a:spcPts val="0"/>
              </a:spcAft>
              <a:buFont typeface="Wingdings" panose="05000000000000000000" pitchFamily="2" charset="2"/>
              <a:buChar char="ü"/>
            </a:pPr>
            <a:endParaRPr lang="en-US" sz="1867" u="sng" dirty="0">
              <a:solidFill>
                <a:srgbClr val="1F497D"/>
              </a:solidFill>
              <a:latin typeface="Tw Cen MT"/>
            </a:endParaRPr>
          </a:p>
          <a:p>
            <a:pPr marL="380990" indent="-380990" defTabSz="1219170" eaLnBrk="1" fontAlgn="auto" hangingPunct="1">
              <a:spcBef>
                <a:spcPts val="0"/>
              </a:spcBef>
              <a:spcAft>
                <a:spcPts val="0"/>
              </a:spcAft>
              <a:buFont typeface="Wingdings" panose="05000000000000000000" pitchFamily="2" charset="2"/>
              <a:buChar char="ü"/>
            </a:pPr>
            <a:r>
              <a:rPr lang="en-US" sz="2133" u="sng" dirty="0">
                <a:solidFill>
                  <a:srgbClr val="1F497D"/>
                </a:solidFill>
                <a:latin typeface="Tw Cen MT"/>
              </a:rPr>
              <a:t>Requires imports to meet peak demand </a:t>
            </a:r>
            <a:r>
              <a:rPr lang="en-US" sz="2133" dirty="0">
                <a:solidFill>
                  <a:srgbClr val="1F497D"/>
                </a:solidFill>
                <a:latin typeface="Tw Cen MT"/>
              </a:rPr>
              <a:t>and ramping needs in evening, and sometimes in morning of some months </a:t>
            </a:r>
          </a:p>
          <a:p>
            <a:pPr marL="380990" indent="-380990" defTabSz="1219170" eaLnBrk="1" fontAlgn="auto" hangingPunct="1">
              <a:spcBef>
                <a:spcPts val="0"/>
              </a:spcBef>
              <a:spcAft>
                <a:spcPts val="0"/>
              </a:spcAft>
              <a:buFont typeface="Wingdings" panose="05000000000000000000" pitchFamily="2" charset="2"/>
              <a:buChar char="ü"/>
            </a:pPr>
            <a:endParaRPr lang="en-US" sz="2133" dirty="0">
              <a:solidFill>
                <a:srgbClr val="1F497D"/>
              </a:solidFill>
              <a:latin typeface="Tw Cen MT"/>
            </a:endParaRPr>
          </a:p>
          <a:p>
            <a:pPr marL="380990" indent="-380990" defTabSz="1219170" eaLnBrk="1" fontAlgn="auto" hangingPunct="1">
              <a:spcBef>
                <a:spcPts val="0"/>
              </a:spcBef>
              <a:spcAft>
                <a:spcPts val="0"/>
              </a:spcAft>
              <a:buFont typeface="Wingdings" panose="05000000000000000000" pitchFamily="2" charset="2"/>
              <a:buChar char="ü"/>
            </a:pPr>
            <a:r>
              <a:rPr lang="en-US" sz="2133" dirty="0">
                <a:solidFill>
                  <a:srgbClr val="1F497D"/>
                </a:solidFill>
                <a:latin typeface="Tw Cen MT"/>
              </a:rPr>
              <a:t>Internal resources </a:t>
            </a:r>
            <a:r>
              <a:rPr lang="en-US" sz="2133" u="sng" dirty="0">
                <a:solidFill>
                  <a:srgbClr val="1F497D"/>
                </a:solidFill>
                <a:latin typeface="Tw Cen MT"/>
              </a:rPr>
              <a:t>insufficient to meet demand in critical hours</a:t>
            </a:r>
            <a:r>
              <a:rPr lang="en-US" sz="2133" dirty="0">
                <a:solidFill>
                  <a:srgbClr val="1F497D"/>
                </a:solidFill>
                <a:latin typeface="Tw Cen MT"/>
              </a:rPr>
              <a:t>:</a:t>
            </a:r>
          </a:p>
          <a:p>
            <a:pPr marL="990575" lvl="1" indent="-380990" defTabSz="1219170" eaLnBrk="1" fontAlgn="auto" hangingPunct="1">
              <a:spcBef>
                <a:spcPts val="0"/>
              </a:spcBef>
              <a:spcAft>
                <a:spcPts val="0"/>
              </a:spcAft>
              <a:buFont typeface="Arial" panose="020B0604020202020204" pitchFamily="34" charset="0"/>
              <a:buChar char="•"/>
            </a:pPr>
            <a:endParaRPr lang="en-US" sz="1333" dirty="0">
              <a:solidFill>
                <a:srgbClr val="1F497D"/>
              </a:solidFill>
              <a:latin typeface="Tw Cen MT"/>
            </a:endParaRPr>
          </a:p>
          <a:p>
            <a:pPr marL="990575" lvl="1" indent="-380990" defTabSz="1219170" eaLnBrk="1" fontAlgn="auto" hangingPunct="1">
              <a:spcBef>
                <a:spcPts val="0"/>
              </a:spcBef>
              <a:spcAft>
                <a:spcPts val="0"/>
              </a:spcAft>
              <a:buFont typeface="Arial" panose="020B0604020202020204" pitchFamily="34" charset="0"/>
              <a:buChar char="•"/>
            </a:pPr>
            <a:r>
              <a:rPr lang="en-US" sz="1467" dirty="0">
                <a:solidFill>
                  <a:srgbClr val="1F497D"/>
                </a:solidFill>
                <a:latin typeface="Tw Cen MT"/>
              </a:rPr>
              <a:t>Some imports procured in advance</a:t>
            </a:r>
          </a:p>
          <a:p>
            <a:pPr marL="990575" lvl="1" indent="-380990" defTabSz="1219170" eaLnBrk="1" fontAlgn="auto" hangingPunct="1">
              <a:spcBef>
                <a:spcPts val="0"/>
              </a:spcBef>
              <a:spcAft>
                <a:spcPts val="0"/>
              </a:spcAft>
              <a:buFont typeface="Arial" panose="020B0604020202020204" pitchFamily="34" charset="0"/>
              <a:buChar char="•"/>
            </a:pPr>
            <a:endParaRPr lang="en-US" sz="1467" dirty="0">
              <a:solidFill>
                <a:srgbClr val="1F497D"/>
              </a:solidFill>
              <a:latin typeface="Tw Cen MT"/>
            </a:endParaRPr>
          </a:p>
          <a:p>
            <a:pPr marL="990575" lvl="1" indent="-380990" defTabSz="1219170" eaLnBrk="1" fontAlgn="auto" hangingPunct="1">
              <a:spcBef>
                <a:spcPts val="0"/>
              </a:spcBef>
              <a:spcAft>
                <a:spcPts val="0"/>
              </a:spcAft>
              <a:buFont typeface="Arial" panose="020B0604020202020204" pitchFamily="34" charset="0"/>
              <a:buChar char="•"/>
            </a:pPr>
            <a:r>
              <a:rPr lang="en-US" sz="1467" u="sng" dirty="0">
                <a:solidFill>
                  <a:srgbClr val="1F497D"/>
                </a:solidFill>
                <a:latin typeface="Tw Cen MT"/>
              </a:rPr>
              <a:t>Capacity “gap” of up to 4,000 MW </a:t>
            </a:r>
            <a:r>
              <a:rPr lang="en-US" sz="1467" dirty="0">
                <a:solidFill>
                  <a:srgbClr val="1F497D"/>
                </a:solidFill>
                <a:latin typeface="Tw Cen MT"/>
              </a:rPr>
              <a:t>must be filled in CAISO spot markets</a:t>
            </a:r>
          </a:p>
          <a:p>
            <a:pPr marL="990575" lvl="1" indent="-380990" defTabSz="1219170" eaLnBrk="1" fontAlgn="auto" hangingPunct="1">
              <a:spcBef>
                <a:spcPts val="0"/>
              </a:spcBef>
              <a:spcAft>
                <a:spcPts val="0"/>
              </a:spcAft>
              <a:buFont typeface="Arial" panose="020B0604020202020204" pitchFamily="34" charset="0"/>
              <a:buChar char="•"/>
            </a:pPr>
            <a:endParaRPr lang="en-US" sz="1467" dirty="0">
              <a:solidFill>
                <a:srgbClr val="1F497D"/>
              </a:solidFill>
              <a:latin typeface="Tw Cen MT"/>
            </a:endParaRPr>
          </a:p>
          <a:p>
            <a:pPr marL="990575" lvl="1" indent="-380990" defTabSz="1219170" eaLnBrk="1" fontAlgn="auto" hangingPunct="1">
              <a:spcBef>
                <a:spcPts val="0"/>
              </a:spcBef>
              <a:spcAft>
                <a:spcPts val="0"/>
              </a:spcAft>
              <a:buFont typeface="Arial" panose="020B0604020202020204" pitchFamily="34" charset="0"/>
              <a:buChar char="•"/>
            </a:pPr>
            <a:r>
              <a:rPr lang="en-US" sz="1467" dirty="0">
                <a:solidFill>
                  <a:srgbClr val="1F497D"/>
                </a:solidFill>
                <a:latin typeface="Tw Cen MT"/>
              </a:rPr>
              <a:t>imports represent key source of additional potential supply</a:t>
            </a:r>
            <a:endParaRPr lang="en-US" sz="1467" dirty="0">
              <a:solidFill>
                <a:srgbClr val="000000"/>
              </a:solidFill>
              <a:latin typeface="Tw Cen MT"/>
            </a:endParaRPr>
          </a:p>
        </p:txBody>
      </p:sp>
      <p:pic>
        <p:nvPicPr>
          <p:cNvPr id="12" name="Content Placeholder 11">
            <a:extLst>
              <a:ext uri="{FF2B5EF4-FFF2-40B4-BE49-F238E27FC236}">
                <a16:creationId xmlns:a16="http://schemas.microsoft.com/office/drawing/2014/main" id="{1E744FF8-888A-44D2-B3BA-060B17A36EC9}"/>
              </a:ext>
            </a:extLst>
          </p:cNvPr>
          <p:cNvPicPr>
            <a:picLocks noGrp="1" noChangeAspect="1"/>
          </p:cNvPicPr>
          <p:nvPr>
            <p:ph sz="quarter" idx="1"/>
          </p:nvPr>
        </p:nvPicPr>
        <p:blipFill>
          <a:blip r:embed="rId2"/>
          <a:stretch>
            <a:fillRect/>
          </a:stretch>
        </p:blipFill>
        <p:spPr>
          <a:xfrm>
            <a:off x="816864" y="1905000"/>
            <a:ext cx="6599937" cy="2826541"/>
          </a:xfrm>
          <a:prstGeom prst="rect">
            <a:avLst/>
          </a:prstGeom>
        </p:spPr>
      </p:pic>
      <p:pic>
        <p:nvPicPr>
          <p:cNvPr id="9" name="Picture 8">
            <a:extLst>
              <a:ext uri="{FF2B5EF4-FFF2-40B4-BE49-F238E27FC236}">
                <a16:creationId xmlns:a16="http://schemas.microsoft.com/office/drawing/2014/main" id="{8C26A07F-1FA4-471F-82E7-8A945ECF642E}"/>
              </a:ext>
            </a:extLst>
          </p:cNvPr>
          <p:cNvPicPr>
            <a:picLocks noChangeAspect="1"/>
          </p:cNvPicPr>
          <p:nvPr/>
        </p:nvPicPr>
        <p:blipFill>
          <a:blip r:embed="rId3"/>
          <a:stretch>
            <a:fillRect/>
          </a:stretch>
        </p:blipFill>
        <p:spPr>
          <a:xfrm>
            <a:off x="816863" y="4818619"/>
            <a:ext cx="1727200" cy="147567"/>
          </a:xfrm>
          <a:prstGeom prst="rect">
            <a:avLst/>
          </a:prstGeom>
        </p:spPr>
      </p:pic>
    </p:spTree>
    <p:extLst>
      <p:ext uri="{BB962C8B-B14F-4D97-AF65-F5344CB8AC3E}">
        <p14:creationId xmlns:p14="http://schemas.microsoft.com/office/powerpoint/2010/main" val="37518921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F8F62-1559-47B0-8C77-8F17BEACADBB}"/>
              </a:ext>
            </a:extLst>
          </p:cNvPr>
          <p:cNvSpPr>
            <a:spLocks noGrp="1"/>
          </p:cNvSpPr>
          <p:nvPr>
            <p:ph type="title"/>
          </p:nvPr>
        </p:nvSpPr>
        <p:spPr/>
        <p:txBody>
          <a:bodyPr>
            <a:normAutofit/>
          </a:bodyPr>
          <a:lstStyle/>
          <a:p>
            <a:r>
              <a:rPr lang="en-US" dirty="0"/>
              <a:t>Low-Cost Renewables &amp; Increasing Retail Rates</a:t>
            </a:r>
            <a:r>
              <a:rPr lang="en-US" dirty="0">
                <a:latin typeface="Calibri" panose="020F0502020204030204" pitchFamily="34" charset="0"/>
                <a:cs typeface="Calibri" panose="020F0502020204030204" pitchFamily="34" charset="0"/>
              </a:rPr>
              <a:t>?</a:t>
            </a:r>
          </a:p>
        </p:txBody>
      </p:sp>
      <p:sp>
        <p:nvSpPr>
          <p:cNvPr id="3" name="Slide Number Placeholder 2">
            <a:extLst>
              <a:ext uri="{FF2B5EF4-FFF2-40B4-BE49-F238E27FC236}">
                <a16:creationId xmlns:a16="http://schemas.microsoft.com/office/drawing/2014/main" id="{B02866E0-70EA-43FA-9113-1A2D2DA5E3C7}"/>
              </a:ext>
            </a:extLst>
          </p:cNvPr>
          <p:cNvSpPr>
            <a:spLocks noGrp="1"/>
          </p:cNvSpPr>
          <p:nvPr>
            <p:ph type="sldNum" sz="quarter" idx="12"/>
          </p:nvPr>
        </p:nvSpPr>
        <p:spPr/>
        <p:txBody>
          <a:bodyPr>
            <a:normAutofit fontScale="85000" lnSpcReduction="20000"/>
          </a:bodyPr>
          <a:lstStyle/>
          <a:p>
            <a:pPr defTabSz="1219170" fontAlgn="auto">
              <a:spcBef>
                <a:spcPts val="0"/>
              </a:spcBef>
              <a:spcAft>
                <a:spcPts val="0"/>
              </a:spcAft>
            </a:pPr>
            <a:fld id="{B7C6481B-4A8A-42C4-AF8E-0DA672E2FCF5}" type="slidenum">
              <a:rPr lang="en-US">
                <a:latin typeface="Tw Cen MT"/>
              </a:rPr>
              <a:pPr defTabSz="1219170" fontAlgn="auto">
                <a:spcBef>
                  <a:spcPts val="0"/>
                </a:spcBef>
                <a:spcAft>
                  <a:spcPts val="0"/>
                </a:spcAft>
              </a:pPr>
              <a:t>24</a:t>
            </a:fld>
            <a:endParaRPr lang="en-US" dirty="0">
              <a:latin typeface="Tw Cen MT"/>
            </a:endParaRPr>
          </a:p>
        </p:txBody>
      </p:sp>
      <p:pic>
        <p:nvPicPr>
          <p:cNvPr id="5" name="Picture 4">
            <a:extLst>
              <a:ext uri="{FF2B5EF4-FFF2-40B4-BE49-F238E27FC236}">
                <a16:creationId xmlns:a16="http://schemas.microsoft.com/office/drawing/2014/main" id="{7B59F0D2-0497-4CA8-BBB8-4BBF93B7AC9C}"/>
              </a:ext>
            </a:extLst>
          </p:cNvPr>
          <p:cNvPicPr>
            <a:picLocks noChangeAspect="1"/>
          </p:cNvPicPr>
          <p:nvPr/>
        </p:nvPicPr>
        <p:blipFill>
          <a:blip r:embed="rId2"/>
          <a:stretch>
            <a:fillRect/>
          </a:stretch>
        </p:blipFill>
        <p:spPr>
          <a:xfrm>
            <a:off x="816864" y="1701801"/>
            <a:ext cx="10668000" cy="4789004"/>
          </a:xfrm>
          <a:prstGeom prst="rect">
            <a:avLst/>
          </a:prstGeom>
        </p:spPr>
      </p:pic>
      <p:sp>
        <p:nvSpPr>
          <p:cNvPr id="4" name="Arrow: Down 3">
            <a:extLst>
              <a:ext uri="{FF2B5EF4-FFF2-40B4-BE49-F238E27FC236}">
                <a16:creationId xmlns:a16="http://schemas.microsoft.com/office/drawing/2014/main" id="{62706D8E-8046-4CD1-B37C-CFFC22A31FE1}"/>
              </a:ext>
            </a:extLst>
          </p:cNvPr>
          <p:cNvSpPr/>
          <p:nvPr/>
        </p:nvSpPr>
        <p:spPr>
          <a:xfrm>
            <a:off x="10871200" y="2393164"/>
            <a:ext cx="101600" cy="508000"/>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Tw Cen MT"/>
            </a:endParaRPr>
          </a:p>
        </p:txBody>
      </p:sp>
    </p:spTree>
    <p:extLst>
      <p:ext uri="{BB962C8B-B14F-4D97-AF65-F5344CB8AC3E}">
        <p14:creationId xmlns:p14="http://schemas.microsoft.com/office/powerpoint/2010/main" val="1602053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F8F62-1559-47B0-8C77-8F17BEACADBB}"/>
              </a:ext>
            </a:extLst>
          </p:cNvPr>
          <p:cNvSpPr>
            <a:spLocks noGrp="1"/>
          </p:cNvSpPr>
          <p:nvPr>
            <p:ph type="title"/>
          </p:nvPr>
        </p:nvSpPr>
        <p:spPr/>
        <p:txBody>
          <a:bodyPr>
            <a:normAutofit/>
          </a:bodyPr>
          <a:lstStyle/>
          <a:p>
            <a:r>
              <a:rPr lang="en-US" dirty="0"/>
              <a:t>Low-Cost Renewables &amp; Increasing Retail Rates</a:t>
            </a:r>
            <a:r>
              <a:rPr lang="en-US" dirty="0">
                <a:latin typeface="Calibri" panose="020F0502020204030204" pitchFamily="34" charset="0"/>
                <a:cs typeface="Calibri" panose="020F0502020204030204" pitchFamily="34" charset="0"/>
              </a:rPr>
              <a:t>?</a:t>
            </a:r>
          </a:p>
        </p:txBody>
      </p:sp>
      <p:sp>
        <p:nvSpPr>
          <p:cNvPr id="3" name="Slide Number Placeholder 2">
            <a:extLst>
              <a:ext uri="{FF2B5EF4-FFF2-40B4-BE49-F238E27FC236}">
                <a16:creationId xmlns:a16="http://schemas.microsoft.com/office/drawing/2014/main" id="{B02866E0-70EA-43FA-9113-1A2D2DA5E3C7}"/>
              </a:ext>
            </a:extLst>
          </p:cNvPr>
          <p:cNvSpPr>
            <a:spLocks noGrp="1"/>
          </p:cNvSpPr>
          <p:nvPr>
            <p:ph type="sldNum" sz="quarter" idx="12"/>
          </p:nvPr>
        </p:nvSpPr>
        <p:spPr/>
        <p:txBody>
          <a:bodyPr>
            <a:normAutofit fontScale="85000" lnSpcReduction="20000"/>
          </a:bodyPr>
          <a:lstStyle/>
          <a:p>
            <a:pPr defTabSz="1219170" fontAlgn="auto">
              <a:spcBef>
                <a:spcPts val="0"/>
              </a:spcBef>
              <a:spcAft>
                <a:spcPts val="0"/>
              </a:spcAft>
            </a:pPr>
            <a:fld id="{B7C6481B-4A8A-42C4-AF8E-0DA672E2FCF5}" type="slidenum">
              <a:rPr lang="en-US">
                <a:latin typeface="Tw Cen MT"/>
              </a:rPr>
              <a:pPr defTabSz="1219170" fontAlgn="auto">
                <a:spcBef>
                  <a:spcPts val="0"/>
                </a:spcBef>
                <a:spcAft>
                  <a:spcPts val="0"/>
                </a:spcAft>
              </a:pPr>
              <a:t>25</a:t>
            </a:fld>
            <a:endParaRPr lang="en-US" dirty="0">
              <a:latin typeface="Tw Cen MT"/>
            </a:endParaRPr>
          </a:p>
        </p:txBody>
      </p:sp>
      <p:pic>
        <p:nvPicPr>
          <p:cNvPr id="7" name="Picture 6">
            <a:extLst>
              <a:ext uri="{FF2B5EF4-FFF2-40B4-BE49-F238E27FC236}">
                <a16:creationId xmlns:a16="http://schemas.microsoft.com/office/drawing/2014/main" id="{743C6712-FC45-40A0-8C21-6458B4774072}"/>
              </a:ext>
            </a:extLst>
          </p:cNvPr>
          <p:cNvPicPr>
            <a:picLocks noChangeAspect="1"/>
          </p:cNvPicPr>
          <p:nvPr/>
        </p:nvPicPr>
        <p:blipFill>
          <a:blip r:embed="rId2"/>
          <a:stretch>
            <a:fillRect/>
          </a:stretch>
        </p:blipFill>
        <p:spPr>
          <a:xfrm>
            <a:off x="816864" y="1752600"/>
            <a:ext cx="8860536" cy="4787926"/>
          </a:xfrm>
          <a:prstGeom prst="rect">
            <a:avLst/>
          </a:prstGeom>
        </p:spPr>
      </p:pic>
      <p:sp>
        <p:nvSpPr>
          <p:cNvPr id="8" name="TextBox 7">
            <a:extLst>
              <a:ext uri="{FF2B5EF4-FFF2-40B4-BE49-F238E27FC236}">
                <a16:creationId xmlns:a16="http://schemas.microsoft.com/office/drawing/2014/main" id="{27BE3BDB-B825-40D6-8AE6-C94BA3CBBB9A}"/>
              </a:ext>
            </a:extLst>
          </p:cNvPr>
          <p:cNvSpPr txBox="1"/>
          <p:nvPr/>
        </p:nvSpPr>
        <p:spPr>
          <a:xfrm>
            <a:off x="9829800" y="1905000"/>
            <a:ext cx="2057400" cy="1292662"/>
          </a:xfrm>
          <a:prstGeom prst="rect">
            <a:avLst/>
          </a:prstGeom>
          <a:noFill/>
        </p:spPr>
        <p:txBody>
          <a:bodyPr wrap="square" rtlCol="0">
            <a:spAutoFit/>
          </a:bodyPr>
          <a:lstStyle/>
          <a:p>
            <a:r>
              <a:rPr lang="en-US" sz="1600" b="1" dirty="0">
                <a:solidFill>
                  <a:srgbClr val="C00000"/>
                </a:solidFill>
              </a:rPr>
              <a:t>Residential Rates Expected to Increase:</a:t>
            </a:r>
          </a:p>
          <a:p>
            <a:endParaRPr lang="en-US" sz="1600" b="1" dirty="0">
              <a:solidFill>
                <a:srgbClr val="C00000"/>
              </a:solidFill>
            </a:endParaRPr>
          </a:p>
          <a:p>
            <a:r>
              <a:rPr lang="en-US" sz="1400" b="1" dirty="0">
                <a:solidFill>
                  <a:srgbClr val="C00000"/>
                </a:solidFill>
              </a:rPr>
              <a:t>$0.30 to $0.42 /kWh</a:t>
            </a:r>
          </a:p>
        </p:txBody>
      </p:sp>
    </p:spTree>
    <p:extLst>
      <p:ext uri="{BB962C8B-B14F-4D97-AF65-F5344CB8AC3E}">
        <p14:creationId xmlns:p14="http://schemas.microsoft.com/office/powerpoint/2010/main" val="2722325182"/>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412F5-C1A1-437F-822A-6C2A763F9B90}"/>
              </a:ext>
            </a:extLst>
          </p:cNvPr>
          <p:cNvSpPr>
            <a:spLocks noGrp="1"/>
          </p:cNvSpPr>
          <p:nvPr>
            <p:ph type="title"/>
          </p:nvPr>
        </p:nvSpPr>
        <p:spPr/>
        <p:txBody>
          <a:bodyPr>
            <a:normAutofit/>
          </a:bodyPr>
          <a:lstStyle/>
          <a:p>
            <a:r>
              <a:rPr lang="en-US" dirty="0"/>
              <a:t>Land Use Impacts of Wind &amp; Solar</a:t>
            </a:r>
          </a:p>
        </p:txBody>
      </p:sp>
      <p:sp>
        <p:nvSpPr>
          <p:cNvPr id="3" name="Slide Number Placeholder 2">
            <a:extLst>
              <a:ext uri="{FF2B5EF4-FFF2-40B4-BE49-F238E27FC236}">
                <a16:creationId xmlns:a16="http://schemas.microsoft.com/office/drawing/2014/main" id="{99022D04-A921-400D-BF03-E85572F5DC52}"/>
              </a:ext>
            </a:extLst>
          </p:cNvPr>
          <p:cNvSpPr>
            <a:spLocks noGrp="1"/>
          </p:cNvSpPr>
          <p:nvPr>
            <p:ph type="sldNum" sz="quarter" idx="12"/>
          </p:nvPr>
        </p:nvSpPr>
        <p:spPr/>
        <p:txBody>
          <a:bodyPr>
            <a:normAutofit fontScale="62500" lnSpcReduction="20000"/>
          </a:bodyPr>
          <a:lstStyle/>
          <a:p>
            <a:pPr defTabSz="1219170" fontAlgn="auto">
              <a:spcBef>
                <a:spcPts val="0"/>
              </a:spcBef>
              <a:spcAft>
                <a:spcPts val="0"/>
              </a:spcAft>
            </a:pPr>
            <a:fld id="{B7C6481B-4A8A-42C4-AF8E-0DA672E2FCF5}" type="slidenum">
              <a:rPr lang="en-US">
                <a:latin typeface="Tw Cen MT"/>
              </a:rPr>
              <a:pPr defTabSz="1219170" fontAlgn="auto">
                <a:spcBef>
                  <a:spcPts val="0"/>
                </a:spcBef>
                <a:spcAft>
                  <a:spcPts val="0"/>
                </a:spcAft>
              </a:pPr>
              <a:t>26</a:t>
            </a:fld>
            <a:endParaRPr lang="en-US">
              <a:latin typeface="Tw Cen MT"/>
            </a:endParaRPr>
          </a:p>
        </p:txBody>
      </p:sp>
      <p:pic>
        <p:nvPicPr>
          <p:cNvPr id="6" name="Content Placeholder 5">
            <a:extLst>
              <a:ext uri="{FF2B5EF4-FFF2-40B4-BE49-F238E27FC236}">
                <a16:creationId xmlns:a16="http://schemas.microsoft.com/office/drawing/2014/main" id="{F0658B14-C296-41C9-A6E7-990420509C34}"/>
              </a:ext>
            </a:extLst>
          </p:cNvPr>
          <p:cNvPicPr>
            <a:picLocks noGrp="1" noChangeAspect="1"/>
          </p:cNvPicPr>
          <p:nvPr>
            <p:ph sz="quarter" idx="1"/>
          </p:nvPr>
        </p:nvPicPr>
        <p:blipFill>
          <a:blip r:embed="rId2"/>
          <a:stretch>
            <a:fillRect/>
          </a:stretch>
        </p:blipFill>
        <p:spPr>
          <a:xfrm>
            <a:off x="816863" y="1600202"/>
            <a:ext cx="6837647" cy="5103901"/>
          </a:xfrm>
        </p:spPr>
      </p:pic>
      <p:sp>
        <p:nvSpPr>
          <p:cNvPr id="7" name="TextBox 6">
            <a:extLst>
              <a:ext uri="{FF2B5EF4-FFF2-40B4-BE49-F238E27FC236}">
                <a16:creationId xmlns:a16="http://schemas.microsoft.com/office/drawing/2014/main" id="{0DC3BF01-438A-4819-BBCF-ED8F04F675CD}"/>
              </a:ext>
            </a:extLst>
          </p:cNvPr>
          <p:cNvSpPr txBox="1"/>
          <p:nvPr/>
        </p:nvSpPr>
        <p:spPr>
          <a:xfrm>
            <a:off x="8636000" y="4953000"/>
            <a:ext cx="3356864" cy="1200329"/>
          </a:xfrm>
          <a:prstGeom prst="rect">
            <a:avLst/>
          </a:prstGeom>
          <a:noFill/>
        </p:spPr>
        <p:txBody>
          <a:bodyPr wrap="square" rtlCol="0">
            <a:spAutoFit/>
          </a:bodyPr>
          <a:lstStyle/>
          <a:p>
            <a:pPr defTabSz="1219170" eaLnBrk="1" fontAlgn="auto" hangingPunct="1">
              <a:spcBef>
                <a:spcPts val="0"/>
              </a:spcBef>
              <a:spcAft>
                <a:spcPts val="0"/>
              </a:spcAft>
            </a:pPr>
            <a:r>
              <a:rPr lang="en-US" sz="2400" b="1" dirty="0">
                <a:solidFill>
                  <a:srgbClr val="1F497D"/>
                </a:solidFill>
                <a:latin typeface="Tw Cen MT"/>
              </a:rPr>
              <a:t>Assumes 100% of Existing Hydropower stays in Place</a:t>
            </a:r>
          </a:p>
        </p:txBody>
      </p:sp>
      <p:cxnSp>
        <p:nvCxnSpPr>
          <p:cNvPr id="9" name="Straight Arrow Connector 8">
            <a:extLst>
              <a:ext uri="{FF2B5EF4-FFF2-40B4-BE49-F238E27FC236}">
                <a16:creationId xmlns:a16="http://schemas.microsoft.com/office/drawing/2014/main" id="{77588D56-2FFE-4706-947F-4C9022DF450D}"/>
              </a:ext>
            </a:extLst>
          </p:cNvPr>
          <p:cNvCxnSpPr>
            <a:stCxn id="7" idx="1"/>
          </p:cNvCxnSpPr>
          <p:nvPr/>
        </p:nvCxnSpPr>
        <p:spPr>
          <a:xfrm flipH="1">
            <a:off x="6908800" y="5553165"/>
            <a:ext cx="1727200" cy="94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B05834F-B0CC-439A-9AC9-E79E1E0B3840}"/>
              </a:ext>
            </a:extLst>
          </p:cNvPr>
          <p:cNvSpPr txBox="1"/>
          <p:nvPr/>
        </p:nvSpPr>
        <p:spPr>
          <a:xfrm>
            <a:off x="7836634" y="1628483"/>
            <a:ext cx="4072673" cy="461665"/>
          </a:xfrm>
          <a:prstGeom prst="rect">
            <a:avLst/>
          </a:prstGeom>
          <a:noFill/>
          <a:ln w="19050">
            <a:solidFill>
              <a:srgbClr val="FF0000"/>
            </a:solidFill>
          </a:ln>
        </p:spPr>
        <p:txBody>
          <a:bodyPr wrap="square" rtlCol="0">
            <a:spAutoFit/>
          </a:bodyPr>
          <a:lstStyle/>
          <a:p>
            <a:pPr algn="ctr" defTabSz="914377" eaLnBrk="1" fontAlgn="auto" hangingPunct="1">
              <a:spcBef>
                <a:spcPts val="0"/>
              </a:spcBef>
              <a:spcAft>
                <a:spcPts val="0"/>
              </a:spcAft>
            </a:pPr>
            <a:r>
              <a:rPr lang="en-US" sz="1200" b="1" dirty="0">
                <a:solidFill>
                  <a:srgbClr val="005070"/>
                </a:solidFill>
                <a:latin typeface="Verdana"/>
              </a:rPr>
              <a:t>Transmission Lines Needed to Bring</a:t>
            </a:r>
          </a:p>
          <a:p>
            <a:pPr algn="ctr" defTabSz="914377" eaLnBrk="1" fontAlgn="auto" hangingPunct="1">
              <a:spcBef>
                <a:spcPts val="0"/>
              </a:spcBef>
              <a:spcAft>
                <a:spcPts val="0"/>
              </a:spcAft>
            </a:pPr>
            <a:r>
              <a:rPr lang="en-US" sz="1200" b="1" dirty="0">
                <a:solidFill>
                  <a:srgbClr val="005070"/>
                </a:solidFill>
                <a:latin typeface="Verdana"/>
              </a:rPr>
              <a:t>Wind and Solar Power to Population Centers</a:t>
            </a:r>
          </a:p>
        </p:txBody>
      </p:sp>
      <p:pic>
        <p:nvPicPr>
          <p:cNvPr id="10" name="Picture 2">
            <a:extLst>
              <a:ext uri="{FF2B5EF4-FFF2-40B4-BE49-F238E27FC236}">
                <a16:creationId xmlns:a16="http://schemas.microsoft.com/office/drawing/2014/main" id="{CA0AA9C0-D2EE-4200-A125-32C27E8CAF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2879" y="2251469"/>
            <a:ext cx="4026428" cy="2411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00617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500"/>
                                        <p:tgtEl>
                                          <p:spTgt spid="9"/>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22" presetClass="entr" presetSubtype="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D765E-EEAF-43AB-9743-6AFD6DD06D18}"/>
              </a:ext>
            </a:extLst>
          </p:cNvPr>
          <p:cNvSpPr>
            <a:spLocks noGrp="1"/>
          </p:cNvSpPr>
          <p:nvPr>
            <p:ph type="title"/>
          </p:nvPr>
        </p:nvSpPr>
        <p:spPr/>
        <p:txBody>
          <a:bodyPr>
            <a:normAutofit/>
          </a:bodyPr>
          <a:lstStyle/>
          <a:p>
            <a:r>
              <a:rPr lang="en-US" dirty="0"/>
              <a:t>Transmission Line Development Friction</a:t>
            </a:r>
          </a:p>
        </p:txBody>
      </p:sp>
      <p:sp>
        <p:nvSpPr>
          <p:cNvPr id="3" name="Slide Number Placeholder 2">
            <a:extLst>
              <a:ext uri="{FF2B5EF4-FFF2-40B4-BE49-F238E27FC236}">
                <a16:creationId xmlns:a16="http://schemas.microsoft.com/office/drawing/2014/main" id="{19557C4D-EE89-4485-9180-4A357C36BF52}"/>
              </a:ext>
            </a:extLst>
          </p:cNvPr>
          <p:cNvSpPr>
            <a:spLocks noGrp="1"/>
          </p:cNvSpPr>
          <p:nvPr>
            <p:ph type="sldNum" sz="quarter" idx="12"/>
          </p:nvPr>
        </p:nvSpPr>
        <p:spPr/>
        <p:txBody>
          <a:bodyPr>
            <a:normAutofit fontScale="85000" lnSpcReduction="20000"/>
          </a:bodyPr>
          <a:lstStyle/>
          <a:p>
            <a:pPr defTabSz="1219170" fontAlgn="auto">
              <a:spcBef>
                <a:spcPts val="0"/>
              </a:spcBef>
              <a:spcAft>
                <a:spcPts val="0"/>
              </a:spcAft>
            </a:pPr>
            <a:fld id="{B7C6481B-4A8A-42C4-AF8E-0DA672E2FCF5}" type="slidenum">
              <a:rPr lang="en-US">
                <a:latin typeface="Tw Cen MT"/>
              </a:rPr>
              <a:pPr defTabSz="1219170" fontAlgn="auto">
                <a:spcBef>
                  <a:spcPts val="0"/>
                </a:spcBef>
                <a:spcAft>
                  <a:spcPts val="0"/>
                </a:spcAft>
              </a:pPr>
              <a:t>27</a:t>
            </a:fld>
            <a:endParaRPr lang="en-US" dirty="0">
              <a:latin typeface="Tw Cen MT"/>
            </a:endParaRPr>
          </a:p>
        </p:txBody>
      </p:sp>
      <p:pic>
        <p:nvPicPr>
          <p:cNvPr id="7" name="Picture 2">
            <a:extLst>
              <a:ext uri="{FF2B5EF4-FFF2-40B4-BE49-F238E27FC236}">
                <a16:creationId xmlns:a16="http://schemas.microsoft.com/office/drawing/2014/main" id="{568A636C-467E-4B8B-A85C-C10C3EA7D2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864" y="1736443"/>
            <a:ext cx="4350749" cy="2708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20D3A150-B967-40B2-8703-B24CFACD7AE9}"/>
              </a:ext>
            </a:extLst>
          </p:cNvPr>
          <p:cNvSpPr txBox="1"/>
          <p:nvPr/>
        </p:nvSpPr>
        <p:spPr>
          <a:xfrm>
            <a:off x="707479" y="4785557"/>
            <a:ext cx="4689232" cy="1323439"/>
          </a:xfrm>
          <a:prstGeom prst="rect">
            <a:avLst/>
          </a:prstGeom>
          <a:noFill/>
        </p:spPr>
        <p:txBody>
          <a:bodyPr wrap="square" rtlCol="0">
            <a:spAutoFit/>
          </a:bodyPr>
          <a:lstStyle/>
          <a:p>
            <a:pPr marL="228594" indent="-228594" defTabSz="1219170" eaLnBrk="1" fontAlgn="auto" hangingPunct="1">
              <a:spcBef>
                <a:spcPts val="0"/>
              </a:spcBef>
              <a:spcAft>
                <a:spcPts val="0"/>
              </a:spcAft>
              <a:buFont typeface="Wingdings" panose="05000000000000000000" pitchFamily="2" charset="2"/>
              <a:buChar char="Ø"/>
            </a:pPr>
            <a:r>
              <a:rPr lang="en-US" sz="1600" b="1" u="sng" dirty="0">
                <a:solidFill>
                  <a:srgbClr val="1F497D"/>
                </a:solidFill>
                <a:latin typeface="Tw Cen MT"/>
              </a:rPr>
              <a:t>Historical View</a:t>
            </a:r>
            <a:r>
              <a:rPr lang="en-US" sz="1600" b="1" dirty="0">
                <a:solidFill>
                  <a:srgbClr val="1F497D"/>
                </a:solidFill>
                <a:latin typeface="Tw Cen MT"/>
              </a:rPr>
              <a:t>: </a:t>
            </a:r>
            <a:r>
              <a:rPr lang="en-US" sz="1600" b="1" dirty="0">
                <a:solidFill>
                  <a:srgbClr val="C00000"/>
                </a:solidFill>
                <a:latin typeface="Tw Cen MT"/>
              </a:rPr>
              <a:t>Avoid building if at all possible </a:t>
            </a:r>
          </a:p>
          <a:p>
            <a:pPr marL="228594" indent="-228594" defTabSz="1219170" eaLnBrk="1" fontAlgn="auto" hangingPunct="1">
              <a:spcBef>
                <a:spcPts val="0"/>
              </a:spcBef>
              <a:spcAft>
                <a:spcPts val="0"/>
              </a:spcAft>
              <a:buFont typeface="Wingdings" panose="05000000000000000000" pitchFamily="2" charset="2"/>
              <a:buChar char="Ø"/>
            </a:pPr>
            <a:endParaRPr lang="en-US" sz="1600" b="1" dirty="0">
              <a:solidFill>
                <a:srgbClr val="1F497D"/>
              </a:solidFill>
              <a:latin typeface="Tw Cen MT"/>
            </a:endParaRPr>
          </a:p>
          <a:p>
            <a:pPr marL="228594" indent="-228594" defTabSz="1219170" eaLnBrk="1" fontAlgn="auto" hangingPunct="1">
              <a:spcBef>
                <a:spcPts val="0"/>
              </a:spcBef>
              <a:spcAft>
                <a:spcPts val="0"/>
              </a:spcAft>
              <a:buFont typeface="Wingdings" panose="05000000000000000000" pitchFamily="2" charset="2"/>
              <a:buChar char="Ø"/>
            </a:pPr>
            <a:r>
              <a:rPr lang="en-US" sz="1600" b="1" u="sng" dirty="0">
                <a:solidFill>
                  <a:srgbClr val="1F497D"/>
                </a:solidFill>
                <a:latin typeface="Tw Cen MT"/>
              </a:rPr>
              <a:t>Current View</a:t>
            </a:r>
            <a:r>
              <a:rPr lang="en-US" sz="1600" b="1" dirty="0">
                <a:solidFill>
                  <a:srgbClr val="1F497D"/>
                </a:solidFill>
                <a:latin typeface="Tw Cen MT"/>
              </a:rPr>
              <a:t>:  </a:t>
            </a:r>
            <a:r>
              <a:rPr lang="en-US" sz="1600" b="1" dirty="0">
                <a:solidFill>
                  <a:srgbClr val="C00000"/>
                </a:solidFill>
                <a:latin typeface="Tw Cen MT"/>
              </a:rPr>
              <a:t>Building more transmission lines is critical to clean energy future</a:t>
            </a:r>
          </a:p>
          <a:p>
            <a:pPr marL="228594" indent="-228594" defTabSz="1219170" eaLnBrk="1" fontAlgn="auto" hangingPunct="1">
              <a:spcBef>
                <a:spcPts val="0"/>
              </a:spcBef>
              <a:spcAft>
                <a:spcPts val="0"/>
              </a:spcAft>
              <a:buFont typeface="Wingdings" panose="05000000000000000000" pitchFamily="2" charset="2"/>
              <a:buChar char="Ø"/>
            </a:pPr>
            <a:endParaRPr lang="en-US" sz="1600" b="1" dirty="0">
              <a:solidFill>
                <a:srgbClr val="C00000"/>
              </a:solidFill>
              <a:latin typeface="Tw Cen MT"/>
            </a:endParaRPr>
          </a:p>
        </p:txBody>
      </p:sp>
      <p:sp>
        <p:nvSpPr>
          <p:cNvPr id="10" name="TextBox 9">
            <a:extLst>
              <a:ext uri="{FF2B5EF4-FFF2-40B4-BE49-F238E27FC236}">
                <a16:creationId xmlns:a16="http://schemas.microsoft.com/office/drawing/2014/main" id="{DBA16C9B-77E3-4158-8769-A5962B6B49AA}"/>
              </a:ext>
            </a:extLst>
          </p:cNvPr>
          <p:cNvSpPr txBox="1"/>
          <p:nvPr/>
        </p:nvSpPr>
        <p:spPr>
          <a:xfrm>
            <a:off x="5521779" y="4785557"/>
            <a:ext cx="6365420" cy="1569660"/>
          </a:xfrm>
          <a:prstGeom prst="rect">
            <a:avLst/>
          </a:prstGeom>
          <a:noFill/>
        </p:spPr>
        <p:txBody>
          <a:bodyPr wrap="square" rtlCol="0">
            <a:spAutoFit/>
          </a:bodyPr>
          <a:lstStyle/>
          <a:p>
            <a:pPr marL="228594" indent="-228594" defTabSz="1219170" eaLnBrk="1" fontAlgn="auto" hangingPunct="1">
              <a:spcBef>
                <a:spcPts val="0"/>
              </a:spcBef>
              <a:spcAft>
                <a:spcPts val="0"/>
              </a:spcAft>
              <a:buFont typeface="Wingdings" panose="05000000000000000000" pitchFamily="2" charset="2"/>
              <a:buChar char="Ø"/>
            </a:pPr>
            <a:r>
              <a:rPr lang="en-US" sz="1600" b="1" dirty="0">
                <a:solidFill>
                  <a:srgbClr val="1F497D"/>
                </a:solidFill>
                <a:latin typeface="Tw Cen MT"/>
              </a:rPr>
              <a:t>Dispersed </a:t>
            </a:r>
            <a:r>
              <a:rPr lang="en-US" sz="1600" b="1" u="sng" dirty="0">
                <a:solidFill>
                  <a:srgbClr val="1F497D"/>
                </a:solidFill>
                <a:latin typeface="Tw Cen MT"/>
              </a:rPr>
              <a:t>wind and solar multiplies needed transmission line corridors</a:t>
            </a:r>
          </a:p>
          <a:p>
            <a:pPr marL="228594" indent="-228594" defTabSz="1219170" eaLnBrk="1" fontAlgn="auto" hangingPunct="1">
              <a:spcBef>
                <a:spcPts val="0"/>
              </a:spcBef>
              <a:spcAft>
                <a:spcPts val="0"/>
              </a:spcAft>
              <a:buFont typeface="Wingdings" panose="05000000000000000000" pitchFamily="2" charset="2"/>
              <a:buChar char="Ø"/>
            </a:pPr>
            <a:endParaRPr lang="en-US" sz="1600" b="1" dirty="0">
              <a:solidFill>
                <a:srgbClr val="1F497D"/>
              </a:solidFill>
              <a:latin typeface="Tw Cen MT"/>
            </a:endParaRPr>
          </a:p>
          <a:p>
            <a:pPr marL="228594" indent="-228594" defTabSz="1219170" eaLnBrk="1" fontAlgn="auto" hangingPunct="1">
              <a:spcBef>
                <a:spcPts val="0"/>
              </a:spcBef>
              <a:spcAft>
                <a:spcPts val="0"/>
              </a:spcAft>
              <a:buFont typeface="Wingdings" panose="05000000000000000000" pitchFamily="2" charset="2"/>
              <a:buChar char="Ø"/>
            </a:pPr>
            <a:r>
              <a:rPr lang="en-US" sz="1600" b="1" dirty="0">
                <a:solidFill>
                  <a:srgbClr val="1F497D"/>
                </a:solidFill>
                <a:latin typeface="Tw Cen MT"/>
              </a:rPr>
              <a:t>Rural and scenic areas will bear the burden</a:t>
            </a:r>
          </a:p>
          <a:p>
            <a:pPr marL="228594" indent="-228594" defTabSz="1219170" eaLnBrk="1" fontAlgn="auto" hangingPunct="1">
              <a:spcBef>
                <a:spcPts val="0"/>
              </a:spcBef>
              <a:spcAft>
                <a:spcPts val="0"/>
              </a:spcAft>
              <a:buFont typeface="Wingdings" panose="05000000000000000000" pitchFamily="2" charset="2"/>
              <a:buChar char="Ø"/>
            </a:pPr>
            <a:endParaRPr lang="en-US" sz="1600" b="1" dirty="0">
              <a:solidFill>
                <a:srgbClr val="1F497D"/>
              </a:solidFill>
              <a:latin typeface="Tw Cen MT"/>
            </a:endParaRPr>
          </a:p>
          <a:p>
            <a:pPr marL="228594" indent="-228594" defTabSz="1219170" eaLnBrk="1" fontAlgn="auto" hangingPunct="1">
              <a:spcBef>
                <a:spcPts val="0"/>
              </a:spcBef>
              <a:spcAft>
                <a:spcPts val="0"/>
              </a:spcAft>
              <a:buFont typeface="Wingdings" panose="05000000000000000000" pitchFamily="2" charset="2"/>
              <a:buChar char="Ø"/>
            </a:pPr>
            <a:r>
              <a:rPr lang="en-US" sz="1600" b="1" dirty="0">
                <a:solidFill>
                  <a:srgbClr val="1F497D"/>
                </a:solidFill>
                <a:latin typeface="Tw Cen MT"/>
              </a:rPr>
              <a:t>Long lead times for permitting and construction (+20 years?)</a:t>
            </a:r>
          </a:p>
        </p:txBody>
      </p:sp>
      <p:pic>
        <p:nvPicPr>
          <p:cNvPr id="8" name="Picture 7">
            <a:extLst>
              <a:ext uri="{FF2B5EF4-FFF2-40B4-BE49-F238E27FC236}">
                <a16:creationId xmlns:a16="http://schemas.microsoft.com/office/drawing/2014/main" id="{3F1D05A6-B24B-45D9-BCC1-CDE14E303B5B}"/>
              </a:ext>
            </a:extLst>
          </p:cNvPr>
          <p:cNvPicPr>
            <a:picLocks noChangeAspect="1"/>
          </p:cNvPicPr>
          <p:nvPr/>
        </p:nvPicPr>
        <p:blipFill>
          <a:blip r:embed="rId3"/>
          <a:stretch>
            <a:fillRect/>
          </a:stretch>
        </p:blipFill>
        <p:spPr>
          <a:xfrm>
            <a:off x="9774694" y="2792621"/>
            <a:ext cx="2167580" cy="1626361"/>
          </a:xfrm>
          <a:prstGeom prst="rect">
            <a:avLst/>
          </a:prstGeom>
        </p:spPr>
      </p:pic>
      <p:pic>
        <p:nvPicPr>
          <p:cNvPr id="5" name="Picture 4">
            <a:extLst>
              <a:ext uri="{FF2B5EF4-FFF2-40B4-BE49-F238E27FC236}">
                <a16:creationId xmlns:a16="http://schemas.microsoft.com/office/drawing/2014/main" id="{A9685484-A0AD-4BA6-BB01-5C1F2160C56A}"/>
              </a:ext>
            </a:extLst>
          </p:cNvPr>
          <p:cNvPicPr>
            <a:picLocks noChangeAspect="1"/>
          </p:cNvPicPr>
          <p:nvPr/>
        </p:nvPicPr>
        <p:blipFill>
          <a:blip r:embed="rId4"/>
          <a:stretch>
            <a:fillRect/>
          </a:stretch>
        </p:blipFill>
        <p:spPr>
          <a:xfrm>
            <a:off x="5396712" y="1736444"/>
            <a:ext cx="2324889" cy="1836576"/>
          </a:xfrm>
          <a:prstGeom prst="rect">
            <a:avLst/>
          </a:prstGeom>
        </p:spPr>
      </p:pic>
      <p:pic>
        <p:nvPicPr>
          <p:cNvPr id="6" name="Picture 5">
            <a:extLst>
              <a:ext uri="{FF2B5EF4-FFF2-40B4-BE49-F238E27FC236}">
                <a16:creationId xmlns:a16="http://schemas.microsoft.com/office/drawing/2014/main" id="{6E982EFE-A84D-4B0D-ABD3-CF7995F673A3}"/>
              </a:ext>
            </a:extLst>
          </p:cNvPr>
          <p:cNvPicPr>
            <a:picLocks noChangeAspect="1"/>
          </p:cNvPicPr>
          <p:nvPr/>
        </p:nvPicPr>
        <p:blipFill>
          <a:blip r:embed="rId5"/>
          <a:stretch>
            <a:fillRect/>
          </a:stretch>
        </p:blipFill>
        <p:spPr>
          <a:xfrm>
            <a:off x="7922433" y="1736444"/>
            <a:ext cx="4029771" cy="877529"/>
          </a:xfrm>
          <a:prstGeom prst="rect">
            <a:avLst/>
          </a:prstGeom>
        </p:spPr>
      </p:pic>
      <p:sp>
        <p:nvSpPr>
          <p:cNvPr id="12" name="TextBox 11">
            <a:extLst>
              <a:ext uri="{FF2B5EF4-FFF2-40B4-BE49-F238E27FC236}">
                <a16:creationId xmlns:a16="http://schemas.microsoft.com/office/drawing/2014/main" id="{F37E842B-9DBF-4FCF-8679-0676AFF30D00}"/>
              </a:ext>
            </a:extLst>
          </p:cNvPr>
          <p:cNvSpPr txBox="1"/>
          <p:nvPr/>
        </p:nvSpPr>
        <p:spPr>
          <a:xfrm>
            <a:off x="5546226" y="3602416"/>
            <a:ext cx="4350749" cy="830997"/>
          </a:xfrm>
          <a:prstGeom prst="rect">
            <a:avLst/>
          </a:prstGeom>
          <a:noFill/>
        </p:spPr>
        <p:txBody>
          <a:bodyPr wrap="square" rtlCol="0">
            <a:spAutoFit/>
          </a:bodyPr>
          <a:lstStyle/>
          <a:p>
            <a:pPr marL="228594" indent="-228594" defTabSz="1219170" eaLnBrk="1" fontAlgn="auto" hangingPunct="1">
              <a:spcBef>
                <a:spcPts val="0"/>
              </a:spcBef>
              <a:spcAft>
                <a:spcPts val="0"/>
              </a:spcAft>
              <a:buFont typeface="Wingdings" panose="05000000000000000000" pitchFamily="2" charset="2"/>
              <a:buChar char="§"/>
            </a:pPr>
            <a:r>
              <a:rPr lang="en-US" sz="1600" b="1" dirty="0">
                <a:solidFill>
                  <a:srgbClr val="C00000"/>
                </a:solidFill>
                <a:latin typeface="Tw Cen MT"/>
              </a:rPr>
              <a:t>Preemptive power line shutoffs and blackouts</a:t>
            </a:r>
          </a:p>
          <a:p>
            <a:pPr marL="228594" indent="-228594" defTabSz="1219170" eaLnBrk="1" fontAlgn="auto" hangingPunct="1">
              <a:spcBef>
                <a:spcPts val="0"/>
              </a:spcBef>
              <a:spcAft>
                <a:spcPts val="0"/>
              </a:spcAft>
              <a:buFont typeface="Wingdings" panose="05000000000000000000" pitchFamily="2" charset="2"/>
              <a:buChar char="§"/>
            </a:pPr>
            <a:endParaRPr lang="en-US" sz="1600" b="1" dirty="0">
              <a:solidFill>
                <a:srgbClr val="C00000"/>
              </a:solidFill>
              <a:latin typeface="Tw Cen MT"/>
            </a:endParaRPr>
          </a:p>
          <a:p>
            <a:pPr marL="228594" indent="-228594" defTabSz="1219170" eaLnBrk="1" fontAlgn="auto" hangingPunct="1">
              <a:spcBef>
                <a:spcPts val="0"/>
              </a:spcBef>
              <a:spcAft>
                <a:spcPts val="0"/>
              </a:spcAft>
              <a:buFont typeface="Wingdings" panose="05000000000000000000" pitchFamily="2" charset="2"/>
              <a:buChar char="§"/>
            </a:pPr>
            <a:r>
              <a:rPr lang="en-US" sz="1600" b="1" dirty="0">
                <a:solidFill>
                  <a:srgbClr val="C00000"/>
                </a:solidFill>
                <a:latin typeface="Tw Cen MT"/>
              </a:rPr>
              <a:t>Increased utility legal and financial risks </a:t>
            </a:r>
          </a:p>
        </p:txBody>
      </p:sp>
      <p:sp>
        <p:nvSpPr>
          <p:cNvPr id="13" name="Rectangle: Rounded Corners 12">
            <a:extLst>
              <a:ext uri="{FF2B5EF4-FFF2-40B4-BE49-F238E27FC236}">
                <a16:creationId xmlns:a16="http://schemas.microsoft.com/office/drawing/2014/main" id="{D7D9E245-A4AC-4500-B6FA-86CD19A6AA16}"/>
              </a:ext>
            </a:extLst>
          </p:cNvPr>
          <p:cNvSpPr/>
          <p:nvPr/>
        </p:nvSpPr>
        <p:spPr>
          <a:xfrm>
            <a:off x="5546226" y="5969001"/>
            <a:ext cx="5528175" cy="41699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Tw Cen MT"/>
            </a:endParaRPr>
          </a:p>
        </p:txBody>
      </p:sp>
      <p:sp>
        <p:nvSpPr>
          <p:cNvPr id="14" name="Rectangle: Rounded Corners 13">
            <a:extLst>
              <a:ext uri="{FF2B5EF4-FFF2-40B4-BE49-F238E27FC236}">
                <a16:creationId xmlns:a16="http://schemas.microsoft.com/office/drawing/2014/main" id="{74252811-C454-4BC2-8783-87C08274F245}"/>
              </a:ext>
            </a:extLst>
          </p:cNvPr>
          <p:cNvSpPr/>
          <p:nvPr/>
        </p:nvSpPr>
        <p:spPr>
          <a:xfrm>
            <a:off x="9774694" y="2780522"/>
            <a:ext cx="2177511" cy="54687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Tw Cen MT"/>
            </a:endParaRPr>
          </a:p>
        </p:txBody>
      </p:sp>
    </p:spTree>
    <p:extLst>
      <p:ext uri="{BB962C8B-B14F-4D97-AF65-F5344CB8AC3E}">
        <p14:creationId xmlns:p14="http://schemas.microsoft.com/office/powerpoint/2010/main" val="42575944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wipe(down)">
                                      <p:cBhvr>
                                        <p:cTn id="27" dur="500"/>
                                        <p:tgtEl>
                                          <p:spTgt spid="12">
                                            <p:txEl>
                                              <p:pRg st="0" end="0"/>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wipe(down)">
                                      <p:cBhvr>
                                        <p:cTn id="30" dur="500"/>
                                        <p:tgtEl>
                                          <p:spTgt spid="12">
                                            <p:txEl>
                                              <p:pRg st="2" end="2"/>
                                            </p:txEl>
                                          </p:spTgt>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wipe(up)">
                                      <p:cBhvr>
                                        <p:cTn id="38" dur="500"/>
                                        <p:tgtEl>
                                          <p:spTgt spid="10">
                                            <p:txEl>
                                              <p:pRg st="0" end="0"/>
                                            </p:txEl>
                                          </p:spTgt>
                                        </p:tgtEl>
                                      </p:cBhvr>
                                    </p:animEffect>
                                  </p:childTnLst>
                                </p:cTn>
                              </p:par>
                              <p:par>
                                <p:cTn id="39" presetID="22" presetClass="entr" presetSubtype="1" fill="hold" nodeType="withEffect">
                                  <p:stCondLst>
                                    <p:cond delay="0"/>
                                  </p:stCondLst>
                                  <p:childTnLst>
                                    <p:set>
                                      <p:cBhvr>
                                        <p:cTn id="40" dur="1" fill="hold">
                                          <p:stCondLst>
                                            <p:cond delay="0"/>
                                          </p:stCondLst>
                                        </p:cTn>
                                        <p:tgtEl>
                                          <p:spTgt spid="10">
                                            <p:txEl>
                                              <p:pRg st="2" end="2"/>
                                            </p:txEl>
                                          </p:spTgt>
                                        </p:tgtEl>
                                        <p:attrNameLst>
                                          <p:attrName>style.visibility</p:attrName>
                                        </p:attrNameLst>
                                      </p:cBhvr>
                                      <p:to>
                                        <p:strVal val="visible"/>
                                      </p:to>
                                    </p:set>
                                    <p:animEffect transition="in" filter="wipe(up)">
                                      <p:cBhvr>
                                        <p:cTn id="41" dur="500"/>
                                        <p:tgtEl>
                                          <p:spTgt spid="10">
                                            <p:txEl>
                                              <p:pRg st="2" end="2"/>
                                            </p:txEl>
                                          </p:spTgt>
                                        </p:tgtEl>
                                      </p:cBhvr>
                                    </p:animEffect>
                                  </p:childTnLst>
                                </p:cTn>
                              </p:par>
                              <p:par>
                                <p:cTn id="42" presetID="22" presetClass="entr" presetSubtype="1" fill="hold" nodeType="withEffect">
                                  <p:stCondLst>
                                    <p:cond delay="0"/>
                                  </p:stCondLst>
                                  <p:childTnLst>
                                    <p:set>
                                      <p:cBhvr>
                                        <p:cTn id="43" dur="1" fill="hold">
                                          <p:stCondLst>
                                            <p:cond delay="0"/>
                                          </p:stCondLst>
                                        </p:cTn>
                                        <p:tgtEl>
                                          <p:spTgt spid="10">
                                            <p:txEl>
                                              <p:pRg st="4" end="4"/>
                                            </p:txEl>
                                          </p:spTgt>
                                        </p:tgtEl>
                                        <p:attrNameLst>
                                          <p:attrName>style.visibility</p:attrName>
                                        </p:attrNameLst>
                                      </p:cBhvr>
                                      <p:to>
                                        <p:strVal val="visible"/>
                                      </p:to>
                                    </p:set>
                                    <p:animEffect transition="in" filter="wipe(up)">
                                      <p:cBhvr>
                                        <p:cTn id="44" dur="500"/>
                                        <p:tgtEl>
                                          <p:spTgt spid="10">
                                            <p:txEl>
                                              <p:pRg st="4" end="4"/>
                                            </p:txEl>
                                          </p:spTgt>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D765E-EEAF-43AB-9743-6AFD6DD06D18}"/>
              </a:ext>
            </a:extLst>
          </p:cNvPr>
          <p:cNvSpPr>
            <a:spLocks noGrp="1"/>
          </p:cNvSpPr>
          <p:nvPr>
            <p:ph type="title"/>
          </p:nvPr>
        </p:nvSpPr>
        <p:spPr/>
        <p:txBody>
          <a:bodyPr>
            <a:normAutofit/>
          </a:bodyPr>
          <a:lstStyle/>
          <a:p>
            <a:r>
              <a:rPr lang="en-US" dirty="0"/>
              <a:t>Boardman-to-Hemingway 500 kV Line</a:t>
            </a:r>
          </a:p>
        </p:txBody>
      </p:sp>
      <p:sp>
        <p:nvSpPr>
          <p:cNvPr id="3" name="Slide Number Placeholder 2">
            <a:extLst>
              <a:ext uri="{FF2B5EF4-FFF2-40B4-BE49-F238E27FC236}">
                <a16:creationId xmlns:a16="http://schemas.microsoft.com/office/drawing/2014/main" id="{19557C4D-EE89-4485-9180-4A357C36BF52}"/>
              </a:ext>
            </a:extLst>
          </p:cNvPr>
          <p:cNvSpPr>
            <a:spLocks noGrp="1"/>
          </p:cNvSpPr>
          <p:nvPr>
            <p:ph type="sldNum" sz="quarter" idx="12"/>
          </p:nvPr>
        </p:nvSpPr>
        <p:spPr/>
        <p:txBody>
          <a:bodyPr>
            <a:normAutofit fontScale="85000" lnSpcReduction="20000"/>
          </a:bodyPr>
          <a:lstStyle/>
          <a:p>
            <a:pPr defTabSz="1219170" fontAlgn="auto">
              <a:spcBef>
                <a:spcPts val="0"/>
              </a:spcBef>
              <a:spcAft>
                <a:spcPts val="0"/>
              </a:spcAft>
            </a:pPr>
            <a:fld id="{B7C6481B-4A8A-42C4-AF8E-0DA672E2FCF5}" type="slidenum">
              <a:rPr lang="en-US">
                <a:latin typeface="Tw Cen MT"/>
              </a:rPr>
              <a:pPr defTabSz="1219170" fontAlgn="auto">
                <a:spcBef>
                  <a:spcPts val="0"/>
                </a:spcBef>
                <a:spcAft>
                  <a:spcPts val="0"/>
                </a:spcAft>
              </a:pPr>
              <a:t>28</a:t>
            </a:fld>
            <a:endParaRPr lang="en-US" dirty="0">
              <a:latin typeface="Tw Cen MT"/>
            </a:endParaRPr>
          </a:p>
        </p:txBody>
      </p:sp>
      <p:pic>
        <p:nvPicPr>
          <p:cNvPr id="5" name="Picture 4">
            <a:extLst>
              <a:ext uri="{FF2B5EF4-FFF2-40B4-BE49-F238E27FC236}">
                <a16:creationId xmlns:a16="http://schemas.microsoft.com/office/drawing/2014/main" id="{4356ECC0-C671-4C56-AFC7-D979915C3D6F}"/>
              </a:ext>
            </a:extLst>
          </p:cNvPr>
          <p:cNvPicPr>
            <a:picLocks noChangeAspect="1"/>
          </p:cNvPicPr>
          <p:nvPr/>
        </p:nvPicPr>
        <p:blipFill>
          <a:blip r:embed="rId2"/>
          <a:stretch>
            <a:fillRect/>
          </a:stretch>
        </p:blipFill>
        <p:spPr>
          <a:xfrm>
            <a:off x="355600" y="1701801"/>
            <a:ext cx="9647936" cy="4768751"/>
          </a:xfrm>
          <a:prstGeom prst="rect">
            <a:avLst/>
          </a:prstGeom>
        </p:spPr>
      </p:pic>
      <p:sp>
        <p:nvSpPr>
          <p:cNvPr id="10" name="TextBox 9">
            <a:extLst>
              <a:ext uri="{FF2B5EF4-FFF2-40B4-BE49-F238E27FC236}">
                <a16:creationId xmlns:a16="http://schemas.microsoft.com/office/drawing/2014/main" id="{6E3E656C-3B4F-42B8-B675-1E7D7ABEAB72}"/>
              </a:ext>
            </a:extLst>
          </p:cNvPr>
          <p:cNvSpPr txBox="1"/>
          <p:nvPr/>
        </p:nvSpPr>
        <p:spPr>
          <a:xfrm>
            <a:off x="10048196" y="1701800"/>
            <a:ext cx="2086864" cy="1528175"/>
          </a:xfrm>
          <a:prstGeom prst="rect">
            <a:avLst/>
          </a:prstGeom>
          <a:noFill/>
        </p:spPr>
        <p:txBody>
          <a:bodyPr wrap="square" rtlCol="0">
            <a:spAutoFit/>
          </a:bodyPr>
          <a:lstStyle/>
          <a:p>
            <a:pPr marL="228594" indent="-228594" defTabSz="1219170" eaLnBrk="1" fontAlgn="auto" hangingPunct="1">
              <a:spcBef>
                <a:spcPts val="0"/>
              </a:spcBef>
              <a:spcAft>
                <a:spcPts val="0"/>
              </a:spcAft>
              <a:buFont typeface="Wingdings" panose="05000000000000000000" pitchFamily="2" charset="2"/>
              <a:buChar char="Ø"/>
            </a:pPr>
            <a:r>
              <a:rPr lang="en-US" sz="1333" b="1" dirty="0">
                <a:solidFill>
                  <a:srgbClr val="C00000"/>
                </a:solidFill>
                <a:latin typeface="Tw Cen MT"/>
              </a:rPr>
              <a:t>300 miles</a:t>
            </a:r>
          </a:p>
          <a:p>
            <a:pPr marL="228594" indent="-228594" defTabSz="1219170" eaLnBrk="1" fontAlgn="auto" hangingPunct="1">
              <a:spcBef>
                <a:spcPts val="0"/>
              </a:spcBef>
              <a:spcAft>
                <a:spcPts val="0"/>
              </a:spcAft>
              <a:buFont typeface="Wingdings" panose="05000000000000000000" pitchFamily="2" charset="2"/>
              <a:buChar char="Ø"/>
            </a:pPr>
            <a:endParaRPr lang="en-US" sz="1333" b="1" dirty="0">
              <a:solidFill>
                <a:srgbClr val="C00000"/>
              </a:solidFill>
              <a:latin typeface="Tw Cen MT"/>
            </a:endParaRPr>
          </a:p>
          <a:p>
            <a:pPr marL="228594" indent="-228594" defTabSz="1219170" eaLnBrk="1" fontAlgn="auto" hangingPunct="1">
              <a:spcBef>
                <a:spcPts val="0"/>
              </a:spcBef>
              <a:spcAft>
                <a:spcPts val="0"/>
              </a:spcAft>
              <a:buFont typeface="Wingdings" panose="05000000000000000000" pitchFamily="2" charset="2"/>
              <a:buChar char="Ø"/>
            </a:pPr>
            <a:r>
              <a:rPr lang="en-US" sz="1333" b="1" dirty="0">
                <a:solidFill>
                  <a:srgbClr val="C00000"/>
                </a:solidFill>
                <a:latin typeface="Tw Cen MT"/>
              </a:rPr>
              <a:t>Need identified 2002</a:t>
            </a:r>
          </a:p>
          <a:p>
            <a:pPr marL="228594" indent="-228594" defTabSz="1219170" eaLnBrk="1" fontAlgn="auto" hangingPunct="1">
              <a:spcBef>
                <a:spcPts val="0"/>
              </a:spcBef>
              <a:spcAft>
                <a:spcPts val="0"/>
              </a:spcAft>
              <a:buFont typeface="Wingdings" panose="05000000000000000000" pitchFamily="2" charset="2"/>
              <a:buChar char="Ø"/>
            </a:pPr>
            <a:endParaRPr lang="en-US" sz="1333" b="1" dirty="0">
              <a:solidFill>
                <a:srgbClr val="C00000"/>
              </a:solidFill>
              <a:latin typeface="Tw Cen MT"/>
            </a:endParaRPr>
          </a:p>
          <a:p>
            <a:pPr marL="228594" indent="-228594" defTabSz="1219170" eaLnBrk="1" fontAlgn="auto" hangingPunct="1">
              <a:spcBef>
                <a:spcPts val="0"/>
              </a:spcBef>
              <a:spcAft>
                <a:spcPts val="0"/>
              </a:spcAft>
              <a:buFont typeface="Wingdings" panose="05000000000000000000" pitchFamily="2" charset="2"/>
              <a:buChar char="Ø"/>
            </a:pPr>
            <a:r>
              <a:rPr lang="en-US" sz="1333" b="1" dirty="0">
                <a:solidFill>
                  <a:srgbClr val="C00000"/>
                </a:solidFill>
                <a:latin typeface="Tw Cen MT"/>
              </a:rPr>
              <a:t>Project defined 2006</a:t>
            </a:r>
          </a:p>
          <a:p>
            <a:pPr marL="228594" indent="-228594" defTabSz="1219170" eaLnBrk="1" fontAlgn="auto" hangingPunct="1">
              <a:spcBef>
                <a:spcPts val="0"/>
              </a:spcBef>
              <a:spcAft>
                <a:spcPts val="0"/>
              </a:spcAft>
              <a:buFont typeface="Wingdings" panose="05000000000000000000" pitchFamily="2" charset="2"/>
              <a:buChar char="Ø"/>
            </a:pPr>
            <a:endParaRPr lang="en-US" sz="1333" b="1" dirty="0">
              <a:solidFill>
                <a:srgbClr val="C00000"/>
              </a:solidFill>
              <a:latin typeface="Tw Cen MT"/>
            </a:endParaRPr>
          </a:p>
          <a:p>
            <a:pPr marL="228594" indent="-228594" defTabSz="1219170" eaLnBrk="1" fontAlgn="auto" hangingPunct="1">
              <a:spcBef>
                <a:spcPts val="0"/>
              </a:spcBef>
              <a:spcAft>
                <a:spcPts val="0"/>
              </a:spcAft>
              <a:buFont typeface="Wingdings" panose="05000000000000000000" pitchFamily="2" charset="2"/>
              <a:buChar char="Ø"/>
            </a:pPr>
            <a:r>
              <a:rPr lang="en-US" sz="1333" b="1" dirty="0">
                <a:solidFill>
                  <a:srgbClr val="C00000"/>
                </a:solidFill>
                <a:latin typeface="Tw Cen MT"/>
              </a:rPr>
              <a:t>Complete by 2026?</a:t>
            </a:r>
          </a:p>
        </p:txBody>
      </p:sp>
      <p:pic>
        <p:nvPicPr>
          <p:cNvPr id="8" name="Picture 7">
            <a:extLst>
              <a:ext uri="{FF2B5EF4-FFF2-40B4-BE49-F238E27FC236}">
                <a16:creationId xmlns:a16="http://schemas.microsoft.com/office/drawing/2014/main" id="{FB3D1034-3437-4EE0-922D-F55C4417EF5D}"/>
              </a:ext>
            </a:extLst>
          </p:cNvPr>
          <p:cNvPicPr>
            <a:picLocks noChangeAspect="1"/>
          </p:cNvPicPr>
          <p:nvPr/>
        </p:nvPicPr>
        <p:blipFill>
          <a:blip r:embed="rId3"/>
          <a:stretch>
            <a:fillRect/>
          </a:stretch>
        </p:blipFill>
        <p:spPr>
          <a:xfrm>
            <a:off x="6604000" y="5851786"/>
            <a:ext cx="3400653" cy="618765"/>
          </a:xfrm>
          <a:prstGeom prst="rect">
            <a:avLst/>
          </a:prstGeom>
        </p:spPr>
      </p:pic>
      <p:sp>
        <p:nvSpPr>
          <p:cNvPr id="9" name="TextBox 8">
            <a:extLst>
              <a:ext uri="{FF2B5EF4-FFF2-40B4-BE49-F238E27FC236}">
                <a16:creationId xmlns:a16="http://schemas.microsoft.com/office/drawing/2014/main" id="{B09718A2-6A3A-41C7-A3D2-D21DB616A652}"/>
              </a:ext>
            </a:extLst>
          </p:cNvPr>
          <p:cNvSpPr txBox="1"/>
          <p:nvPr/>
        </p:nvSpPr>
        <p:spPr>
          <a:xfrm>
            <a:off x="10048196" y="3452223"/>
            <a:ext cx="2086864" cy="2348656"/>
          </a:xfrm>
          <a:prstGeom prst="rect">
            <a:avLst/>
          </a:prstGeom>
          <a:noFill/>
        </p:spPr>
        <p:txBody>
          <a:bodyPr wrap="square" rtlCol="0">
            <a:spAutoFit/>
          </a:bodyPr>
          <a:lstStyle/>
          <a:p>
            <a:pPr marL="228594" indent="-228594" defTabSz="1219170" eaLnBrk="1" fontAlgn="auto" hangingPunct="1">
              <a:spcBef>
                <a:spcPts val="0"/>
              </a:spcBef>
              <a:spcAft>
                <a:spcPts val="0"/>
              </a:spcAft>
              <a:buFont typeface="Wingdings" panose="05000000000000000000" pitchFamily="2" charset="2"/>
              <a:buChar char="Ø"/>
            </a:pPr>
            <a:r>
              <a:rPr lang="en-US" sz="1333" b="1" dirty="0">
                <a:solidFill>
                  <a:srgbClr val="C00000"/>
                </a:solidFill>
                <a:latin typeface="Tw Cen MT"/>
              </a:rPr>
              <a:t>Raises serious questions about WA doubling electricity capacity and counting on Montana &amp; Wyoming Wind &amp; Solar</a:t>
            </a:r>
          </a:p>
          <a:p>
            <a:pPr marL="228594" indent="-228594" defTabSz="1219170" eaLnBrk="1" fontAlgn="auto" hangingPunct="1">
              <a:spcBef>
                <a:spcPts val="0"/>
              </a:spcBef>
              <a:spcAft>
                <a:spcPts val="0"/>
              </a:spcAft>
              <a:buFont typeface="Wingdings" panose="05000000000000000000" pitchFamily="2" charset="2"/>
              <a:buChar char="Ø"/>
            </a:pPr>
            <a:endParaRPr lang="en-US" sz="1333" b="1" dirty="0">
              <a:solidFill>
                <a:srgbClr val="C00000"/>
              </a:solidFill>
              <a:latin typeface="Tw Cen MT"/>
            </a:endParaRPr>
          </a:p>
          <a:p>
            <a:pPr marL="228594" indent="-228594" defTabSz="1219170" eaLnBrk="1" fontAlgn="auto" hangingPunct="1">
              <a:spcBef>
                <a:spcPts val="0"/>
              </a:spcBef>
              <a:spcAft>
                <a:spcPts val="0"/>
              </a:spcAft>
              <a:buFont typeface="Wingdings" panose="05000000000000000000" pitchFamily="2" charset="2"/>
              <a:buChar char="Ø"/>
            </a:pPr>
            <a:r>
              <a:rPr lang="en-US" sz="1333" b="1" dirty="0">
                <a:solidFill>
                  <a:srgbClr val="C00000"/>
                </a:solidFill>
                <a:latin typeface="Tw Cen MT"/>
              </a:rPr>
              <a:t>Are MT and WY on board with WA strategy?</a:t>
            </a:r>
          </a:p>
          <a:p>
            <a:pPr marL="228594" indent="-228594" defTabSz="1219170" eaLnBrk="1" fontAlgn="auto" hangingPunct="1">
              <a:spcBef>
                <a:spcPts val="0"/>
              </a:spcBef>
              <a:spcAft>
                <a:spcPts val="0"/>
              </a:spcAft>
              <a:buFont typeface="Wingdings" panose="05000000000000000000" pitchFamily="2" charset="2"/>
              <a:buChar char="Ø"/>
            </a:pPr>
            <a:endParaRPr lang="en-US" sz="1333" b="1" dirty="0">
              <a:solidFill>
                <a:srgbClr val="C00000"/>
              </a:solidFill>
              <a:latin typeface="Tw Cen MT"/>
            </a:endParaRPr>
          </a:p>
        </p:txBody>
      </p:sp>
    </p:spTree>
    <p:extLst>
      <p:ext uri="{BB962C8B-B14F-4D97-AF65-F5344CB8AC3E}">
        <p14:creationId xmlns:p14="http://schemas.microsoft.com/office/powerpoint/2010/main" val="7037555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D765E-EEAF-43AB-9743-6AFD6DD06D18}"/>
              </a:ext>
            </a:extLst>
          </p:cNvPr>
          <p:cNvSpPr>
            <a:spLocks noGrp="1"/>
          </p:cNvSpPr>
          <p:nvPr>
            <p:ph type="title"/>
          </p:nvPr>
        </p:nvSpPr>
        <p:spPr/>
        <p:txBody>
          <a:bodyPr>
            <a:normAutofit/>
          </a:bodyPr>
          <a:lstStyle/>
          <a:p>
            <a:r>
              <a:rPr lang="en-US" dirty="0"/>
              <a:t>Land-Use Conflicts</a:t>
            </a:r>
          </a:p>
        </p:txBody>
      </p:sp>
      <p:sp>
        <p:nvSpPr>
          <p:cNvPr id="3" name="Slide Number Placeholder 2">
            <a:extLst>
              <a:ext uri="{FF2B5EF4-FFF2-40B4-BE49-F238E27FC236}">
                <a16:creationId xmlns:a16="http://schemas.microsoft.com/office/drawing/2014/main" id="{19557C4D-EE89-4485-9180-4A357C36BF52}"/>
              </a:ext>
            </a:extLst>
          </p:cNvPr>
          <p:cNvSpPr>
            <a:spLocks noGrp="1"/>
          </p:cNvSpPr>
          <p:nvPr>
            <p:ph type="sldNum" sz="quarter" idx="12"/>
          </p:nvPr>
        </p:nvSpPr>
        <p:spPr/>
        <p:txBody>
          <a:bodyPr>
            <a:normAutofit fontScale="85000" lnSpcReduction="20000"/>
          </a:bodyPr>
          <a:lstStyle/>
          <a:p>
            <a:pPr defTabSz="1219170" fontAlgn="auto">
              <a:spcBef>
                <a:spcPts val="0"/>
              </a:spcBef>
              <a:spcAft>
                <a:spcPts val="0"/>
              </a:spcAft>
            </a:pPr>
            <a:fld id="{B7C6481B-4A8A-42C4-AF8E-0DA672E2FCF5}" type="slidenum">
              <a:rPr lang="en-US">
                <a:latin typeface="Tw Cen MT"/>
              </a:rPr>
              <a:pPr defTabSz="1219170" fontAlgn="auto">
                <a:spcBef>
                  <a:spcPts val="0"/>
                </a:spcBef>
                <a:spcAft>
                  <a:spcPts val="0"/>
                </a:spcAft>
              </a:pPr>
              <a:t>29</a:t>
            </a:fld>
            <a:endParaRPr lang="en-US" dirty="0">
              <a:latin typeface="Tw Cen MT"/>
            </a:endParaRPr>
          </a:p>
        </p:txBody>
      </p:sp>
      <p:pic>
        <p:nvPicPr>
          <p:cNvPr id="12" name="Picture 11">
            <a:extLst>
              <a:ext uri="{FF2B5EF4-FFF2-40B4-BE49-F238E27FC236}">
                <a16:creationId xmlns:a16="http://schemas.microsoft.com/office/drawing/2014/main" id="{0EDE7203-36FC-438D-AABC-91AEC804F5DE}"/>
              </a:ext>
            </a:extLst>
          </p:cNvPr>
          <p:cNvPicPr>
            <a:picLocks noChangeAspect="1"/>
          </p:cNvPicPr>
          <p:nvPr/>
        </p:nvPicPr>
        <p:blipFill>
          <a:blip r:embed="rId2"/>
          <a:stretch>
            <a:fillRect/>
          </a:stretch>
        </p:blipFill>
        <p:spPr>
          <a:xfrm>
            <a:off x="816865" y="1701800"/>
            <a:ext cx="3574161" cy="4648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C2C02DA5-8B43-46B3-88F3-2ED6E9E0DB3C}"/>
              </a:ext>
            </a:extLst>
          </p:cNvPr>
          <p:cNvPicPr>
            <a:picLocks noChangeAspect="1"/>
          </p:cNvPicPr>
          <p:nvPr/>
        </p:nvPicPr>
        <p:blipFill>
          <a:blip r:embed="rId3"/>
          <a:stretch>
            <a:fillRect/>
          </a:stretch>
        </p:blipFill>
        <p:spPr>
          <a:xfrm>
            <a:off x="4896397" y="2514600"/>
            <a:ext cx="3142400" cy="3022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417C7F37-27B3-4A26-920D-2BE2DE607ADF}"/>
              </a:ext>
            </a:extLst>
          </p:cNvPr>
          <p:cNvPicPr>
            <a:picLocks noChangeAspect="1"/>
          </p:cNvPicPr>
          <p:nvPr/>
        </p:nvPicPr>
        <p:blipFill>
          <a:blip r:embed="rId4"/>
          <a:stretch>
            <a:fillRect/>
          </a:stretch>
        </p:blipFill>
        <p:spPr>
          <a:xfrm>
            <a:off x="8586503" y="2263376"/>
            <a:ext cx="2942336" cy="3525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01509831-A9C3-40EC-B2DD-CF2FC1190816}"/>
              </a:ext>
            </a:extLst>
          </p:cNvPr>
          <p:cNvSpPr txBox="1"/>
          <p:nvPr/>
        </p:nvSpPr>
        <p:spPr>
          <a:xfrm>
            <a:off x="4572000" y="6206371"/>
            <a:ext cx="6096000" cy="256545"/>
          </a:xfrm>
          <a:prstGeom prst="rect">
            <a:avLst/>
          </a:prstGeom>
          <a:noFill/>
        </p:spPr>
        <p:txBody>
          <a:bodyPr wrap="square">
            <a:spAutoFit/>
          </a:bodyPr>
          <a:lstStyle/>
          <a:p>
            <a:pPr defTabSz="1219170" eaLnBrk="1" fontAlgn="auto" hangingPunct="1">
              <a:spcBef>
                <a:spcPts val="0"/>
              </a:spcBef>
              <a:spcAft>
                <a:spcPts val="0"/>
              </a:spcAft>
            </a:pPr>
            <a:r>
              <a:rPr lang="en-US" sz="1067" dirty="0">
                <a:solidFill>
                  <a:srgbClr val="000000"/>
                </a:solidFill>
                <a:latin typeface="Tw Cen MT"/>
              </a:rPr>
              <a:t>Source:  </a:t>
            </a:r>
            <a:r>
              <a:rPr lang="en-US" sz="1067" dirty="0">
                <a:solidFill>
                  <a:srgbClr val="000000"/>
                </a:solidFill>
                <a:latin typeface="Tw Cen MT"/>
                <a:hlinkClick r:id="rId5"/>
              </a:rPr>
              <a:t>https://www.americanexperiment.org/reports/not-in-our-backyard</a:t>
            </a:r>
            <a:endParaRPr lang="en-US" sz="1067" dirty="0">
              <a:solidFill>
                <a:srgbClr val="000000"/>
              </a:solidFill>
              <a:latin typeface="Tw Cen MT"/>
            </a:endParaRPr>
          </a:p>
        </p:txBody>
      </p:sp>
      <p:sp>
        <p:nvSpPr>
          <p:cNvPr id="4" name="Arrow: Right 3">
            <a:extLst>
              <a:ext uri="{FF2B5EF4-FFF2-40B4-BE49-F238E27FC236}">
                <a16:creationId xmlns:a16="http://schemas.microsoft.com/office/drawing/2014/main" id="{C83A1034-1EB5-44A6-8852-3DC11596DCDE}"/>
              </a:ext>
            </a:extLst>
          </p:cNvPr>
          <p:cNvSpPr/>
          <p:nvPr/>
        </p:nvSpPr>
        <p:spPr>
          <a:xfrm>
            <a:off x="203200" y="5765801"/>
            <a:ext cx="508000" cy="24447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Tw Cen MT"/>
            </a:endParaRPr>
          </a:p>
        </p:txBody>
      </p:sp>
    </p:spTree>
    <p:extLst>
      <p:ext uri="{BB962C8B-B14F-4D97-AF65-F5344CB8AC3E}">
        <p14:creationId xmlns:p14="http://schemas.microsoft.com/office/powerpoint/2010/main" val="4243501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F623AC9B-09CB-4A5C-A3D6-B5116EE280C9}"/>
              </a:ext>
            </a:extLst>
          </p:cNvPr>
          <p:cNvPicPr>
            <a:picLocks noGrp="1" noChangeAspect="1"/>
          </p:cNvPicPr>
          <p:nvPr>
            <p:ph sz="quarter" idx="1"/>
          </p:nvPr>
        </p:nvPicPr>
        <p:blipFill>
          <a:blip r:embed="rId3"/>
          <a:stretch>
            <a:fillRect/>
          </a:stretch>
        </p:blipFill>
        <p:spPr>
          <a:xfrm>
            <a:off x="3410417" y="1699501"/>
            <a:ext cx="5200183" cy="5092623"/>
          </a:xfrm>
          <a:prstGeom prst="rect">
            <a:avLst/>
          </a:prstGeom>
        </p:spPr>
      </p:pic>
      <p:sp>
        <p:nvSpPr>
          <p:cNvPr id="5" name="Rectangle 2"/>
          <p:cNvSpPr>
            <a:spLocks noGrp="1" noChangeArrowheads="1"/>
          </p:cNvSpPr>
          <p:nvPr>
            <p:ph type="title"/>
          </p:nvPr>
        </p:nvSpPr>
        <p:spPr>
          <a:xfrm>
            <a:off x="762000" y="238403"/>
            <a:ext cx="11073384" cy="984739"/>
          </a:xfrm>
        </p:spPr>
        <p:txBody>
          <a:bodyPr vert="horz" anchor="ctr">
            <a:normAutofit fontScale="90000"/>
          </a:bodyPr>
          <a:lstStyle/>
          <a:p>
            <a:r>
              <a:rPr lang="en-US" dirty="0"/>
              <a:t>Modernized Grid is Fundamental to Strategic Focus</a:t>
            </a:r>
          </a:p>
        </p:txBody>
      </p:sp>
      <p:sp>
        <p:nvSpPr>
          <p:cNvPr id="14" name="Slide Number Placeholder 3">
            <a:extLst>
              <a:ext uri="{FF2B5EF4-FFF2-40B4-BE49-F238E27FC236}">
                <a16:creationId xmlns:a16="http://schemas.microsoft.com/office/drawing/2014/main" id="{3D10F716-872E-4215-B2A4-97FA408F190F}"/>
              </a:ext>
            </a:extLst>
          </p:cNvPr>
          <p:cNvSpPr txBox="1">
            <a:spLocks/>
          </p:cNvSpPr>
          <p:nvPr/>
        </p:nvSpPr>
        <p:spPr>
          <a:xfrm>
            <a:off x="1" y="1278685"/>
            <a:ext cx="711490" cy="232670"/>
          </a:xfrm>
          <a:prstGeom prst="rect">
            <a:avLst/>
          </a:prstGeom>
          <a:solidFill>
            <a:srgbClr val="2C4866"/>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fld id="{F53B6B1F-C8AD-4588-93C6-3618906EFC2C}" type="slidenum">
              <a:rPr lang="en-US" sz="1200" b="1" smtClean="0">
                <a:solidFill>
                  <a:schemeClr val="bg1"/>
                </a:solidFill>
              </a:rPr>
              <a:pPr algn="ctr">
                <a:defRPr/>
              </a:pPr>
              <a:t>3</a:t>
            </a:fld>
            <a:endParaRPr lang="en-US" sz="1200" b="1" dirty="0">
              <a:solidFill>
                <a:schemeClr val="bg1"/>
              </a:solidFill>
            </a:endParaRPr>
          </a:p>
        </p:txBody>
      </p:sp>
    </p:spTree>
    <p:extLst>
      <p:ext uri="{BB962C8B-B14F-4D97-AF65-F5344CB8AC3E}">
        <p14:creationId xmlns:p14="http://schemas.microsoft.com/office/powerpoint/2010/main" val="319197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0FA6F-CE36-4683-BFD0-A993B81DFE9B}"/>
              </a:ext>
            </a:extLst>
          </p:cNvPr>
          <p:cNvSpPr>
            <a:spLocks noGrp="1"/>
          </p:cNvSpPr>
          <p:nvPr>
            <p:ph type="title"/>
          </p:nvPr>
        </p:nvSpPr>
        <p:spPr/>
        <p:txBody>
          <a:bodyPr/>
          <a:lstStyle/>
          <a:p>
            <a:r>
              <a:rPr lang="en-US" dirty="0"/>
              <a:t>Policies in Conflict</a:t>
            </a:r>
            <a:endParaRPr lang="en-US" dirty="0">
              <a:solidFill>
                <a:srgbClr val="FF0000"/>
              </a:solidFill>
            </a:endParaRPr>
          </a:p>
        </p:txBody>
      </p:sp>
      <p:sp>
        <p:nvSpPr>
          <p:cNvPr id="3" name="Slide Number Placeholder 2">
            <a:extLst>
              <a:ext uri="{FF2B5EF4-FFF2-40B4-BE49-F238E27FC236}">
                <a16:creationId xmlns:a16="http://schemas.microsoft.com/office/drawing/2014/main" id="{BBBC8D26-E70E-46F0-AEDF-DC5AFF6CB5A0}"/>
              </a:ext>
            </a:extLst>
          </p:cNvPr>
          <p:cNvSpPr>
            <a:spLocks noGrp="1"/>
          </p:cNvSpPr>
          <p:nvPr>
            <p:ph type="sldNum" sz="quarter" idx="12"/>
          </p:nvPr>
        </p:nvSpPr>
        <p:spPr/>
        <p:txBody>
          <a:bodyPr>
            <a:normAutofit fontScale="85000" lnSpcReduction="20000"/>
          </a:bodyPr>
          <a:lstStyle/>
          <a:p>
            <a:pPr defTabSz="1219170" fontAlgn="auto">
              <a:spcBef>
                <a:spcPts val="0"/>
              </a:spcBef>
              <a:spcAft>
                <a:spcPts val="0"/>
              </a:spcAft>
            </a:pPr>
            <a:fld id="{B7C6481B-4A8A-42C4-AF8E-0DA672E2FCF5}" type="slidenum">
              <a:rPr lang="en-US">
                <a:latin typeface="Tw Cen MT"/>
              </a:rPr>
              <a:pPr defTabSz="1219170" fontAlgn="auto">
                <a:spcBef>
                  <a:spcPts val="0"/>
                </a:spcBef>
                <a:spcAft>
                  <a:spcPts val="0"/>
                </a:spcAft>
              </a:pPr>
              <a:t>30</a:t>
            </a:fld>
            <a:endParaRPr lang="en-US" dirty="0">
              <a:latin typeface="Tw Cen MT"/>
            </a:endParaRPr>
          </a:p>
        </p:txBody>
      </p:sp>
      <p:pic>
        <p:nvPicPr>
          <p:cNvPr id="6" name="Content Placeholder 5">
            <a:extLst>
              <a:ext uri="{FF2B5EF4-FFF2-40B4-BE49-F238E27FC236}">
                <a16:creationId xmlns:a16="http://schemas.microsoft.com/office/drawing/2014/main" id="{CCFBA31A-490E-4D0B-B6AC-C528CF9C223C}"/>
              </a:ext>
            </a:extLst>
          </p:cNvPr>
          <p:cNvPicPr>
            <a:picLocks noGrp="1" noChangeAspect="1"/>
          </p:cNvPicPr>
          <p:nvPr>
            <p:ph sz="quarter" idx="1"/>
          </p:nvPr>
        </p:nvPicPr>
        <p:blipFill>
          <a:blip r:embed="rId2"/>
          <a:stretch>
            <a:fillRect/>
          </a:stretch>
        </p:blipFill>
        <p:spPr>
          <a:xfrm>
            <a:off x="293139" y="1651000"/>
            <a:ext cx="7117312" cy="4495800"/>
          </a:xfrm>
        </p:spPr>
      </p:pic>
      <p:pic>
        <p:nvPicPr>
          <p:cNvPr id="10" name="Picture 9">
            <a:extLst>
              <a:ext uri="{FF2B5EF4-FFF2-40B4-BE49-F238E27FC236}">
                <a16:creationId xmlns:a16="http://schemas.microsoft.com/office/drawing/2014/main" id="{B27297B8-D7E8-40BB-879C-48EBAC530EFB}"/>
              </a:ext>
            </a:extLst>
          </p:cNvPr>
          <p:cNvPicPr>
            <a:picLocks noChangeAspect="1"/>
          </p:cNvPicPr>
          <p:nvPr/>
        </p:nvPicPr>
        <p:blipFill>
          <a:blip r:embed="rId3"/>
          <a:stretch>
            <a:fillRect/>
          </a:stretch>
        </p:blipFill>
        <p:spPr>
          <a:xfrm>
            <a:off x="5486400" y="3403601"/>
            <a:ext cx="5701261" cy="1097348"/>
          </a:xfrm>
          <a:prstGeom prst="rect">
            <a:avLst/>
          </a:prstGeom>
        </p:spPr>
      </p:pic>
      <p:pic>
        <p:nvPicPr>
          <p:cNvPr id="5" name="Picture 4">
            <a:extLst>
              <a:ext uri="{FF2B5EF4-FFF2-40B4-BE49-F238E27FC236}">
                <a16:creationId xmlns:a16="http://schemas.microsoft.com/office/drawing/2014/main" id="{778FEB3C-F289-490D-887F-FB57EDF3E099}"/>
              </a:ext>
            </a:extLst>
          </p:cNvPr>
          <p:cNvPicPr>
            <a:picLocks noChangeAspect="1"/>
          </p:cNvPicPr>
          <p:nvPr/>
        </p:nvPicPr>
        <p:blipFill>
          <a:blip r:embed="rId4"/>
          <a:stretch>
            <a:fillRect/>
          </a:stretch>
        </p:blipFill>
        <p:spPr>
          <a:xfrm>
            <a:off x="5486400" y="4831810"/>
            <a:ext cx="5701261" cy="750380"/>
          </a:xfrm>
          <a:prstGeom prst="rect">
            <a:avLst/>
          </a:prstGeom>
        </p:spPr>
      </p:pic>
      <p:sp>
        <p:nvSpPr>
          <p:cNvPr id="4" name="Rectangle: Rounded Corners 3">
            <a:extLst>
              <a:ext uri="{FF2B5EF4-FFF2-40B4-BE49-F238E27FC236}">
                <a16:creationId xmlns:a16="http://schemas.microsoft.com/office/drawing/2014/main" id="{4A9DD25B-DF21-4D08-838A-B6BFBFCF694C}"/>
              </a:ext>
            </a:extLst>
          </p:cNvPr>
          <p:cNvSpPr/>
          <p:nvPr/>
        </p:nvSpPr>
        <p:spPr>
          <a:xfrm>
            <a:off x="5486400" y="4812219"/>
            <a:ext cx="5791200" cy="7503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Tw Cen MT"/>
            </a:endParaRPr>
          </a:p>
        </p:txBody>
      </p:sp>
      <p:cxnSp>
        <p:nvCxnSpPr>
          <p:cNvPr id="8" name="Straight Connector 7">
            <a:extLst>
              <a:ext uri="{FF2B5EF4-FFF2-40B4-BE49-F238E27FC236}">
                <a16:creationId xmlns:a16="http://schemas.microsoft.com/office/drawing/2014/main" id="{18F0CB67-ECCA-4036-B908-8B2B54829216}"/>
              </a:ext>
            </a:extLst>
          </p:cNvPr>
          <p:cNvCxnSpPr/>
          <p:nvPr/>
        </p:nvCxnSpPr>
        <p:spPr>
          <a:xfrm>
            <a:off x="6502400" y="5054600"/>
            <a:ext cx="3352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F33EE81-DB0D-4649-9BC5-2AB450775CCC}"/>
              </a:ext>
            </a:extLst>
          </p:cNvPr>
          <p:cNvCxnSpPr>
            <a:cxnSpLocks/>
          </p:cNvCxnSpPr>
          <p:nvPr/>
        </p:nvCxnSpPr>
        <p:spPr>
          <a:xfrm>
            <a:off x="5588000" y="5257800"/>
            <a:ext cx="3048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1E86F77-E4C7-44E7-8954-070C070D9577}"/>
              </a:ext>
            </a:extLst>
          </p:cNvPr>
          <p:cNvSpPr txBox="1"/>
          <p:nvPr/>
        </p:nvSpPr>
        <p:spPr>
          <a:xfrm>
            <a:off x="6320472" y="5654358"/>
            <a:ext cx="3941129" cy="461665"/>
          </a:xfrm>
          <a:prstGeom prst="rect">
            <a:avLst/>
          </a:prstGeom>
          <a:noFill/>
        </p:spPr>
        <p:txBody>
          <a:bodyPr wrap="square">
            <a:spAutoFit/>
          </a:bodyPr>
          <a:lstStyle/>
          <a:p>
            <a:pPr defTabSz="1219170" eaLnBrk="1" fontAlgn="auto" hangingPunct="1">
              <a:spcBef>
                <a:spcPts val="0"/>
              </a:spcBef>
              <a:spcAft>
                <a:spcPts val="0"/>
              </a:spcAft>
            </a:pPr>
            <a:r>
              <a:rPr lang="en-US" sz="2400" dirty="0">
                <a:solidFill>
                  <a:srgbClr val="C00000"/>
                </a:solidFill>
                <a:latin typeface="Tw Cen MT"/>
              </a:rPr>
              <a:t>Renewables vs. Conservation</a:t>
            </a:r>
          </a:p>
        </p:txBody>
      </p:sp>
      <p:cxnSp>
        <p:nvCxnSpPr>
          <p:cNvPr id="13" name="Straight Connector 12">
            <a:extLst>
              <a:ext uri="{FF2B5EF4-FFF2-40B4-BE49-F238E27FC236}">
                <a16:creationId xmlns:a16="http://schemas.microsoft.com/office/drawing/2014/main" id="{9A0B9468-05DE-4BAD-89B0-99A208E43B1D}"/>
              </a:ext>
            </a:extLst>
          </p:cNvPr>
          <p:cNvCxnSpPr>
            <a:cxnSpLocks/>
          </p:cNvCxnSpPr>
          <p:nvPr/>
        </p:nvCxnSpPr>
        <p:spPr>
          <a:xfrm>
            <a:off x="5486400" y="4140200"/>
            <a:ext cx="5384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1957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wipe(up)">
                                      <p:cBhvr>
                                        <p:cTn id="17" dur="500"/>
                                        <p:tgtEl>
                                          <p:spTgt spid="12">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D765E-EEAF-43AB-9743-6AFD6DD06D18}"/>
              </a:ext>
            </a:extLst>
          </p:cNvPr>
          <p:cNvSpPr>
            <a:spLocks noGrp="1"/>
          </p:cNvSpPr>
          <p:nvPr>
            <p:ph type="title"/>
          </p:nvPr>
        </p:nvSpPr>
        <p:spPr/>
        <p:txBody>
          <a:bodyPr/>
          <a:lstStyle/>
          <a:p>
            <a:r>
              <a:rPr lang="en-US" dirty="0"/>
              <a:t>Benton County Wind Farm: A WA Case Study</a:t>
            </a:r>
          </a:p>
        </p:txBody>
      </p:sp>
      <p:sp>
        <p:nvSpPr>
          <p:cNvPr id="3" name="Slide Number Placeholder 2">
            <a:extLst>
              <a:ext uri="{FF2B5EF4-FFF2-40B4-BE49-F238E27FC236}">
                <a16:creationId xmlns:a16="http://schemas.microsoft.com/office/drawing/2014/main" id="{19557C4D-EE89-4485-9180-4A357C36BF52}"/>
              </a:ext>
            </a:extLst>
          </p:cNvPr>
          <p:cNvSpPr>
            <a:spLocks noGrp="1"/>
          </p:cNvSpPr>
          <p:nvPr>
            <p:ph type="sldNum" sz="quarter" idx="12"/>
          </p:nvPr>
        </p:nvSpPr>
        <p:spPr/>
        <p:txBody>
          <a:bodyPr>
            <a:normAutofit fontScale="85000" lnSpcReduction="20000"/>
          </a:bodyPr>
          <a:lstStyle/>
          <a:p>
            <a:pPr defTabSz="1219170" fontAlgn="auto">
              <a:spcBef>
                <a:spcPts val="0"/>
              </a:spcBef>
              <a:spcAft>
                <a:spcPts val="0"/>
              </a:spcAft>
            </a:pPr>
            <a:fld id="{B7C6481B-4A8A-42C4-AF8E-0DA672E2FCF5}" type="slidenum">
              <a:rPr lang="en-US">
                <a:latin typeface="Tw Cen MT"/>
              </a:rPr>
              <a:pPr defTabSz="1219170" fontAlgn="auto">
                <a:spcBef>
                  <a:spcPts val="0"/>
                </a:spcBef>
                <a:spcAft>
                  <a:spcPts val="0"/>
                </a:spcAft>
              </a:pPr>
              <a:t>31</a:t>
            </a:fld>
            <a:endParaRPr lang="en-US" dirty="0">
              <a:latin typeface="Tw Cen MT"/>
            </a:endParaRPr>
          </a:p>
        </p:txBody>
      </p:sp>
      <p:pic>
        <p:nvPicPr>
          <p:cNvPr id="8" name="Picture 7">
            <a:extLst>
              <a:ext uri="{FF2B5EF4-FFF2-40B4-BE49-F238E27FC236}">
                <a16:creationId xmlns:a16="http://schemas.microsoft.com/office/drawing/2014/main" id="{808F14D5-544F-4D6C-ABA2-F24A55691F16}"/>
              </a:ext>
            </a:extLst>
          </p:cNvPr>
          <p:cNvPicPr>
            <a:picLocks noChangeAspect="1"/>
          </p:cNvPicPr>
          <p:nvPr/>
        </p:nvPicPr>
        <p:blipFill>
          <a:blip r:embed="rId2"/>
          <a:stretch>
            <a:fillRect/>
          </a:stretch>
        </p:blipFill>
        <p:spPr>
          <a:xfrm>
            <a:off x="820492" y="1583240"/>
            <a:ext cx="7412736" cy="5082445"/>
          </a:xfrm>
          <a:prstGeom prst="rect">
            <a:avLst/>
          </a:prstGeom>
        </p:spPr>
      </p:pic>
      <p:sp>
        <p:nvSpPr>
          <p:cNvPr id="9" name="TextBox 8">
            <a:extLst>
              <a:ext uri="{FF2B5EF4-FFF2-40B4-BE49-F238E27FC236}">
                <a16:creationId xmlns:a16="http://schemas.microsoft.com/office/drawing/2014/main" id="{55FE5578-DC53-495B-8377-2C1EB349CF07}"/>
              </a:ext>
            </a:extLst>
          </p:cNvPr>
          <p:cNvSpPr txBox="1"/>
          <p:nvPr/>
        </p:nvSpPr>
        <p:spPr>
          <a:xfrm>
            <a:off x="8331200" y="1701801"/>
            <a:ext cx="3454400" cy="3785652"/>
          </a:xfrm>
          <a:prstGeom prst="rect">
            <a:avLst/>
          </a:prstGeom>
          <a:noFill/>
        </p:spPr>
        <p:txBody>
          <a:bodyPr wrap="square" rtlCol="0">
            <a:spAutoFit/>
          </a:bodyPr>
          <a:lstStyle/>
          <a:p>
            <a:pPr marL="228594" indent="-228594" defTabSz="1219170" eaLnBrk="1" fontAlgn="auto" hangingPunct="1">
              <a:spcBef>
                <a:spcPts val="0"/>
              </a:spcBef>
              <a:spcAft>
                <a:spcPts val="0"/>
              </a:spcAft>
              <a:buFont typeface="Arial" panose="020B0604020202020204" pitchFamily="34" charset="0"/>
              <a:buChar char="•"/>
            </a:pPr>
            <a:r>
              <a:rPr lang="en-US" sz="1600" b="1" dirty="0">
                <a:solidFill>
                  <a:srgbClr val="1F497D"/>
                </a:solidFill>
                <a:latin typeface="Tw Cen MT"/>
              </a:rPr>
              <a:t>850 MW Wind Project</a:t>
            </a:r>
          </a:p>
          <a:p>
            <a:pPr marL="228594" indent="-228594" defTabSz="1219170" eaLnBrk="1" fontAlgn="auto" hangingPunct="1">
              <a:spcBef>
                <a:spcPts val="0"/>
              </a:spcBef>
              <a:spcAft>
                <a:spcPts val="0"/>
              </a:spcAft>
              <a:buFont typeface="Arial" panose="020B0604020202020204" pitchFamily="34" charset="0"/>
              <a:buChar char="•"/>
            </a:pPr>
            <a:endParaRPr lang="en-US" sz="1600" b="1" dirty="0">
              <a:solidFill>
                <a:srgbClr val="1F497D"/>
              </a:solidFill>
              <a:latin typeface="Tw Cen MT"/>
            </a:endParaRPr>
          </a:p>
          <a:p>
            <a:pPr marL="228594" indent="-228594" defTabSz="1219170" eaLnBrk="1" fontAlgn="auto" hangingPunct="1">
              <a:spcBef>
                <a:spcPts val="0"/>
              </a:spcBef>
              <a:spcAft>
                <a:spcPts val="0"/>
              </a:spcAft>
              <a:buFont typeface="Arial" panose="020B0604020202020204" pitchFamily="34" charset="0"/>
              <a:buChar char="•"/>
            </a:pPr>
            <a:r>
              <a:rPr lang="en-US" sz="1600" b="1" dirty="0">
                <a:solidFill>
                  <a:srgbClr val="1F497D"/>
                </a:solidFill>
                <a:latin typeface="Tw Cen MT"/>
              </a:rPr>
              <a:t>Benton County</a:t>
            </a:r>
          </a:p>
          <a:p>
            <a:pPr marL="228594" indent="-228594" defTabSz="1219170" eaLnBrk="1" fontAlgn="auto" hangingPunct="1">
              <a:spcBef>
                <a:spcPts val="0"/>
              </a:spcBef>
              <a:spcAft>
                <a:spcPts val="0"/>
              </a:spcAft>
              <a:buFont typeface="Arial" panose="020B0604020202020204" pitchFamily="34" charset="0"/>
              <a:buChar char="•"/>
            </a:pPr>
            <a:endParaRPr lang="en-US" sz="1600" b="1" dirty="0">
              <a:solidFill>
                <a:srgbClr val="1F497D"/>
              </a:solidFill>
              <a:latin typeface="Tw Cen MT"/>
            </a:endParaRPr>
          </a:p>
          <a:p>
            <a:pPr marL="228594" indent="-228594" defTabSz="1219170" eaLnBrk="1" fontAlgn="auto" hangingPunct="1">
              <a:spcBef>
                <a:spcPts val="0"/>
              </a:spcBef>
              <a:spcAft>
                <a:spcPts val="0"/>
              </a:spcAft>
              <a:buFont typeface="Arial" panose="020B0604020202020204" pitchFamily="34" charset="0"/>
              <a:buChar char="•"/>
            </a:pPr>
            <a:r>
              <a:rPr lang="en-US" sz="1600" b="1" dirty="0">
                <a:solidFill>
                  <a:srgbClr val="1F497D"/>
                </a:solidFill>
                <a:latin typeface="Tw Cen MT"/>
              </a:rPr>
              <a:t>244 Wind Turbines</a:t>
            </a:r>
          </a:p>
          <a:p>
            <a:pPr marL="228594" indent="-228594" defTabSz="1219170" eaLnBrk="1" fontAlgn="auto" hangingPunct="1">
              <a:spcBef>
                <a:spcPts val="0"/>
              </a:spcBef>
              <a:spcAft>
                <a:spcPts val="0"/>
              </a:spcAft>
              <a:buFont typeface="Arial" panose="020B0604020202020204" pitchFamily="34" charset="0"/>
              <a:buChar char="•"/>
            </a:pPr>
            <a:endParaRPr lang="en-US" sz="1600" b="1" dirty="0">
              <a:solidFill>
                <a:srgbClr val="1F497D"/>
              </a:solidFill>
              <a:latin typeface="Tw Cen MT"/>
            </a:endParaRPr>
          </a:p>
          <a:p>
            <a:pPr marL="228594" indent="-228594" defTabSz="1219170" eaLnBrk="1" fontAlgn="auto" hangingPunct="1">
              <a:spcBef>
                <a:spcPts val="0"/>
              </a:spcBef>
              <a:spcAft>
                <a:spcPts val="0"/>
              </a:spcAft>
              <a:buFont typeface="Arial" panose="020B0604020202020204" pitchFamily="34" charset="0"/>
              <a:buChar char="•"/>
            </a:pPr>
            <a:r>
              <a:rPr lang="en-US" sz="1600" b="1" dirty="0">
                <a:solidFill>
                  <a:srgbClr val="1F497D"/>
                </a:solidFill>
                <a:latin typeface="Tw Cen MT"/>
              </a:rPr>
              <a:t>Up to 600 feet tall</a:t>
            </a:r>
          </a:p>
          <a:p>
            <a:pPr marL="228594" indent="-228594" defTabSz="1219170" eaLnBrk="1" fontAlgn="auto" hangingPunct="1">
              <a:spcBef>
                <a:spcPts val="0"/>
              </a:spcBef>
              <a:spcAft>
                <a:spcPts val="0"/>
              </a:spcAft>
              <a:buFont typeface="Arial" panose="020B0604020202020204" pitchFamily="34" charset="0"/>
              <a:buChar char="•"/>
            </a:pPr>
            <a:endParaRPr lang="en-US" sz="1600" b="1" dirty="0">
              <a:solidFill>
                <a:srgbClr val="1F497D"/>
              </a:solidFill>
              <a:latin typeface="Tw Cen MT"/>
            </a:endParaRPr>
          </a:p>
          <a:p>
            <a:pPr marL="228594" indent="-228594" defTabSz="1219170" eaLnBrk="1" fontAlgn="auto" hangingPunct="1">
              <a:spcBef>
                <a:spcPts val="0"/>
              </a:spcBef>
              <a:spcAft>
                <a:spcPts val="0"/>
              </a:spcAft>
              <a:buFont typeface="Arial" panose="020B0604020202020204" pitchFamily="34" charset="0"/>
              <a:buChar char="•"/>
            </a:pPr>
            <a:r>
              <a:rPr lang="en-US" sz="1600" b="1" dirty="0">
                <a:solidFill>
                  <a:srgbClr val="1F497D"/>
                </a:solidFill>
                <a:latin typeface="Tw Cen MT"/>
              </a:rPr>
              <a:t>72,428 acres (113 square miles)</a:t>
            </a:r>
          </a:p>
          <a:p>
            <a:pPr marL="228594" indent="-228594" defTabSz="1219170" eaLnBrk="1" fontAlgn="auto" hangingPunct="1">
              <a:spcBef>
                <a:spcPts val="0"/>
              </a:spcBef>
              <a:spcAft>
                <a:spcPts val="0"/>
              </a:spcAft>
              <a:buFont typeface="Arial" panose="020B0604020202020204" pitchFamily="34" charset="0"/>
              <a:buChar char="•"/>
            </a:pPr>
            <a:endParaRPr lang="en-US" sz="1600" b="1" dirty="0">
              <a:solidFill>
                <a:srgbClr val="1F497D"/>
              </a:solidFill>
              <a:latin typeface="Tw Cen MT"/>
            </a:endParaRPr>
          </a:p>
          <a:p>
            <a:pPr marL="228594" indent="-228594" defTabSz="1219170" eaLnBrk="1" fontAlgn="auto" hangingPunct="1">
              <a:spcBef>
                <a:spcPts val="0"/>
              </a:spcBef>
              <a:spcAft>
                <a:spcPts val="0"/>
              </a:spcAft>
              <a:buFont typeface="Arial" panose="020B0604020202020204" pitchFamily="34" charset="0"/>
              <a:buChar char="•"/>
            </a:pPr>
            <a:r>
              <a:rPr lang="en-US" sz="1600" b="1" dirty="0">
                <a:solidFill>
                  <a:srgbClr val="C00000"/>
                </a:solidFill>
                <a:latin typeface="Tw Cen MT"/>
              </a:rPr>
              <a:t>Developer using EFSEC process to gain Governor Inslee’s approval</a:t>
            </a:r>
          </a:p>
          <a:p>
            <a:pPr marL="228594" indent="-228594" defTabSz="1219170" eaLnBrk="1" fontAlgn="auto" hangingPunct="1">
              <a:spcBef>
                <a:spcPts val="0"/>
              </a:spcBef>
              <a:spcAft>
                <a:spcPts val="0"/>
              </a:spcAft>
              <a:buFont typeface="Arial" panose="020B0604020202020204" pitchFamily="34" charset="0"/>
              <a:buChar char="•"/>
            </a:pPr>
            <a:endParaRPr lang="en-US" sz="1600" b="1" dirty="0">
              <a:solidFill>
                <a:srgbClr val="C00000"/>
              </a:solidFill>
              <a:latin typeface="Tw Cen MT"/>
            </a:endParaRPr>
          </a:p>
          <a:p>
            <a:pPr marL="228594" indent="-228594" defTabSz="1219170" eaLnBrk="1" fontAlgn="auto" hangingPunct="1">
              <a:spcBef>
                <a:spcPts val="0"/>
              </a:spcBef>
              <a:spcAft>
                <a:spcPts val="0"/>
              </a:spcAft>
              <a:buFont typeface="Arial" panose="020B0604020202020204" pitchFamily="34" charset="0"/>
              <a:buChar char="•"/>
            </a:pPr>
            <a:r>
              <a:rPr lang="en-US" sz="1600" b="1" dirty="0">
                <a:solidFill>
                  <a:srgbClr val="C00000"/>
                </a:solidFill>
                <a:latin typeface="Tw Cen MT"/>
              </a:rPr>
              <a:t>Overwhelming local opposition</a:t>
            </a:r>
          </a:p>
          <a:p>
            <a:pPr marL="228594" indent="-228594" defTabSz="1219170" eaLnBrk="1" fontAlgn="auto" hangingPunct="1">
              <a:spcBef>
                <a:spcPts val="0"/>
              </a:spcBef>
              <a:spcAft>
                <a:spcPts val="0"/>
              </a:spcAft>
              <a:buFont typeface="Arial" panose="020B0604020202020204" pitchFamily="34" charset="0"/>
              <a:buChar char="•"/>
            </a:pPr>
            <a:endParaRPr lang="en-US" sz="1600" b="1" dirty="0">
              <a:solidFill>
                <a:srgbClr val="1F497D"/>
              </a:solidFill>
              <a:latin typeface="Tw Cen MT"/>
            </a:endParaRPr>
          </a:p>
        </p:txBody>
      </p:sp>
    </p:spTree>
    <p:extLst>
      <p:ext uri="{BB962C8B-B14F-4D97-AF65-F5344CB8AC3E}">
        <p14:creationId xmlns:p14="http://schemas.microsoft.com/office/powerpoint/2010/main" val="884639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xEl>
                                              <p:pRg st="10" end="10"/>
                                            </p:txEl>
                                          </p:spTgt>
                                        </p:tgtEl>
                                        <p:attrNameLst>
                                          <p:attrName>style.visibility</p:attrName>
                                        </p:attrNameLst>
                                      </p:cBhvr>
                                      <p:to>
                                        <p:strVal val="visible"/>
                                      </p:to>
                                    </p:set>
                                    <p:animEffect transition="in" filter="barn(inVertical)">
                                      <p:cBhvr>
                                        <p:cTn id="7" dur="500"/>
                                        <p:tgtEl>
                                          <p:spTgt spid="9">
                                            <p:txEl>
                                              <p:pRg st="10" end="1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xEl>
                                              <p:pRg st="12" end="12"/>
                                            </p:txEl>
                                          </p:spTgt>
                                        </p:tgtEl>
                                        <p:attrNameLst>
                                          <p:attrName>style.visibility</p:attrName>
                                        </p:attrNameLst>
                                      </p:cBhvr>
                                      <p:to>
                                        <p:strVal val="visible"/>
                                      </p:to>
                                    </p:set>
                                    <p:animEffect transition="in" filter="barn(inVertical)">
                                      <p:cBhvr>
                                        <p:cTn id="11" dur="500"/>
                                        <p:tgtEl>
                                          <p:spTgt spid="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D765E-EEAF-43AB-9743-6AFD6DD06D18}"/>
              </a:ext>
            </a:extLst>
          </p:cNvPr>
          <p:cNvSpPr>
            <a:spLocks noGrp="1"/>
          </p:cNvSpPr>
          <p:nvPr>
            <p:ph type="title"/>
          </p:nvPr>
        </p:nvSpPr>
        <p:spPr/>
        <p:txBody>
          <a:bodyPr>
            <a:normAutofit/>
          </a:bodyPr>
          <a:lstStyle/>
          <a:p>
            <a:r>
              <a:rPr lang="en-US" dirty="0"/>
              <a:t>Benton County Wind Farm: A Case Study</a:t>
            </a:r>
          </a:p>
        </p:txBody>
      </p:sp>
      <p:sp>
        <p:nvSpPr>
          <p:cNvPr id="3" name="Slide Number Placeholder 2">
            <a:extLst>
              <a:ext uri="{FF2B5EF4-FFF2-40B4-BE49-F238E27FC236}">
                <a16:creationId xmlns:a16="http://schemas.microsoft.com/office/drawing/2014/main" id="{19557C4D-EE89-4485-9180-4A357C36BF52}"/>
              </a:ext>
            </a:extLst>
          </p:cNvPr>
          <p:cNvSpPr>
            <a:spLocks noGrp="1"/>
          </p:cNvSpPr>
          <p:nvPr>
            <p:ph type="sldNum" sz="quarter" idx="12"/>
          </p:nvPr>
        </p:nvSpPr>
        <p:spPr/>
        <p:txBody>
          <a:bodyPr>
            <a:normAutofit fontScale="85000" lnSpcReduction="20000"/>
          </a:bodyPr>
          <a:lstStyle/>
          <a:p>
            <a:pPr defTabSz="1219170" fontAlgn="auto">
              <a:spcBef>
                <a:spcPts val="0"/>
              </a:spcBef>
              <a:spcAft>
                <a:spcPts val="0"/>
              </a:spcAft>
            </a:pPr>
            <a:fld id="{B7C6481B-4A8A-42C4-AF8E-0DA672E2FCF5}" type="slidenum">
              <a:rPr lang="en-US">
                <a:latin typeface="Tw Cen MT"/>
              </a:rPr>
              <a:pPr defTabSz="1219170" fontAlgn="auto">
                <a:spcBef>
                  <a:spcPts val="0"/>
                </a:spcBef>
                <a:spcAft>
                  <a:spcPts val="0"/>
                </a:spcAft>
              </a:pPr>
              <a:t>32</a:t>
            </a:fld>
            <a:endParaRPr lang="en-US" dirty="0">
              <a:latin typeface="Tw Cen MT"/>
            </a:endParaRPr>
          </a:p>
        </p:txBody>
      </p:sp>
      <p:pic>
        <p:nvPicPr>
          <p:cNvPr id="6" name="Picture 5">
            <a:extLst>
              <a:ext uri="{FF2B5EF4-FFF2-40B4-BE49-F238E27FC236}">
                <a16:creationId xmlns:a16="http://schemas.microsoft.com/office/drawing/2014/main" id="{86CC462B-B986-4ECB-BB8F-08EB7BE52609}"/>
              </a:ext>
            </a:extLst>
          </p:cNvPr>
          <p:cNvPicPr>
            <a:picLocks noChangeAspect="1"/>
          </p:cNvPicPr>
          <p:nvPr/>
        </p:nvPicPr>
        <p:blipFill>
          <a:blip r:embed="rId2"/>
          <a:stretch>
            <a:fillRect/>
          </a:stretch>
        </p:blipFill>
        <p:spPr>
          <a:xfrm>
            <a:off x="420011" y="1701801"/>
            <a:ext cx="11351979" cy="3070084"/>
          </a:xfrm>
          <a:prstGeom prst="rect">
            <a:avLst/>
          </a:prstGeom>
        </p:spPr>
      </p:pic>
      <p:pic>
        <p:nvPicPr>
          <p:cNvPr id="5" name="Picture 4">
            <a:extLst>
              <a:ext uri="{FF2B5EF4-FFF2-40B4-BE49-F238E27FC236}">
                <a16:creationId xmlns:a16="http://schemas.microsoft.com/office/drawing/2014/main" id="{D2511168-3585-4EFD-A1F5-C009B8EDB4EA}"/>
              </a:ext>
            </a:extLst>
          </p:cNvPr>
          <p:cNvPicPr>
            <a:picLocks noChangeAspect="1"/>
          </p:cNvPicPr>
          <p:nvPr/>
        </p:nvPicPr>
        <p:blipFill>
          <a:blip r:embed="rId3"/>
          <a:stretch>
            <a:fillRect/>
          </a:stretch>
        </p:blipFill>
        <p:spPr>
          <a:xfrm>
            <a:off x="203200" y="4930058"/>
            <a:ext cx="4134557" cy="910415"/>
          </a:xfrm>
          <a:prstGeom prst="rect">
            <a:avLst/>
          </a:prstGeom>
        </p:spPr>
      </p:pic>
      <p:sp>
        <p:nvSpPr>
          <p:cNvPr id="8" name="TextBox 7">
            <a:extLst>
              <a:ext uri="{FF2B5EF4-FFF2-40B4-BE49-F238E27FC236}">
                <a16:creationId xmlns:a16="http://schemas.microsoft.com/office/drawing/2014/main" id="{55AEC2AD-1780-4415-921E-20F3C79BEF46}"/>
              </a:ext>
            </a:extLst>
          </p:cNvPr>
          <p:cNvSpPr txBox="1"/>
          <p:nvPr/>
        </p:nvSpPr>
        <p:spPr>
          <a:xfrm>
            <a:off x="4572000" y="4819931"/>
            <a:ext cx="7199989" cy="1672702"/>
          </a:xfrm>
          <a:prstGeom prst="rect">
            <a:avLst/>
          </a:prstGeom>
          <a:noFill/>
        </p:spPr>
        <p:txBody>
          <a:bodyPr wrap="square">
            <a:spAutoFit/>
          </a:bodyPr>
          <a:lstStyle/>
          <a:p>
            <a:pPr defTabSz="1219170" eaLnBrk="1" fontAlgn="auto" hangingPunct="1">
              <a:spcBef>
                <a:spcPts val="0"/>
              </a:spcBef>
              <a:spcAft>
                <a:spcPts val="0"/>
              </a:spcAft>
            </a:pPr>
            <a:r>
              <a:rPr lang="en-US" sz="1467" b="1" i="1" dirty="0">
                <a:solidFill>
                  <a:srgbClr val="1F497D"/>
                </a:solidFill>
                <a:latin typeface="Calibri" panose="020F0502020204030204" pitchFamily="34" charset="0"/>
              </a:rPr>
              <a:t>“These areas, as well as the entire Horse Heaven Hills ridgeline, are used seasonally and year-round by a variety of avian species, some of which are State, Priority, Candidate, and </a:t>
            </a:r>
            <a:r>
              <a:rPr lang="en-US" sz="1467" b="1" i="1" u="sng" dirty="0">
                <a:solidFill>
                  <a:srgbClr val="FF0000"/>
                </a:solidFill>
                <a:latin typeface="Calibri" panose="020F0502020204030204" pitchFamily="34" charset="0"/>
              </a:rPr>
              <a:t>Threatened Species</a:t>
            </a:r>
            <a:r>
              <a:rPr lang="en-US" sz="1467" b="1" i="1" dirty="0">
                <a:solidFill>
                  <a:srgbClr val="1F497D"/>
                </a:solidFill>
                <a:latin typeface="Calibri" panose="020F0502020204030204" pitchFamily="34" charset="0"/>
              </a:rPr>
              <a:t>. In fact, the entire Horse Heaven Hills ridgeline is an important area for avian species and other wildlife, including reintroduced Pronghorn antelope. It is a </a:t>
            </a:r>
            <a:r>
              <a:rPr lang="en-US" sz="1467" b="1" i="1" u="sng" dirty="0">
                <a:solidFill>
                  <a:srgbClr val="1F497D"/>
                </a:solidFill>
                <a:latin typeface="Calibri" panose="020F0502020204030204" pitchFamily="34" charset="0"/>
              </a:rPr>
              <a:t>strategic location </a:t>
            </a:r>
            <a:r>
              <a:rPr lang="en-US" sz="1467" b="1" i="1" dirty="0">
                <a:solidFill>
                  <a:srgbClr val="1F497D"/>
                </a:solidFill>
                <a:latin typeface="Calibri" panose="020F0502020204030204" pitchFamily="34" charset="0"/>
              </a:rPr>
              <a:t>that provides suitable </a:t>
            </a:r>
            <a:r>
              <a:rPr lang="en-US" sz="1467" b="1" i="1" u="sng" dirty="0">
                <a:solidFill>
                  <a:srgbClr val="FF0000"/>
                </a:solidFill>
                <a:latin typeface="Calibri" panose="020F0502020204030204" pitchFamily="34" charset="0"/>
              </a:rPr>
              <a:t>habitat for a variety of native plant and wildlife species</a:t>
            </a:r>
            <a:r>
              <a:rPr lang="en-US" sz="1467" b="1" i="1" u="sng" dirty="0">
                <a:solidFill>
                  <a:srgbClr val="1F497D"/>
                </a:solidFill>
                <a:latin typeface="Calibri" panose="020F0502020204030204" pitchFamily="34" charset="0"/>
              </a:rPr>
              <a:t> </a:t>
            </a:r>
            <a:r>
              <a:rPr lang="en-US" sz="1467" b="1" i="1" dirty="0">
                <a:solidFill>
                  <a:srgbClr val="1F497D"/>
                </a:solidFill>
                <a:latin typeface="Calibri" panose="020F0502020204030204" pitchFamily="34" charset="0"/>
              </a:rPr>
              <a:t>and has been recognized as such through a variety of scientifically validated stakeholder publications.”</a:t>
            </a:r>
            <a:endParaRPr lang="en-US" sz="1467" b="1" i="1" dirty="0">
              <a:solidFill>
                <a:srgbClr val="1F497D"/>
              </a:solidFill>
              <a:latin typeface="Tw Cen MT"/>
            </a:endParaRPr>
          </a:p>
        </p:txBody>
      </p:sp>
      <p:sp>
        <p:nvSpPr>
          <p:cNvPr id="9" name="TextBox 8">
            <a:extLst>
              <a:ext uri="{FF2B5EF4-FFF2-40B4-BE49-F238E27FC236}">
                <a16:creationId xmlns:a16="http://schemas.microsoft.com/office/drawing/2014/main" id="{0FE341F7-753F-48F5-897F-647A9109801E}"/>
              </a:ext>
            </a:extLst>
          </p:cNvPr>
          <p:cNvSpPr txBox="1"/>
          <p:nvPr/>
        </p:nvSpPr>
        <p:spPr>
          <a:xfrm>
            <a:off x="3867605" y="2006601"/>
            <a:ext cx="5682795" cy="338554"/>
          </a:xfrm>
          <a:prstGeom prst="rect">
            <a:avLst/>
          </a:prstGeom>
          <a:noFill/>
        </p:spPr>
        <p:txBody>
          <a:bodyPr wrap="square">
            <a:spAutoFit/>
          </a:bodyPr>
          <a:lstStyle/>
          <a:p>
            <a:pPr defTabSz="1219170" eaLnBrk="1" fontAlgn="auto" hangingPunct="1">
              <a:spcBef>
                <a:spcPts val="0"/>
              </a:spcBef>
              <a:spcAft>
                <a:spcPts val="0"/>
              </a:spcAft>
            </a:pPr>
            <a:r>
              <a:rPr lang="en-US" sz="1600" dirty="0">
                <a:solidFill>
                  <a:srgbClr val="FF0000"/>
                </a:solidFill>
                <a:latin typeface="Calibri" panose="020F0502020204030204" pitchFamily="34" charset="0"/>
                <a:ea typeface="Times New Roman" panose="02020603050405020304" pitchFamily="18" charset="0"/>
              </a:rPr>
              <a:t>Deserts and arid lands are habitats too . . . f</a:t>
            </a:r>
            <a:r>
              <a:rPr lang="en-US" sz="1600" dirty="0">
                <a:solidFill>
                  <a:srgbClr val="FF0000"/>
                </a:solidFill>
                <a:latin typeface="Calibri" panose="020F0502020204030204" pitchFamily="34" charset="0"/>
                <a:ea typeface="Calibri" panose="020F0502020204030204" pitchFamily="34" charset="0"/>
              </a:rPr>
              <a:t>or animals &amp; people</a:t>
            </a:r>
          </a:p>
        </p:txBody>
      </p:sp>
    </p:spTree>
    <p:extLst>
      <p:ext uri="{BB962C8B-B14F-4D97-AF65-F5344CB8AC3E}">
        <p14:creationId xmlns:p14="http://schemas.microsoft.com/office/powerpoint/2010/main" val="24457821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Unspoken Environmental Costs</a:t>
            </a:r>
          </a:p>
        </p:txBody>
      </p:sp>
      <p:sp>
        <p:nvSpPr>
          <p:cNvPr id="3" name="Slide Number Placeholder 2"/>
          <p:cNvSpPr>
            <a:spLocks noGrp="1"/>
          </p:cNvSpPr>
          <p:nvPr>
            <p:ph type="sldNum" sz="quarter" idx="12"/>
          </p:nvPr>
        </p:nvSpPr>
        <p:spPr/>
        <p:txBody>
          <a:bodyPr>
            <a:normAutofit fontScale="85000" lnSpcReduction="20000"/>
          </a:bodyPr>
          <a:lstStyle/>
          <a:p>
            <a:pPr defTabSz="914377" fontAlgn="auto">
              <a:spcBef>
                <a:spcPts val="0"/>
              </a:spcBef>
              <a:spcAft>
                <a:spcPts val="0"/>
              </a:spcAft>
            </a:pPr>
            <a:fld id="{B7C6481B-4A8A-42C4-AF8E-0DA672E2FCF5}" type="slidenum">
              <a:rPr lang="en-US">
                <a:latin typeface="Tw Cen MT"/>
              </a:rPr>
              <a:pPr defTabSz="914377" fontAlgn="auto">
                <a:spcBef>
                  <a:spcPts val="0"/>
                </a:spcBef>
                <a:spcAft>
                  <a:spcPts val="0"/>
                </a:spcAft>
              </a:pPr>
              <a:t>33</a:t>
            </a:fld>
            <a:endParaRPr lang="en-US" dirty="0">
              <a:latin typeface="Tw Cen MT"/>
            </a:endParaRPr>
          </a:p>
        </p:txBody>
      </p:sp>
      <p:pic>
        <p:nvPicPr>
          <p:cNvPr id="9" name="Picture 8">
            <a:extLst>
              <a:ext uri="{FF2B5EF4-FFF2-40B4-BE49-F238E27FC236}">
                <a16:creationId xmlns:a16="http://schemas.microsoft.com/office/drawing/2014/main" id="{E89589ED-B088-4191-A91B-22ABD547F8CE}"/>
              </a:ext>
            </a:extLst>
          </p:cNvPr>
          <p:cNvPicPr>
            <a:picLocks noChangeAspect="1"/>
          </p:cNvPicPr>
          <p:nvPr/>
        </p:nvPicPr>
        <p:blipFill>
          <a:blip r:embed="rId2"/>
          <a:stretch>
            <a:fillRect/>
          </a:stretch>
        </p:blipFill>
        <p:spPr>
          <a:xfrm>
            <a:off x="816864" y="1598742"/>
            <a:ext cx="4639744" cy="2405181"/>
          </a:xfrm>
          <a:prstGeom prst="rect">
            <a:avLst/>
          </a:prstGeom>
        </p:spPr>
      </p:pic>
      <p:pic>
        <p:nvPicPr>
          <p:cNvPr id="12" name="Picture 11">
            <a:extLst>
              <a:ext uri="{FF2B5EF4-FFF2-40B4-BE49-F238E27FC236}">
                <a16:creationId xmlns:a16="http://schemas.microsoft.com/office/drawing/2014/main" id="{A7482685-B1B3-49C2-96A9-1B9CDEF8B152}"/>
              </a:ext>
            </a:extLst>
          </p:cNvPr>
          <p:cNvPicPr>
            <a:picLocks noChangeAspect="1"/>
          </p:cNvPicPr>
          <p:nvPr/>
        </p:nvPicPr>
        <p:blipFill>
          <a:blip r:embed="rId3"/>
          <a:stretch>
            <a:fillRect/>
          </a:stretch>
        </p:blipFill>
        <p:spPr>
          <a:xfrm>
            <a:off x="3556001" y="2256144"/>
            <a:ext cx="4385431" cy="108614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1590BFB-947F-4EA5-B3B5-71803945C29F}"/>
              </a:ext>
            </a:extLst>
          </p:cNvPr>
          <p:cNvPicPr>
            <a:picLocks noChangeAspect="1"/>
          </p:cNvPicPr>
          <p:nvPr/>
        </p:nvPicPr>
        <p:blipFill>
          <a:blip r:embed="rId4"/>
          <a:stretch>
            <a:fillRect/>
          </a:stretch>
        </p:blipFill>
        <p:spPr>
          <a:xfrm>
            <a:off x="8026400" y="1516700"/>
            <a:ext cx="3872177" cy="1002691"/>
          </a:xfrm>
          <a:prstGeom prst="rect">
            <a:avLst/>
          </a:prstGeom>
        </p:spPr>
      </p:pic>
      <p:pic>
        <p:nvPicPr>
          <p:cNvPr id="8" name="Picture 2" descr="Image result for grid scale battery storage pictures">
            <a:extLst>
              <a:ext uri="{FF2B5EF4-FFF2-40B4-BE49-F238E27FC236}">
                <a16:creationId xmlns:a16="http://schemas.microsoft.com/office/drawing/2014/main" id="{FA968BF2-E6A0-48D2-8513-0469A5367D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32801" y="2801332"/>
            <a:ext cx="3465777" cy="21661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BBDABE3-51C5-428C-8247-8E51C5622801}"/>
              </a:ext>
            </a:extLst>
          </p:cNvPr>
          <p:cNvPicPr>
            <a:picLocks noChangeAspect="1"/>
          </p:cNvPicPr>
          <p:nvPr/>
        </p:nvPicPr>
        <p:blipFill>
          <a:blip r:embed="rId6"/>
          <a:stretch>
            <a:fillRect/>
          </a:stretch>
        </p:blipFill>
        <p:spPr>
          <a:xfrm>
            <a:off x="851241" y="4400421"/>
            <a:ext cx="4180751" cy="2027031"/>
          </a:xfrm>
          <a:prstGeom prst="rect">
            <a:avLst/>
          </a:prstGeom>
        </p:spPr>
      </p:pic>
      <p:pic>
        <p:nvPicPr>
          <p:cNvPr id="11" name="Picture 10">
            <a:extLst>
              <a:ext uri="{FF2B5EF4-FFF2-40B4-BE49-F238E27FC236}">
                <a16:creationId xmlns:a16="http://schemas.microsoft.com/office/drawing/2014/main" id="{7EC5D578-A905-449D-AF2C-E24FC75488A1}"/>
              </a:ext>
            </a:extLst>
          </p:cNvPr>
          <p:cNvPicPr>
            <a:picLocks noChangeAspect="1"/>
          </p:cNvPicPr>
          <p:nvPr/>
        </p:nvPicPr>
        <p:blipFill>
          <a:blip r:embed="rId7"/>
          <a:stretch>
            <a:fillRect/>
          </a:stretch>
        </p:blipFill>
        <p:spPr>
          <a:xfrm>
            <a:off x="8141180" y="5042914"/>
            <a:ext cx="3757397" cy="1434087"/>
          </a:xfrm>
          <a:prstGeom prst="rect">
            <a:avLst/>
          </a:prstGeom>
        </p:spPr>
      </p:pic>
      <p:sp>
        <p:nvSpPr>
          <p:cNvPr id="13" name="TextBox 12">
            <a:extLst>
              <a:ext uri="{FF2B5EF4-FFF2-40B4-BE49-F238E27FC236}">
                <a16:creationId xmlns:a16="http://schemas.microsoft.com/office/drawing/2014/main" id="{D65D5DA4-8BD4-4DF9-BEF9-2EB7445C7824}"/>
              </a:ext>
            </a:extLst>
          </p:cNvPr>
          <p:cNvSpPr txBox="1"/>
          <p:nvPr/>
        </p:nvSpPr>
        <p:spPr>
          <a:xfrm>
            <a:off x="816865" y="6397467"/>
            <a:ext cx="4456023" cy="256545"/>
          </a:xfrm>
          <a:prstGeom prst="rect">
            <a:avLst/>
          </a:prstGeom>
          <a:noFill/>
        </p:spPr>
        <p:txBody>
          <a:bodyPr wrap="square" rtlCol="0">
            <a:spAutoFit/>
          </a:bodyPr>
          <a:lstStyle/>
          <a:p>
            <a:pPr defTabSz="1219170" eaLnBrk="1" fontAlgn="auto" hangingPunct="1">
              <a:spcBef>
                <a:spcPts val="0"/>
              </a:spcBef>
              <a:spcAft>
                <a:spcPts val="0"/>
              </a:spcAft>
            </a:pPr>
            <a:r>
              <a:rPr lang="en-US" sz="1067" dirty="0">
                <a:solidFill>
                  <a:srgbClr val="000000"/>
                </a:solidFill>
                <a:latin typeface="Tw Cen MT"/>
              </a:rPr>
              <a:t>Source: </a:t>
            </a:r>
            <a:r>
              <a:rPr lang="en-US" sz="1067" dirty="0">
                <a:solidFill>
                  <a:srgbClr val="000000"/>
                </a:solidFill>
                <a:latin typeface="Tw Cen MT"/>
                <a:hlinkClick r:id="rId8"/>
              </a:rPr>
              <a:t>https://www.prageru.com/video/whats-wrong-with-wind-and-solar/</a:t>
            </a:r>
            <a:endParaRPr lang="en-US" sz="1067" dirty="0">
              <a:solidFill>
                <a:srgbClr val="000000"/>
              </a:solidFill>
              <a:latin typeface="Tw Cen MT"/>
            </a:endParaRPr>
          </a:p>
        </p:txBody>
      </p:sp>
      <p:sp>
        <p:nvSpPr>
          <p:cNvPr id="4" name="TextBox 3">
            <a:extLst>
              <a:ext uri="{FF2B5EF4-FFF2-40B4-BE49-F238E27FC236}">
                <a16:creationId xmlns:a16="http://schemas.microsoft.com/office/drawing/2014/main" id="{1CDCC8A9-6042-42D4-91E5-7B0C1EE66F25}"/>
              </a:ext>
            </a:extLst>
          </p:cNvPr>
          <p:cNvSpPr txBox="1"/>
          <p:nvPr/>
        </p:nvSpPr>
        <p:spPr>
          <a:xfrm>
            <a:off x="5094630" y="3674783"/>
            <a:ext cx="2805655" cy="2554545"/>
          </a:xfrm>
          <a:prstGeom prst="rect">
            <a:avLst/>
          </a:prstGeom>
          <a:noFill/>
        </p:spPr>
        <p:txBody>
          <a:bodyPr wrap="square" rtlCol="0">
            <a:spAutoFit/>
          </a:bodyPr>
          <a:lstStyle/>
          <a:p>
            <a:pPr marL="228594" indent="-228594" defTabSz="1219170" eaLnBrk="1" fontAlgn="auto" hangingPunct="1">
              <a:spcBef>
                <a:spcPts val="0"/>
              </a:spcBef>
              <a:spcAft>
                <a:spcPts val="0"/>
              </a:spcAft>
              <a:buFont typeface="Wingdings" panose="05000000000000000000" pitchFamily="2" charset="2"/>
              <a:buChar char="ü"/>
            </a:pPr>
            <a:r>
              <a:rPr lang="en-US" sz="1600" b="1" dirty="0">
                <a:solidFill>
                  <a:srgbClr val="C00000"/>
                </a:solidFill>
                <a:latin typeface="Tw Cen MT"/>
              </a:rPr>
              <a:t>We should at least be talking about this</a:t>
            </a:r>
          </a:p>
          <a:p>
            <a:pPr marL="228594" indent="-228594" defTabSz="1219170" eaLnBrk="1" fontAlgn="auto" hangingPunct="1">
              <a:spcBef>
                <a:spcPts val="0"/>
              </a:spcBef>
              <a:spcAft>
                <a:spcPts val="0"/>
              </a:spcAft>
              <a:buFont typeface="Wingdings" panose="05000000000000000000" pitchFamily="2" charset="2"/>
              <a:buChar char="ü"/>
            </a:pPr>
            <a:endParaRPr lang="en-US" sz="1600" b="1" dirty="0">
              <a:solidFill>
                <a:srgbClr val="C00000"/>
              </a:solidFill>
              <a:latin typeface="Tw Cen MT"/>
            </a:endParaRPr>
          </a:p>
          <a:p>
            <a:pPr marL="228594" indent="-228594" defTabSz="1219170" eaLnBrk="1" fontAlgn="auto" hangingPunct="1">
              <a:spcBef>
                <a:spcPts val="0"/>
              </a:spcBef>
              <a:spcAft>
                <a:spcPts val="0"/>
              </a:spcAft>
              <a:buFont typeface="Wingdings" panose="05000000000000000000" pitchFamily="2" charset="2"/>
              <a:buChar char="ü"/>
            </a:pPr>
            <a:r>
              <a:rPr lang="en-US" sz="1600" b="1" dirty="0">
                <a:solidFill>
                  <a:srgbClr val="C00000"/>
                </a:solidFill>
                <a:latin typeface="Tw Cen MT"/>
              </a:rPr>
              <a:t>Is social cost of carbon the only environmental cost worth considering?</a:t>
            </a:r>
          </a:p>
          <a:p>
            <a:pPr marL="228594" indent="-228594" defTabSz="1219170" eaLnBrk="1" fontAlgn="auto" hangingPunct="1">
              <a:spcBef>
                <a:spcPts val="0"/>
              </a:spcBef>
              <a:spcAft>
                <a:spcPts val="0"/>
              </a:spcAft>
              <a:buFont typeface="Wingdings" panose="05000000000000000000" pitchFamily="2" charset="2"/>
              <a:buChar char="ü"/>
            </a:pPr>
            <a:endParaRPr lang="en-US" sz="1600" b="1" dirty="0">
              <a:solidFill>
                <a:srgbClr val="C00000"/>
              </a:solidFill>
              <a:latin typeface="Tw Cen MT"/>
            </a:endParaRPr>
          </a:p>
          <a:p>
            <a:pPr marL="228594" indent="-228594" defTabSz="1219170" eaLnBrk="1" fontAlgn="auto" hangingPunct="1">
              <a:spcBef>
                <a:spcPts val="0"/>
              </a:spcBef>
              <a:spcAft>
                <a:spcPts val="0"/>
              </a:spcAft>
              <a:buFont typeface="Wingdings" panose="05000000000000000000" pitchFamily="2" charset="2"/>
              <a:buChar char="ü"/>
            </a:pPr>
            <a:r>
              <a:rPr lang="en-US" sz="1600" b="1" dirty="0">
                <a:solidFill>
                  <a:srgbClr val="C00000"/>
                </a:solidFill>
                <a:latin typeface="Tw Cen MT"/>
              </a:rPr>
              <a:t>Are there stricter limits we should be putting on wind/solar development?</a:t>
            </a:r>
            <a:endParaRPr lang="en-US" sz="2400" b="1" dirty="0">
              <a:solidFill>
                <a:srgbClr val="C00000"/>
              </a:solidFill>
              <a:latin typeface="Tw Cen MT"/>
            </a:endParaRPr>
          </a:p>
        </p:txBody>
      </p:sp>
    </p:spTree>
    <p:extLst>
      <p:ext uri="{BB962C8B-B14F-4D97-AF65-F5344CB8AC3E}">
        <p14:creationId xmlns:p14="http://schemas.microsoft.com/office/powerpoint/2010/main" val="1481857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D765E-EEAF-43AB-9743-6AFD6DD06D18}"/>
              </a:ext>
            </a:extLst>
          </p:cNvPr>
          <p:cNvSpPr>
            <a:spLocks noGrp="1"/>
          </p:cNvSpPr>
          <p:nvPr>
            <p:ph type="title"/>
          </p:nvPr>
        </p:nvSpPr>
        <p:spPr/>
        <p:txBody>
          <a:bodyPr>
            <a:normAutofit fontScale="90000"/>
          </a:bodyPr>
          <a:lstStyle/>
          <a:p>
            <a:r>
              <a:rPr lang="en-US" dirty="0"/>
              <a:t>Power/Energy Density Matters to the Environment</a:t>
            </a:r>
          </a:p>
        </p:txBody>
      </p:sp>
      <p:sp>
        <p:nvSpPr>
          <p:cNvPr id="3" name="Slide Number Placeholder 2">
            <a:extLst>
              <a:ext uri="{FF2B5EF4-FFF2-40B4-BE49-F238E27FC236}">
                <a16:creationId xmlns:a16="http://schemas.microsoft.com/office/drawing/2014/main" id="{19557C4D-EE89-4485-9180-4A357C36BF52}"/>
              </a:ext>
            </a:extLst>
          </p:cNvPr>
          <p:cNvSpPr>
            <a:spLocks noGrp="1"/>
          </p:cNvSpPr>
          <p:nvPr>
            <p:ph type="sldNum" sz="quarter" idx="12"/>
          </p:nvPr>
        </p:nvSpPr>
        <p:spPr/>
        <p:txBody>
          <a:bodyPr>
            <a:normAutofit fontScale="85000" lnSpcReduction="20000"/>
          </a:bodyPr>
          <a:lstStyle/>
          <a:p>
            <a:pPr defTabSz="1219170" fontAlgn="auto">
              <a:spcBef>
                <a:spcPts val="0"/>
              </a:spcBef>
              <a:spcAft>
                <a:spcPts val="0"/>
              </a:spcAft>
            </a:pPr>
            <a:fld id="{B7C6481B-4A8A-42C4-AF8E-0DA672E2FCF5}" type="slidenum">
              <a:rPr lang="en-US">
                <a:latin typeface="Tw Cen MT"/>
              </a:rPr>
              <a:pPr defTabSz="1219170" fontAlgn="auto">
                <a:spcBef>
                  <a:spcPts val="0"/>
                </a:spcBef>
                <a:spcAft>
                  <a:spcPts val="0"/>
                </a:spcAft>
              </a:pPr>
              <a:t>34</a:t>
            </a:fld>
            <a:endParaRPr lang="en-US" dirty="0">
              <a:latin typeface="Tw Cen MT"/>
            </a:endParaRPr>
          </a:p>
        </p:txBody>
      </p:sp>
      <p:pic>
        <p:nvPicPr>
          <p:cNvPr id="9" name="Picture 8">
            <a:extLst>
              <a:ext uri="{FF2B5EF4-FFF2-40B4-BE49-F238E27FC236}">
                <a16:creationId xmlns:a16="http://schemas.microsoft.com/office/drawing/2014/main" id="{2493DE6D-CA21-4449-A8FB-0612E829585D}"/>
              </a:ext>
            </a:extLst>
          </p:cNvPr>
          <p:cNvPicPr>
            <a:picLocks noChangeAspect="1"/>
          </p:cNvPicPr>
          <p:nvPr/>
        </p:nvPicPr>
        <p:blipFill>
          <a:blip r:embed="rId2"/>
          <a:stretch>
            <a:fillRect/>
          </a:stretch>
        </p:blipFill>
        <p:spPr>
          <a:xfrm>
            <a:off x="6299201" y="1885469"/>
            <a:ext cx="5293807" cy="3155759"/>
          </a:xfrm>
          <a:prstGeom prst="rect">
            <a:avLst/>
          </a:prstGeom>
        </p:spPr>
      </p:pic>
      <p:pic>
        <p:nvPicPr>
          <p:cNvPr id="10" name="Picture 9">
            <a:extLst>
              <a:ext uri="{FF2B5EF4-FFF2-40B4-BE49-F238E27FC236}">
                <a16:creationId xmlns:a16="http://schemas.microsoft.com/office/drawing/2014/main" id="{38D8D79C-A1CD-4881-A079-43D362989CAA}"/>
              </a:ext>
            </a:extLst>
          </p:cNvPr>
          <p:cNvPicPr>
            <a:picLocks noChangeAspect="1"/>
          </p:cNvPicPr>
          <p:nvPr/>
        </p:nvPicPr>
        <p:blipFill>
          <a:blip r:embed="rId3"/>
          <a:stretch>
            <a:fillRect/>
          </a:stretch>
        </p:blipFill>
        <p:spPr>
          <a:xfrm>
            <a:off x="914400" y="1911687"/>
            <a:ext cx="4591523" cy="30346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62E9CDF5-8104-408F-B1B3-481A6FB547A9}"/>
              </a:ext>
            </a:extLst>
          </p:cNvPr>
          <p:cNvSpPr txBox="1"/>
          <p:nvPr/>
        </p:nvSpPr>
        <p:spPr>
          <a:xfrm>
            <a:off x="816864" y="5595700"/>
            <a:ext cx="9753600" cy="954300"/>
          </a:xfrm>
          <a:prstGeom prst="rect">
            <a:avLst/>
          </a:prstGeom>
          <a:noFill/>
        </p:spPr>
        <p:txBody>
          <a:bodyPr wrap="square" rtlCol="0">
            <a:spAutoFit/>
          </a:bodyPr>
          <a:lstStyle/>
          <a:p>
            <a:pPr marL="380990" indent="-380990" defTabSz="1219170" eaLnBrk="1" fontAlgn="auto" hangingPunct="1">
              <a:spcBef>
                <a:spcPts val="0"/>
              </a:spcBef>
              <a:spcAft>
                <a:spcPts val="0"/>
              </a:spcAft>
              <a:buFont typeface="Wingdings" panose="05000000000000000000" pitchFamily="2" charset="2"/>
              <a:buChar char="ü"/>
            </a:pPr>
            <a:r>
              <a:rPr lang="en-US" sz="1867" b="1" dirty="0">
                <a:solidFill>
                  <a:srgbClr val="009900"/>
                </a:solidFill>
                <a:latin typeface="Tw Cen MT"/>
              </a:rPr>
              <a:t>1,000 </a:t>
            </a:r>
            <a:r>
              <a:rPr lang="en-US" sz="1867" b="1" dirty="0" err="1">
                <a:solidFill>
                  <a:srgbClr val="009900"/>
                </a:solidFill>
                <a:latin typeface="Tw Cen MT"/>
              </a:rPr>
              <a:t>aMW</a:t>
            </a:r>
            <a:r>
              <a:rPr lang="en-US" sz="1867" b="1" dirty="0">
                <a:solidFill>
                  <a:srgbClr val="009900"/>
                </a:solidFill>
                <a:latin typeface="Tw Cen MT"/>
              </a:rPr>
              <a:t> of wind power = 500 to 1,000 square miles of land</a:t>
            </a:r>
          </a:p>
          <a:p>
            <a:pPr marL="380990" indent="-380990" defTabSz="1219170" eaLnBrk="1" fontAlgn="auto" hangingPunct="1">
              <a:spcBef>
                <a:spcPts val="0"/>
              </a:spcBef>
              <a:spcAft>
                <a:spcPts val="0"/>
              </a:spcAft>
              <a:buFont typeface="Wingdings" panose="05000000000000000000" pitchFamily="2" charset="2"/>
              <a:buChar char="ü"/>
            </a:pPr>
            <a:endParaRPr lang="en-US" sz="1867" b="1" dirty="0">
              <a:solidFill>
                <a:srgbClr val="009900"/>
              </a:solidFill>
              <a:latin typeface="Tw Cen MT"/>
            </a:endParaRPr>
          </a:p>
          <a:p>
            <a:pPr marL="380990" indent="-380990" defTabSz="1219170" eaLnBrk="1" fontAlgn="auto" hangingPunct="1">
              <a:spcBef>
                <a:spcPts val="0"/>
              </a:spcBef>
              <a:spcAft>
                <a:spcPts val="0"/>
              </a:spcAft>
              <a:buFont typeface="Wingdings" panose="05000000000000000000" pitchFamily="2" charset="2"/>
              <a:buChar char="ü"/>
            </a:pPr>
            <a:r>
              <a:rPr lang="en-US" sz="1867" b="1" dirty="0">
                <a:solidFill>
                  <a:srgbClr val="009900"/>
                </a:solidFill>
                <a:latin typeface="Tw Cen MT"/>
              </a:rPr>
              <a:t>720 MW </a:t>
            </a:r>
            <a:r>
              <a:rPr lang="en-US" sz="1867" b="1" dirty="0" err="1">
                <a:solidFill>
                  <a:srgbClr val="009900"/>
                </a:solidFill>
                <a:latin typeface="Tw Cen MT"/>
              </a:rPr>
              <a:t>NuScale</a:t>
            </a:r>
            <a:r>
              <a:rPr lang="en-US" sz="1867" b="1" dirty="0">
                <a:solidFill>
                  <a:srgbClr val="009900"/>
                </a:solidFill>
                <a:latin typeface="Tw Cen MT"/>
              </a:rPr>
              <a:t> Small Modular Reactor Complex = 0.05 square miles of land </a:t>
            </a:r>
          </a:p>
        </p:txBody>
      </p:sp>
      <p:sp>
        <p:nvSpPr>
          <p:cNvPr id="7" name="TextBox 6">
            <a:extLst>
              <a:ext uri="{FF2B5EF4-FFF2-40B4-BE49-F238E27FC236}">
                <a16:creationId xmlns:a16="http://schemas.microsoft.com/office/drawing/2014/main" id="{01297A8E-BC98-47BD-9604-2C37B7ECECF7}"/>
              </a:ext>
            </a:extLst>
          </p:cNvPr>
          <p:cNvSpPr txBox="1"/>
          <p:nvPr/>
        </p:nvSpPr>
        <p:spPr>
          <a:xfrm>
            <a:off x="747868" y="4946314"/>
            <a:ext cx="6096000" cy="256545"/>
          </a:xfrm>
          <a:prstGeom prst="rect">
            <a:avLst/>
          </a:prstGeom>
          <a:noFill/>
        </p:spPr>
        <p:txBody>
          <a:bodyPr wrap="square">
            <a:spAutoFit/>
          </a:bodyPr>
          <a:lstStyle/>
          <a:p>
            <a:pPr defTabSz="1219170" eaLnBrk="1" fontAlgn="auto" hangingPunct="1">
              <a:spcBef>
                <a:spcPts val="0"/>
              </a:spcBef>
              <a:spcAft>
                <a:spcPts val="0"/>
              </a:spcAft>
            </a:pPr>
            <a:r>
              <a:rPr lang="en-US" sz="1067" dirty="0">
                <a:solidFill>
                  <a:srgbClr val="000000"/>
                </a:solidFill>
                <a:latin typeface="Tw Cen MT"/>
              </a:rPr>
              <a:t>Source:  </a:t>
            </a:r>
            <a:r>
              <a:rPr lang="en-US" sz="1067" dirty="0">
                <a:solidFill>
                  <a:srgbClr val="000000"/>
                </a:solidFill>
                <a:latin typeface="Tw Cen MT"/>
                <a:hlinkClick r:id="rId4"/>
              </a:rPr>
              <a:t>https://www.americanexperiment.org/reports/not-in-our-backyard</a:t>
            </a:r>
            <a:endParaRPr lang="en-US" sz="1067" dirty="0">
              <a:solidFill>
                <a:srgbClr val="000000"/>
              </a:solidFill>
              <a:latin typeface="Tw Cen MT"/>
            </a:endParaRPr>
          </a:p>
        </p:txBody>
      </p:sp>
      <p:cxnSp>
        <p:nvCxnSpPr>
          <p:cNvPr id="8" name="Straight Connector 7">
            <a:extLst>
              <a:ext uri="{FF2B5EF4-FFF2-40B4-BE49-F238E27FC236}">
                <a16:creationId xmlns:a16="http://schemas.microsoft.com/office/drawing/2014/main" id="{0F938152-BBF4-48E7-AED9-DEEFC40E5364}"/>
              </a:ext>
            </a:extLst>
          </p:cNvPr>
          <p:cNvCxnSpPr>
            <a:cxnSpLocks/>
          </p:cNvCxnSpPr>
          <p:nvPr/>
        </p:nvCxnSpPr>
        <p:spPr>
          <a:xfrm>
            <a:off x="3352800" y="3022600"/>
            <a:ext cx="203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FCD3C8-C2EB-4A71-A89D-43D17B6BE893}"/>
              </a:ext>
            </a:extLst>
          </p:cNvPr>
          <p:cNvCxnSpPr>
            <a:cxnSpLocks/>
          </p:cNvCxnSpPr>
          <p:nvPr/>
        </p:nvCxnSpPr>
        <p:spPr>
          <a:xfrm>
            <a:off x="2844800" y="4546600"/>
            <a:ext cx="2540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29B0B65-FD8B-430D-BE77-C0E7DDDE1319}"/>
              </a:ext>
            </a:extLst>
          </p:cNvPr>
          <p:cNvCxnSpPr>
            <a:cxnSpLocks/>
          </p:cNvCxnSpPr>
          <p:nvPr/>
        </p:nvCxnSpPr>
        <p:spPr>
          <a:xfrm>
            <a:off x="914400" y="4851400"/>
            <a:ext cx="1422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4306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8062D-3A84-492E-817B-3E82C7026303}"/>
              </a:ext>
            </a:extLst>
          </p:cNvPr>
          <p:cNvSpPr>
            <a:spLocks noGrp="1"/>
          </p:cNvSpPr>
          <p:nvPr>
            <p:ph type="title"/>
          </p:nvPr>
        </p:nvSpPr>
        <p:spPr/>
        <p:txBody>
          <a:bodyPr>
            <a:normAutofit/>
          </a:bodyPr>
          <a:lstStyle/>
          <a:p>
            <a:r>
              <a:rPr lang="en-US" dirty="0"/>
              <a:t>Path Forward Worth Considering</a:t>
            </a:r>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9B728788-3DEB-48D4-A948-9CBB92DDD432}"/>
              </a:ext>
            </a:extLst>
          </p:cNvPr>
          <p:cNvSpPr>
            <a:spLocks noGrp="1"/>
          </p:cNvSpPr>
          <p:nvPr>
            <p:ph type="sldNum" sz="quarter" idx="12"/>
          </p:nvPr>
        </p:nvSpPr>
        <p:spPr/>
        <p:txBody>
          <a:bodyPr>
            <a:normAutofit fontScale="62500" lnSpcReduction="20000"/>
          </a:bodyPr>
          <a:lstStyle/>
          <a:p>
            <a:pPr defTabSz="1219170" fontAlgn="auto">
              <a:spcBef>
                <a:spcPts val="0"/>
              </a:spcBef>
              <a:spcAft>
                <a:spcPts val="0"/>
              </a:spcAft>
            </a:pPr>
            <a:fld id="{B7C6481B-4A8A-42C4-AF8E-0DA672E2FCF5}" type="slidenum">
              <a:rPr lang="en-US">
                <a:latin typeface="Tw Cen MT"/>
              </a:rPr>
              <a:pPr defTabSz="1219170" fontAlgn="auto">
                <a:spcBef>
                  <a:spcPts val="0"/>
                </a:spcBef>
                <a:spcAft>
                  <a:spcPts val="0"/>
                </a:spcAft>
              </a:pPr>
              <a:t>35</a:t>
            </a:fld>
            <a:endParaRPr lang="en-US">
              <a:latin typeface="Tw Cen MT"/>
            </a:endParaRPr>
          </a:p>
        </p:txBody>
      </p:sp>
      <p:sp>
        <p:nvSpPr>
          <p:cNvPr id="4" name="Content Placeholder 3">
            <a:extLst>
              <a:ext uri="{FF2B5EF4-FFF2-40B4-BE49-F238E27FC236}">
                <a16:creationId xmlns:a16="http://schemas.microsoft.com/office/drawing/2014/main" id="{BE5A55EA-61A4-4784-8898-4FA95412F8F4}"/>
              </a:ext>
            </a:extLst>
          </p:cNvPr>
          <p:cNvSpPr>
            <a:spLocks noGrp="1"/>
          </p:cNvSpPr>
          <p:nvPr>
            <p:ph sz="quarter" idx="1"/>
          </p:nvPr>
        </p:nvSpPr>
        <p:spPr>
          <a:xfrm>
            <a:off x="816864" y="1905000"/>
            <a:ext cx="10871200" cy="4572000"/>
          </a:xfrm>
        </p:spPr>
        <p:txBody>
          <a:bodyPr>
            <a:normAutofit fontScale="55000" lnSpcReduction="20000"/>
          </a:bodyPr>
          <a:lstStyle/>
          <a:p>
            <a:r>
              <a:rPr lang="en-US" b="1" u="sng" dirty="0">
                <a:solidFill>
                  <a:schemeClr val="tx2"/>
                </a:solidFill>
              </a:rPr>
              <a:t>Keep hydro in place </a:t>
            </a:r>
            <a:r>
              <a:rPr lang="en-US" dirty="0">
                <a:solidFill>
                  <a:schemeClr val="tx2"/>
                </a:solidFill>
              </a:rPr>
              <a:t>&amp; continue investments in habitat, hatcheries and harvest</a:t>
            </a:r>
          </a:p>
          <a:p>
            <a:endParaRPr lang="en-US" b="1" dirty="0">
              <a:solidFill>
                <a:schemeClr val="tx2"/>
              </a:solidFill>
            </a:endParaRPr>
          </a:p>
          <a:p>
            <a:r>
              <a:rPr lang="en-US" dirty="0">
                <a:solidFill>
                  <a:schemeClr val="tx2"/>
                </a:solidFill>
              </a:rPr>
              <a:t>Build </a:t>
            </a:r>
            <a:r>
              <a:rPr lang="en-US" b="1" u="sng" dirty="0">
                <a:solidFill>
                  <a:schemeClr val="tx2"/>
                </a:solidFill>
              </a:rPr>
              <a:t>new natural gas</a:t>
            </a:r>
            <a:r>
              <a:rPr lang="en-US" dirty="0">
                <a:solidFill>
                  <a:schemeClr val="tx2"/>
                </a:solidFill>
              </a:rPr>
              <a:t> (some) to replace coal</a:t>
            </a:r>
          </a:p>
          <a:p>
            <a:endParaRPr lang="en-US" b="1" dirty="0">
              <a:solidFill>
                <a:schemeClr val="tx2"/>
              </a:solidFill>
            </a:endParaRPr>
          </a:p>
          <a:p>
            <a:r>
              <a:rPr lang="en-US" b="1" u="sng" dirty="0">
                <a:solidFill>
                  <a:schemeClr val="tx2"/>
                </a:solidFill>
              </a:rPr>
              <a:t>Cap wind and solar </a:t>
            </a:r>
            <a:r>
              <a:rPr lang="en-US" dirty="0">
                <a:solidFill>
                  <a:schemeClr val="tx2"/>
                </a:solidFill>
              </a:rPr>
              <a:t>development (eliminate in some areas</a:t>
            </a:r>
            <a:r>
              <a:rPr lang="en-US" b="1" dirty="0">
                <a:solidFill>
                  <a:schemeClr val="tx2"/>
                </a:solidFill>
              </a:rPr>
              <a:t>) </a:t>
            </a:r>
          </a:p>
          <a:p>
            <a:endParaRPr lang="en-US" b="1" dirty="0">
              <a:solidFill>
                <a:schemeClr val="tx2"/>
              </a:solidFill>
            </a:endParaRPr>
          </a:p>
          <a:p>
            <a:r>
              <a:rPr lang="en-US" dirty="0">
                <a:solidFill>
                  <a:schemeClr val="tx2"/>
                </a:solidFill>
              </a:rPr>
              <a:t>Support development of </a:t>
            </a:r>
            <a:r>
              <a:rPr lang="en-US" b="1" u="sng" dirty="0">
                <a:solidFill>
                  <a:schemeClr val="tx2"/>
                </a:solidFill>
              </a:rPr>
              <a:t>advanced nuclear power </a:t>
            </a:r>
          </a:p>
          <a:p>
            <a:pPr lvl="1">
              <a:buFont typeface="Wingdings" panose="05000000000000000000" pitchFamily="2" charset="2"/>
              <a:buChar char="Ø"/>
            </a:pPr>
            <a:r>
              <a:rPr lang="en-US" dirty="0">
                <a:solidFill>
                  <a:srgbClr val="009900"/>
                </a:solidFill>
              </a:rPr>
              <a:t>Large amounts of reliable (always on) and non-emitting energy on a small footprint</a:t>
            </a:r>
          </a:p>
          <a:p>
            <a:pPr lvl="1">
              <a:buFont typeface="Wingdings" panose="05000000000000000000" pitchFamily="2" charset="2"/>
              <a:buChar char="Ø"/>
            </a:pPr>
            <a:r>
              <a:rPr lang="en-US" dirty="0">
                <a:solidFill>
                  <a:srgbClr val="009900"/>
                </a:solidFill>
              </a:rPr>
              <a:t>Reduced need for long-distance transmission lines</a:t>
            </a:r>
          </a:p>
          <a:p>
            <a:pPr lvl="2">
              <a:buFont typeface="Wingdings" panose="05000000000000000000" pitchFamily="2" charset="2"/>
              <a:buChar char="§"/>
            </a:pPr>
            <a:r>
              <a:rPr lang="en-US" b="1" dirty="0">
                <a:solidFill>
                  <a:srgbClr val="C00000"/>
                </a:solidFill>
              </a:rPr>
              <a:t>Ultimately could be built near population centers</a:t>
            </a:r>
          </a:p>
          <a:p>
            <a:pPr lvl="1">
              <a:buFont typeface="Wingdings" panose="05000000000000000000" pitchFamily="2" charset="2"/>
              <a:buChar char="Ø"/>
            </a:pPr>
            <a:r>
              <a:rPr lang="en-US" dirty="0">
                <a:solidFill>
                  <a:srgbClr val="009900"/>
                </a:solidFill>
              </a:rPr>
              <a:t>Responsive to strong push for electrification of transportation and natural-gas end uses</a:t>
            </a:r>
          </a:p>
          <a:p>
            <a:pPr lvl="1">
              <a:buFont typeface="Wingdings" panose="05000000000000000000" pitchFamily="2" charset="2"/>
              <a:buChar char="Ø"/>
            </a:pPr>
            <a:r>
              <a:rPr lang="en-US" b="1" dirty="0">
                <a:solidFill>
                  <a:srgbClr val="C00000"/>
                </a:solidFill>
              </a:rPr>
              <a:t>Export technology to other nations </a:t>
            </a:r>
            <a:r>
              <a:rPr lang="en-US" dirty="0">
                <a:solidFill>
                  <a:srgbClr val="009900"/>
                </a:solidFill>
              </a:rPr>
              <a:t>(true global leadership)</a:t>
            </a:r>
          </a:p>
          <a:p>
            <a:pPr lvl="1"/>
            <a:endParaRPr lang="en-US" dirty="0"/>
          </a:p>
          <a:p>
            <a:pPr lvl="1"/>
            <a:endParaRPr lang="en-US" dirty="0"/>
          </a:p>
        </p:txBody>
      </p:sp>
    </p:spTree>
    <p:extLst>
      <p:ext uri="{BB962C8B-B14F-4D97-AF65-F5344CB8AC3E}">
        <p14:creationId xmlns:p14="http://schemas.microsoft.com/office/powerpoint/2010/main" val="2081079984"/>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FEEF1-5DC2-4020-AAC1-D6ACC903D1E9}"/>
              </a:ext>
            </a:extLst>
          </p:cNvPr>
          <p:cNvPicPr>
            <a:picLocks noChangeAspect="1"/>
          </p:cNvPicPr>
          <p:nvPr/>
        </p:nvPicPr>
        <p:blipFill>
          <a:blip r:embed="rId2"/>
          <a:stretch>
            <a:fillRect/>
          </a:stretch>
        </p:blipFill>
        <p:spPr>
          <a:xfrm>
            <a:off x="1674640" y="0"/>
            <a:ext cx="8842720" cy="6858000"/>
          </a:xfrm>
          <a:prstGeom prst="rect">
            <a:avLst/>
          </a:prstGeom>
        </p:spPr>
      </p:pic>
      <p:pic>
        <p:nvPicPr>
          <p:cNvPr id="6" name="Picture 5">
            <a:extLst>
              <a:ext uri="{FF2B5EF4-FFF2-40B4-BE49-F238E27FC236}">
                <a16:creationId xmlns:a16="http://schemas.microsoft.com/office/drawing/2014/main" id="{0C64E1EB-9906-4D27-AB84-7E1DE3ED3309}"/>
              </a:ext>
            </a:extLst>
          </p:cNvPr>
          <p:cNvPicPr>
            <a:picLocks noChangeAspect="1"/>
          </p:cNvPicPr>
          <p:nvPr/>
        </p:nvPicPr>
        <p:blipFill>
          <a:blip r:embed="rId3"/>
          <a:stretch>
            <a:fillRect/>
          </a:stretch>
        </p:blipFill>
        <p:spPr>
          <a:xfrm>
            <a:off x="4876800" y="2895600"/>
            <a:ext cx="4267200" cy="533400"/>
          </a:xfrm>
          <a:prstGeom prst="rect">
            <a:avLst/>
          </a:prstGeom>
        </p:spPr>
      </p:pic>
      <p:sp>
        <p:nvSpPr>
          <p:cNvPr id="7" name="Oval 6">
            <a:extLst>
              <a:ext uri="{FF2B5EF4-FFF2-40B4-BE49-F238E27FC236}">
                <a16:creationId xmlns:a16="http://schemas.microsoft.com/office/drawing/2014/main" id="{C1E1C8B1-9A0E-49F5-A205-2DCD7832E562}"/>
              </a:ext>
            </a:extLst>
          </p:cNvPr>
          <p:cNvSpPr/>
          <p:nvPr/>
        </p:nvSpPr>
        <p:spPr>
          <a:xfrm>
            <a:off x="5334000" y="850900"/>
            <a:ext cx="3429000" cy="433070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66745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426DC-4D1E-4C3D-BEB8-220CAF902E22}"/>
              </a:ext>
            </a:extLst>
          </p:cNvPr>
          <p:cNvPicPr>
            <a:picLocks noChangeAspect="1"/>
          </p:cNvPicPr>
          <p:nvPr/>
        </p:nvPicPr>
        <p:blipFill>
          <a:blip r:embed="rId2"/>
          <a:stretch>
            <a:fillRect/>
          </a:stretch>
        </p:blipFill>
        <p:spPr>
          <a:xfrm>
            <a:off x="1949777" y="0"/>
            <a:ext cx="8292446" cy="6858000"/>
          </a:xfrm>
          <a:prstGeom prst="rect">
            <a:avLst/>
          </a:prstGeom>
        </p:spPr>
      </p:pic>
    </p:spTree>
    <p:extLst>
      <p:ext uri="{BB962C8B-B14F-4D97-AF65-F5344CB8AC3E}">
        <p14:creationId xmlns:p14="http://schemas.microsoft.com/office/powerpoint/2010/main" val="3215716452"/>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11200" y="130862"/>
            <a:ext cx="3812540" cy="987552"/>
          </a:xfrm>
        </p:spPr>
        <p:txBody>
          <a:bodyPr vert="horz" anchor="ctr">
            <a:normAutofit fontScale="90000"/>
          </a:bodyPr>
          <a:lstStyle/>
          <a:p>
            <a:r>
              <a:rPr lang="en-US" sz="4400" kern="0" dirty="0"/>
              <a:t>Benton PUD Service Territory</a:t>
            </a:r>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chemeClr val="tx2"/>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F53B6B1F-C8AD-4588-93C6-3618906EFC2C}" type="slidenum">
              <a:rPr kumimoji="0" lang="en-US" sz="1200" b="1" i="0" u="none" strike="noStrike" kern="1200" cap="none" spc="0" normalizeH="0" baseline="0" noProof="0" smtClean="0">
                <a:ln>
                  <a:noFill/>
                </a:ln>
                <a:solidFill>
                  <a:prstClr val="white"/>
                </a:solidFill>
                <a:effectLst/>
                <a:uLnTx/>
                <a:uFillTx/>
                <a:latin typeface="Arial"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38</a:t>
            </a:fld>
            <a:endParaRPr kumimoji="0" lang="en-US" sz="1200" b="1" i="0" u="none" strike="noStrike" kern="1200" cap="none" spc="0" normalizeH="0" baseline="0" noProof="0" dirty="0">
              <a:ln>
                <a:noFill/>
              </a:ln>
              <a:solidFill>
                <a:prstClr val="white"/>
              </a:solidFill>
              <a:effectLst/>
              <a:uLnTx/>
              <a:uFillTx/>
              <a:latin typeface="Arial" charset="0"/>
              <a:ea typeface="+mn-ea"/>
              <a:cs typeface="+mn-cs"/>
            </a:endParaRPr>
          </a:p>
        </p:txBody>
      </p:sp>
      <p:pic>
        <p:nvPicPr>
          <p:cNvPr id="3" name="Picture 2" descr="Map&#10;&#10;Description automatically generated">
            <a:extLst>
              <a:ext uri="{FF2B5EF4-FFF2-40B4-BE49-F238E27FC236}">
                <a16:creationId xmlns:a16="http://schemas.microsoft.com/office/drawing/2014/main" id="{42C513FD-EAD5-4905-9DB0-582E18348F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7240" y="0"/>
            <a:ext cx="5486400" cy="6858000"/>
          </a:xfrm>
          <a:prstGeom prst="rect">
            <a:avLst/>
          </a:prstGeom>
        </p:spPr>
      </p:pic>
      <p:sp>
        <p:nvSpPr>
          <p:cNvPr id="7" name="TextBox 6">
            <a:extLst>
              <a:ext uri="{FF2B5EF4-FFF2-40B4-BE49-F238E27FC236}">
                <a16:creationId xmlns:a16="http://schemas.microsoft.com/office/drawing/2014/main" id="{40E22886-AFF3-4423-9B71-E33B76B5D906}"/>
              </a:ext>
            </a:extLst>
          </p:cNvPr>
          <p:cNvSpPr txBox="1"/>
          <p:nvPr/>
        </p:nvSpPr>
        <p:spPr>
          <a:xfrm>
            <a:off x="355600" y="2209800"/>
            <a:ext cx="3614339" cy="3139321"/>
          </a:xfrm>
          <a:prstGeom prst="rect">
            <a:avLst/>
          </a:prstGeom>
          <a:noFill/>
          <a:ln w="12700">
            <a:noFill/>
          </a:ln>
        </p:spPr>
        <p:txBody>
          <a:bodyPr wrap="square" rtlCol="0">
            <a:spAutoFit/>
          </a:bodyPr>
          <a:lstStyle>
            <a:defPPr>
              <a:defRPr lang="en-US"/>
            </a:defPPr>
            <a:lvl1pPr marL="285750" marR="0" lvl="0" indent="-285750" defTabSz="914400" latinLnBrk="0">
              <a:lnSpc>
                <a:spcPct val="100000"/>
              </a:lnSpc>
              <a:buClrTx/>
              <a:buSzTx/>
              <a:buFont typeface="Wingdings" panose="05000000000000000000" pitchFamily="2" charset="2"/>
              <a:buChar char="ü"/>
              <a:tabLst/>
              <a:defRPr kumimoji="0" sz="1600" b="1" i="0" u="none" strike="noStrike" cap="none" spc="0" normalizeH="0" baseline="0">
                <a:ln>
                  <a:noFill/>
                </a:ln>
                <a:solidFill>
                  <a:srgbClr val="156F36"/>
                </a:solidFill>
                <a:effectLst/>
                <a:uLnTx/>
                <a:uFillTx/>
              </a:defRPr>
            </a:lvl1pPr>
          </a:lstStyle>
          <a:p>
            <a:r>
              <a:rPr lang="en-US" sz="1800" dirty="0"/>
              <a:t>Service Connections: 55,725</a:t>
            </a:r>
          </a:p>
          <a:p>
            <a:r>
              <a:rPr lang="en-US" sz="1800" dirty="0"/>
              <a:t>939 Square Miles</a:t>
            </a:r>
          </a:p>
          <a:p>
            <a:pPr marL="742950" lvl="1" indent="-285750">
              <a:buFont typeface="Arial" panose="020B0604020202020204" pitchFamily="34" charset="0"/>
              <a:buChar char="•"/>
            </a:pPr>
            <a:r>
              <a:rPr lang="en-US" dirty="0">
                <a:solidFill>
                  <a:srgbClr val="156F36"/>
                </a:solidFill>
              </a:rPr>
              <a:t>Kennewick</a:t>
            </a:r>
          </a:p>
          <a:p>
            <a:pPr marL="742950" lvl="1" indent="-285750">
              <a:buFont typeface="Arial" panose="020B0604020202020204" pitchFamily="34" charset="0"/>
              <a:buChar char="•"/>
            </a:pPr>
            <a:r>
              <a:rPr lang="en-US" dirty="0">
                <a:solidFill>
                  <a:srgbClr val="156F36"/>
                </a:solidFill>
              </a:rPr>
              <a:t>Finley</a:t>
            </a:r>
          </a:p>
          <a:p>
            <a:pPr marL="742950" lvl="1" indent="-285750">
              <a:buFont typeface="Arial" panose="020B0604020202020204" pitchFamily="34" charset="0"/>
              <a:buChar char="•"/>
            </a:pPr>
            <a:r>
              <a:rPr lang="en-US" dirty="0">
                <a:solidFill>
                  <a:srgbClr val="156F36"/>
                </a:solidFill>
              </a:rPr>
              <a:t>Benton City</a:t>
            </a:r>
          </a:p>
          <a:p>
            <a:pPr marL="742950" lvl="1" indent="-285750">
              <a:buFont typeface="Arial" panose="020B0604020202020204" pitchFamily="34" charset="0"/>
              <a:buChar char="•"/>
            </a:pPr>
            <a:r>
              <a:rPr lang="en-US" dirty="0">
                <a:solidFill>
                  <a:srgbClr val="156F36"/>
                </a:solidFill>
              </a:rPr>
              <a:t>Prosser</a:t>
            </a:r>
          </a:p>
          <a:p>
            <a:r>
              <a:rPr lang="en-US" sz="1800" dirty="0"/>
              <a:t>Miles of Line:</a:t>
            </a:r>
          </a:p>
          <a:p>
            <a:pPr marL="742950" lvl="1" indent="-285750">
              <a:buFont typeface="Arial" panose="020B0604020202020204" pitchFamily="34" charset="0"/>
              <a:buChar char="•"/>
            </a:pPr>
            <a:r>
              <a:rPr lang="en-US" dirty="0">
                <a:solidFill>
                  <a:srgbClr val="156F36"/>
                </a:solidFill>
              </a:rPr>
              <a:t>Transmission - </a:t>
            </a:r>
            <a:r>
              <a:rPr lang="en-US" b="1" dirty="0">
                <a:solidFill>
                  <a:srgbClr val="156F36"/>
                </a:solidFill>
              </a:rPr>
              <a:t>98</a:t>
            </a:r>
          </a:p>
          <a:p>
            <a:pPr marL="742950" lvl="1" indent="-285750">
              <a:buFont typeface="Arial" panose="020B0604020202020204" pitchFamily="34" charset="0"/>
              <a:buChar char="•"/>
            </a:pPr>
            <a:r>
              <a:rPr lang="en-US" dirty="0">
                <a:solidFill>
                  <a:srgbClr val="156F36"/>
                </a:solidFill>
              </a:rPr>
              <a:t>OH Distribution – </a:t>
            </a:r>
            <a:r>
              <a:rPr lang="en-US" b="1" dirty="0">
                <a:solidFill>
                  <a:srgbClr val="156F36"/>
                </a:solidFill>
              </a:rPr>
              <a:t>781</a:t>
            </a:r>
          </a:p>
          <a:p>
            <a:pPr marL="742950" lvl="1" indent="-285750">
              <a:buFont typeface="Arial" panose="020B0604020202020204" pitchFamily="34" charset="0"/>
              <a:buChar char="•"/>
            </a:pPr>
            <a:r>
              <a:rPr lang="en-US" dirty="0">
                <a:solidFill>
                  <a:srgbClr val="156F36"/>
                </a:solidFill>
              </a:rPr>
              <a:t>UG Distribution – </a:t>
            </a:r>
            <a:r>
              <a:rPr lang="en-US" b="1" dirty="0">
                <a:solidFill>
                  <a:srgbClr val="156F36"/>
                </a:solidFill>
              </a:rPr>
              <a:t>949</a:t>
            </a:r>
          </a:p>
          <a:p>
            <a:r>
              <a:rPr lang="en-US" sz="1800" dirty="0"/>
              <a:t>Substations: 39</a:t>
            </a:r>
          </a:p>
        </p:txBody>
      </p:sp>
      <p:sp>
        <p:nvSpPr>
          <p:cNvPr id="2" name="Rectangle 1">
            <a:extLst>
              <a:ext uri="{FF2B5EF4-FFF2-40B4-BE49-F238E27FC236}">
                <a16:creationId xmlns:a16="http://schemas.microsoft.com/office/drawing/2014/main" id="{1357144D-6562-4C24-B70F-342BB0670547}"/>
              </a:ext>
            </a:extLst>
          </p:cNvPr>
          <p:cNvSpPr/>
          <p:nvPr/>
        </p:nvSpPr>
        <p:spPr>
          <a:xfrm>
            <a:off x="9829800" y="914400"/>
            <a:ext cx="2362200" cy="8382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ap&#10;&#10;Description automatically generated">
            <a:extLst>
              <a:ext uri="{FF2B5EF4-FFF2-40B4-BE49-F238E27FC236}">
                <a16:creationId xmlns:a16="http://schemas.microsoft.com/office/drawing/2014/main" id="{9CE1897D-FD62-45BE-A592-CB9DC9C4AC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7240" y="0"/>
            <a:ext cx="5486400" cy="6858000"/>
          </a:xfrm>
          <a:prstGeom prst="rect">
            <a:avLst/>
          </a:prstGeom>
        </p:spPr>
      </p:pic>
    </p:spTree>
    <p:extLst>
      <p:ext uri="{BB962C8B-B14F-4D97-AF65-F5344CB8AC3E}">
        <p14:creationId xmlns:p14="http://schemas.microsoft.com/office/powerpoint/2010/main" val="194565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E67141D-09C8-4E02-AF8E-A20CD2A922B5}"/>
              </a:ext>
            </a:extLst>
          </p:cNvPr>
          <p:cNvSpPr>
            <a:spLocks noGrp="1"/>
          </p:cNvSpPr>
          <p:nvPr>
            <p:ph type="sldNum" sz="quarter" idx="12"/>
          </p:nvPr>
        </p:nvSpPr>
        <p:spPr/>
        <p:txBody>
          <a:bodyPr>
            <a:normAutofit fontScale="85000" lnSpcReduction="20000"/>
          </a:bodyPr>
          <a:lstStyle/>
          <a:p>
            <a:fld id="{A9857838-C141-4129-AFCF-43CB16E3043E}" type="slidenum">
              <a:rPr lang="en-US" altLang="en-US"/>
              <a:pPr/>
              <a:t>39</a:t>
            </a:fld>
            <a:endParaRPr lang="en-US" altLang="en-US"/>
          </a:p>
        </p:txBody>
      </p:sp>
      <p:sp>
        <p:nvSpPr>
          <p:cNvPr id="260098" name="Rectangle 2">
            <a:extLst>
              <a:ext uri="{FF2B5EF4-FFF2-40B4-BE49-F238E27FC236}">
                <a16:creationId xmlns:a16="http://schemas.microsoft.com/office/drawing/2014/main" id="{B5FB10A8-57D9-402C-999E-0D0C960173A1}"/>
              </a:ext>
            </a:extLst>
          </p:cNvPr>
          <p:cNvSpPr>
            <a:spLocks noGrp="1" noChangeArrowheads="1"/>
          </p:cNvSpPr>
          <p:nvPr>
            <p:ph type="title"/>
          </p:nvPr>
        </p:nvSpPr>
        <p:spPr/>
        <p:txBody>
          <a:bodyPr/>
          <a:lstStyle/>
          <a:p>
            <a:r>
              <a:rPr lang="en-US" altLang="en-US" dirty="0"/>
              <a:t>Technology Integration - Smart Grid Planning</a:t>
            </a:r>
            <a:endParaRPr lang="en-US" altLang="en-US" u="sng" dirty="0"/>
          </a:p>
        </p:txBody>
      </p:sp>
      <p:graphicFrame>
        <p:nvGraphicFramePr>
          <p:cNvPr id="260099" name="Object 3">
            <a:extLst>
              <a:ext uri="{FF2B5EF4-FFF2-40B4-BE49-F238E27FC236}">
                <a16:creationId xmlns:a16="http://schemas.microsoft.com/office/drawing/2014/main" id="{61043D1C-5768-4CEC-BE3E-9D90D2B8AB17}"/>
              </a:ext>
            </a:extLst>
          </p:cNvPr>
          <p:cNvGraphicFramePr>
            <a:graphicFrameLocks noChangeAspect="1"/>
          </p:cNvGraphicFramePr>
          <p:nvPr>
            <p:extLst>
              <p:ext uri="{D42A27DB-BD31-4B8C-83A1-F6EECF244321}">
                <p14:modId xmlns:p14="http://schemas.microsoft.com/office/powerpoint/2010/main" val="2869896345"/>
              </p:ext>
            </p:extLst>
          </p:nvPr>
        </p:nvGraphicFramePr>
        <p:xfrm>
          <a:off x="2990850" y="1594117"/>
          <a:ext cx="6305550" cy="5246566"/>
        </p:xfrm>
        <a:graphic>
          <a:graphicData uri="http://schemas.openxmlformats.org/presentationml/2006/ole">
            <mc:AlternateContent xmlns:mc="http://schemas.openxmlformats.org/markup-compatibility/2006">
              <mc:Choice xmlns:v="urn:schemas-microsoft-com:vml" Requires="v">
                <p:oleObj spid="_x0000_s1147" name="Visio" r:id="rId4" imgW="8696458" imgH="7239034" progId="Visio.Drawing.11">
                  <p:embed/>
                </p:oleObj>
              </mc:Choice>
              <mc:Fallback>
                <p:oleObj name="Visio" r:id="rId4" imgW="8696458" imgH="7239034" progId="Visio.Drawing.11">
                  <p:embed/>
                  <p:pic>
                    <p:nvPicPr>
                      <p:cNvPr id="260099" name="Object 3">
                        <a:extLst>
                          <a:ext uri="{FF2B5EF4-FFF2-40B4-BE49-F238E27FC236}">
                            <a16:creationId xmlns:a16="http://schemas.microsoft.com/office/drawing/2014/main" id="{61043D1C-5768-4CEC-BE3E-9D90D2B8AB17}"/>
                          </a:ext>
                        </a:extLst>
                      </p:cNvPr>
                      <p:cNvPicPr>
                        <a:picLocks noChangeAspect="1" noChangeArrowheads="1"/>
                      </p:cNvPicPr>
                      <p:nvPr/>
                    </p:nvPicPr>
                    <p:blipFill>
                      <a:blip r:embed="rId5"/>
                      <a:srcRect/>
                      <a:stretch>
                        <a:fillRect/>
                      </a:stretch>
                    </p:blipFill>
                    <p:spPr bwMode="auto">
                      <a:xfrm>
                        <a:off x="2990850" y="1594117"/>
                        <a:ext cx="6305550" cy="5246566"/>
                      </a:xfrm>
                      <a:prstGeom prst="rect">
                        <a:avLst/>
                      </a:prstGeom>
                      <a:noFill/>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FEEF1-5DC2-4020-AAC1-D6ACC903D1E9}"/>
              </a:ext>
            </a:extLst>
          </p:cNvPr>
          <p:cNvPicPr>
            <a:picLocks noChangeAspect="1"/>
          </p:cNvPicPr>
          <p:nvPr/>
        </p:nvPicPr>
        <p:blipFill rotWithShape="1">
          <a:blip r:embed="rId3"/>
          <a:srcRect l="901" t="1594" r="862" b="628"/>
          <a:stretch/>
        </p:blipFill>
        <p:spPr>
          <a:xfrm>
            <a:off x="3429000" y="76200"/>
            <a:ext cx="8686800" cy="6705600"/>
          </a:xfrm>
          <a:prstGeom prst="rect">
            <a:avLst/>
          </a:prstGeom>
        </p:spPr>
      </p:pic>
      <p:pic>
        <p:nvPicPr>
          <p:cNvPr id="6" name="Picture 5">
            <a:extLst>
              <a:ext uri="{FF2B5EF4-FFF2-40B4-BE49-F238E27FC236}">
                <a16:creationId xmlns:a16="http://schemas.microsoft.com/office/drawing/2014/main" id="{0C64E1EB-9906-4D27-AB84-7E1DE3ED3309}"/>
              </a:ext>
            </a:extLst>
          </p:cNvPr>
          <p:cNvPicPr>
            <a:picLocks noChangeAspect="1"/>
          </p:cNvPicPr>
          <p:nvPr/>
        </p:nvPicPr>
        <p:blipFill>
          <a:blip r:embed="rId4"/>
          <a:stretch>
            <a:fillRect/>
          </a:stretch>
        </p:blipFill>
        <p:spPr>
          <a:xfrm>
            <a:off x="6553200" y="2895600"/>
            <a:ext cx="4267200" cy="533400"/>
          </a:xfrm>
          <a:prstGeom prst="rect">
            <a:avLst/>
          </a:prstGeom>
        </p:spPr>
      </p:pic>
      <p:sp>
        <p:nvSpPr>
          <p:cNvPr id="4" name="TextBox 3">
            <a:extLst>
              <a:ext uri="{FF2B5EF4-FFF2-40B4-BE49-F238E27FC236}">
                <a16:creationId xmlns:a16="http://schemas.microsoft.com/office/drawing/2014/main" id="{5F40304A-A4A5-4588-84DB-EF8131AC1DA4}"/>
              </a:ext>
            </a:extLst>
          </p:cNvPr>
          <p:cNvSpPr txBox="1"/>
          <p:nvPr/>
        </p:nvSpPr>
        <p:spPr>
          <a:xfrm>
            <a:off x="181650" y="181957"/>
            <a:ext cx="4542750" cy="5909310"/>
          </a:xfrm>
          <a:prstGeom prst="rect">
            <a:avLst/>
          </a:prstGeom>
          <a:noFill/>
          <a:ln w="12700">
            <a:noFill/>
          </a:ln>
        </p:spPr>
        <p:txBody>
          <a:bodyPr wrap="square" rtlCol="0">
            <a:spAutoFit/>
          </a:bodyPr>
          <a:lstStyle>
            <a:defPPr>
              <a:defRPr lang="en-US"/>
            </a:defPPr>
            <a:lvl1pPr marL="285750" marR="0" lvl="0" indent="-285750" defTabSz="914400" latinLnBrk="0">
              <a:lnSpc>
                <a:spcPct val="100000"/>
              </a:lnSpc>
              <a:buClrTx/>
              <a:buSzTx/>
              <a:buFont typeface="Wingdings" panose="05000000000000000000" pitchFamily="2" charset="2"/>
              <a:buChar char="ü"/>
              <a:tabLst/>
              <a:defRPr kumimoji="0" sz="1600" b="1" i="0" u="none" strike="noStrike" cap="none" spc="0" normalizeH="0" baseline="0">
                <a:ln>
                  <a:noFill/>
                </a:ln>
                <a:solidFill>
                  <a:srgbClr val="156F36"/>
                </a:solidFill>
                <a:effectLst/>
                <a:uLnTx/>
                <a:uFillTx/>
              </a:defRPr>
            </a:lvl1pPr>
          </a:lstStyle>
          <a:p>
            <a:r>
              <a:rPr lang="en-US" sz="1800" dirty="0"/>
              <a:t>Consumer participation</a:t>
            </a:r>
          </a:p>
          <a:p>
            <a:endParaRPr lang="en-US" sz="1800" dirty="0"/>
          </a:p>
          <a:p>
            <a:r>
              <a:rPr lang="en-US" sz="1800" dirty="0"/>
              <a:t>Real-time pricing</a:t>
            </a:r>
          </a:p>
          <a:p>
            <a:endParaRPr lang="en-US" sz="1800" dirty="0"/>
          </a:p>
          <a:p>
            <a:r>
              <a:rPr lang="en-US" sz="1800" dirty="0"/>
              <a:t>Integration of renewable energy </a:t>
            </a:r>
          </a:p>
          <a:p>
            <a:endParaRPr lang="en-US" sz="1800" dirty="0"/>
          </a:p>
          <a:p>
            <a:r>
              <a:rPr lang="en-US" sz="1800" dirty="0"/>
              <a:t>Power system efficiency</a:t>
            </a:r>
          </a:p>
          <a:p>
            <a:endParaRPr lang="en-US" sz="1800" dirty="0"/>
          </a:p>
          <a:p>
            <a:r>
              <a:rPr lang="en-US" sz="1800" dirty="0"/>
              <a:t>Power quality</a:t>
            </a:r>
          </a:p>
          <a:p>
            <a:endParaRPr lang="en-US" sz="1800" dirty="0"/>
          </a:p>
          <a:p>
            <a:r>
              <a:rPr lang="en-US" sz="1800" dirty="0"/>
              <a:t>Better integration of customer-owner power generation</a:t>
            </a:r>
          </a:p>
          <a:p>
            <a:endParaRPr lang="en-US" sz="1800" dirty="0"/>
          </a:p>
          <a:p>
            <a:r>
              <a:rPr lang="en-US" sz="1800" dirty="0"/>
              <a:t>Quicker restoration of electricity after power disturbances</a:t>
            </a:r>
          </a:p>
          <a:p>
            <a:endParaRPr lang="en-US" sz="1800" dirty="0"/>
          </a:p>
          <a:p>
            <a:r>
              <a:rPr lang="en-US" sz="1800" dirty="0"/>
              <a:t>Reduced utility operations &amp; management costs</a:t>
            </a:r>
          </a:p>
          <a:p>
            <a:endParaRPr lang="en-US" sz="1800" dirty="0"/>
          </a:p>
          <a:p>
            <a:r>
              <a:rPr lang="en-US" sz="1800" dirty="0"/>
              <a:t>Reduced peak demand</a:t>
            </a:r>
          </a:p>
          <a:p>
            <a:endParaRPr lang="en-US" sz="1800" dirty="0"/>
          </a:p>
        </p:txBody>
      </p:sp>
    </p:spTree>
    <p:extLst>
      <p:ext uri="{BB962C8B-B14F-4D97-AF65-F5344CB8AC3E}">
        <p14:creationId xmlns:p14="http://schemas.microsoft.com/office/powerpoint/2010/main" val="2053517757"/>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F512A-9223-40EA-9886-F9087F85B033}"/>
              </a:ext>
            </a:extLst>
          </p:cNvPr>
          <p:cNvSpPr>
            <a:spLocks noGrp="1"/>
          </p:cNvSpPr>
          <p:nvPr>
            <p:ph type="title"/>
          </p:nvPr>
        </p:nvSpPr>
        <p:spPr/>
        <p:txBody>
          <a:bodyPr/>
          <a:lstStyle/>
          <a:p>
            <a:r>
              <a:rPr lang="en-US" dirty="0"/>
              <a:t>“Operations” Focus</a:t>
            </a:r>
          </a:p>
        </p:txBody>
      </p:sp>
      <p:sp>
        <p:nvSpPr>
          <p:cNvPr id="5" name="Slide Number Placeholder 4">
            <a:extLst>
              <a:ext uri="{FF2B5EF4-FFF2-40B4-BE49-F238E27FC236}">
                <a16:creationId xmlns:a16="http://schemas.microsoft.com/office/drawing/2014/main" id="{8D8F6CF7-A4E3-4E31-8BC3-5F2211729779}"/>
              </a:ext>
            </a:extLst>
          </p:cNvPr>
          <p:cNvSpPr>
            <a:spLocks noGrp="1"/>
          </p:cNvSpPr>
          <p:nvPr>
            <p:ph type="sldNum" sz="quarter" idx="4294967295"/>
          </p:nvPr>
        </p:nvSpPr>
        <p:spPr>
          <a:xfrm>
            <a:off x="0" y="1271588"/>
            <a:ext cx="711200" cy="244475"/>
          </a:xfrm>
        </p:spPr>
        <p:txBody>
          <a:bodyPr>
            <a:normAutofit fontScale="85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D40F3C2-E034-468E-A1F2-34CF15A5D37F}" type="slidenum">
              <a:rPr kumimoji="0" lang="en-US" sz="1400" b="1" i="0" u="none" strike="noStrike" kern="1200" cap="none" spc="0" normalizeH="0" baseline="0" noProof="0" smtClean="0">
                <a:ln>
                  <a:noFill/>
                </a:ln>
                <a:solidFill>
                  <a:srgbClr val="FFFFFF"/>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40</a:t>
            </a:fld>
            <a:endParaRPr kumimoji="0" lang="en-US" sz="1400" b="1" i="0" u="none" strike="noStrike" kern="1200" cap="none" spc="0" normalizeH="0" baseline="0" noProof="0">
              <a:ln>
                <a:noFill/>
              </a:ln>
              <a:solidFill>
                <a:srgbClr val="FFFFFF"/>
              </a:solidFill>
              <a:effectLst/>
              <a:uLnTx/>
              <a:uFillTx/>
              <a:latin typeface="Arial" charset="0"/>
              <a:ea typeface="+mn-ea"/>
              <a:cs typeface="+mn-cs"/>
            </a:endParaRPr>
          </a:p>
        </p:txBody>
      </p:sp>
      <p:sp>
        <p:nvSpPr>
          <p:cNvPr id="8" name="Content Placeholder 2">
            <a:extLst>
              <a:ext uri="{FF2B5EF4-FFF2-40B4-BE49-F238E27FC236}">
                <a16:creationId xmlns:a16="http://schemas.microsoft.com/office/drawing/2014/main" id="{2C988F9A-010A-40F5-B6F2-AD45A95F9E2A}"/>
              </a:ext>
            </a:extLst>
          </p:cNvPr>
          <p:cNvSpPr txBox="1">
            <a:spLocks/>
          </p:cNvSpPr>
          <p:nvPr/>
        </p:nvSpPr>
        <p:spPr>
          <a:xfrm>
            <a:off x="355600" y="3429000"/>
            <a:ext cx="5181600" cy="1981200"/>
          </a:xfrm>
          <a:prstGeom prst="rect">
            <a:avLst/>
          </a:prstGeom>
        </p:spPr>
        <p:txBody>
          <a:bodyPr vert="horz">
            <a:normAutofit/>
          </a:bodyPr>
          <a:lstStyle>
            <a:lvl1pPr marL="320040" indent="-320040" algn="l" rtl="0" eaLnBrk="1" latinLnBrk="0" hangingPunct="1">
              <a:spcBef>
                <a:spcPts val="700"/>
              </a:spcBef>
              <a:buClr>
                <a:srgbClr val="2C4866"/>
              </a:buClr>
              <a:buSzPct val="60000"/>
              <a:buFont typeface="Courier New" panose="02070309020205020404" pitchFamily="49" charset="0"/>
              <a:buChar char="o"/>
              <a:defRPr kumimoji="0" sz="2900" kern="1200">
                <a:solidFill>
                  <a:srgbClr val="2C4866"/>
                </a:solidFill>
                <a:latin typeface="+mn-lt"/>
                <a:ea typeface="+mn-ea"/>
                <a:cs typeface="+mn-cs"/>
              </a:defRPr>
            </a:lvl1pPr>
            <a:lvl2pPr marL="640080" indent="-274320" algn="l" rtl="0" eaLnBrk="1" latinLnBrk="0" hangingPunct="1">
              <a:spcBef>
                <a:spcPts val="550"/>
              </a:spcBef>
              <a:buClr>
                <a:srgbClr val="2C4866"/>
              </a:buClr>
              <a:buSzPct val="70000"/>
              <a:buFont typeface="Courier New" panose="02070309020205020404" pitchFamily="49" charset="0"/>
              <a:buChar char="o"/>
              <a:defRPr kumimoji="0" sz="2600" kern="1200">
                <a:solidFill>
                  <a:srgbClr val="2C4866"/>
                </a:solidFill>
                <a:latin typeface="+mn-lt"/>
                <a:ea typeface="+mn-ea"/>
                <a:cs typeface="+mn-cs"/>
              </a:defRPr>
            </a:lvl2pPr>
            <a:lvl3pPr marL="914400" indent="-228600" algn="l" rtl="0" eaLnBrk="1" latinLnBrk="0" hangingPunct="1">
              <a:spcBef>
                <a:spcPts val="500"/>
              </a:spcBef>
              <a:buClr>
                <a:srgbClr val="2C4866"/>
              </a:buClr>
              <a:buSzPct val="75000"/>
              <a:buFont typeface="Courier New" panose="02070309020205020404" pitchFamily="49" charset="0"/>
              <a:buChar char="o"/>
              <a:defRPr kumimoji="0" sz="2300" kern="1200">
                <a:solidFill>
                  <a:srgbClr val="2C4866"/>
                </a:solidFill>
                <a:latin typeface="+mn-lt"/>
                <a:ea typeface="+mn-ea"/>
                <a:cs typeface="+mn-cs"/>
              </a:defRPr>
            </a:lvl3pPr>
            <a:lvl4pPr marL="1371600" indent="-228600" algn="l" rtl="0" eaLnBrk="1" latinLnBrk="0" hangingPunct="1">
              <a:spcBef>
                <a:spcPts val="400"/>
              </a:spcBef>
              <a:buClr>
                <a:srgbClr val="2C4866"/>
              </a:buClr>
              <a:buSzPct val="75000"/>
              <a:buFont typeface="Courier New" panose="02070309020205020404" pitchFamily="49" charset="0"/>
              <a:buChar char="o"/>
              <a:defRPr kumimoji="0" sz="2000" kern="1200">
                <a:solidFill>
                  <a:srgbClr val="2C4866"/>
                </a:solidFill>
                <a:latin typeface="+mn-lt"/>
                <a:ea typeface="+mn-ea"/>
                <a:cs typeface="+mn-cs"/>
              </a:defRPr>
            </a:lvl4pPr>
            <a:lvl5pPr marL="1828800" indent="-228600" algn="l" rtl="0" eaLnBrk="1" latinLnBrk="0" hangingPunct="1">
              <a:spcBef>
                <a:spcPts val="400"/>
              </a:spcBef>
              <a:buClr>
                <a:srgbClr val="2C4866"/>
              </a:buClr>
              <a:buSzPct val="65000"/>
              <a:buFont typeface="Courier New" panose="02070309020205020404" pitchFamily="49" charset="0"/>
              <a:buChar char="o"/>
              <a:defRPr kumimoji="0" sz="2000" kern="1200">
                <a:solidFill>
                  <a:srgbClr val="2C4866"/>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r>
              <a:rPr kumimoji="0" lang="en-US" sz="3000" b="0" i="0" u="none" strike="noStrike" kern="1200" cap="none" spc="0" normalizeH="0" baseline="0" noProof="0" dirty="0">
                <a:ln>
                  <a:noFill/>
                </a:ln>
                <a:solidFill>
                  <a:srgbClr val="2C4866"/>
                </a:solidFill>
                <a:effectLst/>
                <a:uLnTx/>
                <a:uFillTx/>
                <a:latin typeface="Tw Cen MT"/>
                <a:ea typeface="+mn-ea"/>
                <a:cs typeface="+mn-cs"/>
              </a:rPr>
              <a:t>Maximize Telecommunications</a:t>
            </a:r>
            <a:r>
              <a:rPr kumimoji="0" lang="en-US" sz="3000" b="0" i="0" u="none" strike="noStrike" kern="1200" cap="none" spc="0" normalizeH="0" noProof="0" dirty="0">
                <a:ln>
                  <a:noFill/>
                </a:ln>
                <a:solidFill>
                  <a:srgbClr val="2C4866"/>
                </a:solidFill>
                <a:effectLst/>
                <a:uLnTx/>
                <a:uFillTx/>
                <a:latin typeface="Tw Cen MT"/>
                <a:ea typeface="+mn-ea"/>
                <a:cs typeface="+mn-cs"/>
              </a:rPr>
              <a:t> Capability</a:t>
            </a:r>
            <a:endParaRPr kumimoji="0" lang="en-US" sz="3000" b="0" i="0" u="none" strike="noStrike" kern="1200" cap="none" spc="0" normalizeH="0" baseline="0" noProof="0" dirty="0">
              <a:ln>
                <a:noFill/>
              </a:ln>
              <a:solidFill>
                <a:srgbClr val="2C4866"/>
              </a:solidFill>
              <a:effectLst/>
              <a:uLnTx/>
              <a:uFillTx/>
              <a:latin typeface="Tw Cen MT"/>
              <a:ea typeface="+mn-ea"/>
              <a:cs typeface="+mn-cs"/>
            </a:endParaRPr>
          </a:p>
        </p:txBody>
      </p:sp>
      <p:pic>
        <p:nvPicPr>
          <p:cNvPr id="3074" name="Picture 2">
            <a:extLst>
              <a:ext uri="{FF2B5EF4-FFF2-40B4-BE49-F238E27FC236}">
                <a16:creationId xmlns:a16="http://schemas.microsoft.com/office/drawing/2014/main" id="{D1CA7770-E7BF-4F17-8C8A-54394C0B41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537200" y="1905000"/>
            <a:ext cx="6240182" cy="4678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69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1+#ppt_w/2"/>
                                          </p:val>
                                        </p:tav>
                                        <p:tav tm="100000">
                                          <p:val>
                                            <p:strVal val="#ppt_x"/>
                                          </p:val>
                                        </p:tav>
                                      </p:tavLst>
                                    </p:anim>
                                    <p:anim calcmode="lin" valueType="num">
                                      <p:cBhvr additive="base">
                                        <p:cTn id="12"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chemeClr val="tx2"/>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fld id="{F53B6B1F-C8AD-4588-93C6-3618906EFC2C}" type="slidenum">
              <a:rPr lang="en-US" sz="1200" b="1" smtClean="0">
                <a:solidFill>
                  <a:schemeClr val="bg1"/>
                </a:solidFill>
              </a:rPr>
              <a:pPr algn="ctr">
                <a:defRPr/>
              </a:pPr>
              <a:t>41</a:t>
            </a:fld>
            <a:endParaRPr lang="en-US" sz="1200" b="1">
              <a:solidFill>
                <a:schemeClr val="bg1"/>
              </a:solidFill>
            </a:endParaRPr>
          </a:p>
        </p:txBody>
      </p:sp>
      <p:pic>
        <p:nvPicPr>
          <p:cNvPr id="3" name="Picture 2" descr="Map&#10;&#10;Description automatically generated">
            <a:extLst>
              <a:ext uri="{FF2B5EF4-FFF2-40B4-BE49-F238E27FC236}">
                <a16:creationId xmlns:a16="http://schemas.microsoft.com/office/drawing/2014/main" id="{42C513FD-EAD5-4905-9DB0-582E18348FF3}"/>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3352800" y="0"/>
            <a:ext cx="5486400" cy="6858000"/>
          </a:xfrm>
          <a:prstGeom prst="rect">
            <a:avLst/>
          </a:prstGeom>
        </p:spPr>
      </p:pic>
      <p:sp>
        <p:nvSpPr>
          <p:cNvPr id="4" name="TextBox 3">
            <a:extLst>
              <a:ext uri="{FF2B5EF4-FFF2-40B4-BE49-F238E27FC236}">
                <a16:creationId xmlns:a16="http://schemas.microsoft.com/office/drawing/2014/main" id="{B6630C02-B007-4BE4-9EF3-BC779F691A6B}"/>
              </a:ext>
            </a:extLst>
          </p:cNvPr>
          <p:cNvSpPr txBox="1"/>
          <p:nvPr/>
        </p:nvSpPr>
        <p:spPr>
          <a:xfrm>
            <a:off x="8419125" y="1741879"/>
            <a:ext cx="3772875" cy="1077218"/>
          </a:xfrm>
          <a:prstGeom prst="rect">
            <a:avLst/>
          </a:prstGeom>
          <a:noFill/>
          <a:ln w="19050">
            <a:noFill/>
          </a:ln>
        </p:spPr>
        <p:txBody>
          <a:bodyPr wrap="square" rtlCol="0">
            <a:spAutoFit/>
          </a:bodyPr>
          <a:lstStyle/>
          <a:p>
            <a:pPr marL="285750" indent="-285750">
              <a:buFont typeface="Wingdings" panose="05000000000000000000" pitchFamily="2" charset="2"/>
              <a:buChar char="ü"/>
            </a:pPr>
            <a:r>
              <a:rPr lang="en-US" sz="1600" b="1" dirty="0">
                <a:solidFill>
                  <a:srgbClr val="156F36"/>
                </a:solidFill>
              </a:rPr>
              <a:t>Radio Communications for crews</a:t>
            </a:r>
          </a:p>
          <a:p>
            <a:pPr marL="285750" indent="-285750">
              <a:buFont typeface="Wingdings" panose="05000000000000000000" pitchFamily="2" charset="2"/>
              <a:buChar char="ü"/>
            </a:pPr>
            <a:r>
              <a:rPr lang="en-US" sz="1600" b="1" dirty="0">
                <a:solidFill>
                  <a:srgbClr val="156F36"/>
                </a:solidFill>
              </a:rPr>
              <a:t>VHF FM Analog, Voice Only</a:t>
            </a:r>
          </a:p>
          <a:p>
            <a:pPr marL="285750" indent="-285750">
              <a:buFont typeface="Wingdings" panose="05000000000000000000" pitchFamily="2" charset="2"/>
              <a:buChar char="ü"/>
            </a:pPr>
            <a:r>
              <a:rPr lang="en-US" sz="1600" b="1" dirty="0">
                <a:solidFill>
                  <a:srgbClr val="156F36"/>
                </a:solidFill>
              </a:rPr>
              <a:t>FCC-licensed Spectrum</a:t>
            </a:r>
          </a:p>
          <a:p>
            <a:pPr marL="285750" indent="-285750">
              <a:buFont typeface="Wingdings" panose="05000000000000000000" pitchFamily="2" charset="2"/>
              <a:buChar char="ü"/>
            </a:pPr>
            <a:endParaRPr lang="en-US" sz="1600" b="1" dirty="0">
              <a:solidFill>
                <a:srgbClr val="156F36"/>
              </a:solidFill>
            </a:endParaRPr>
          </a:p>
        </p:txBody>
      </p:sp>
      <p:sp>
        <p:nvSpPr>
          <p:cNvPr id="10" name="Rectangle 9">
            <a:extLst>
              <a:ext uri="{FF2B5EF4-FFF2-40B4-BE49-F238E27FC236}">
                <a16:creationId xmlns:a16="http://schemas.microsoft.com/office/drawing/2014/main" id="{CBBE28C4-A0A8-44B8-8578-E0E1E7B0284E}"/>
              </a:ext>
            </a:extLst>
          </p:cNvPr>
          <p:cNvSpPr/>
          <p:nvPr/>
        </p:nvSpPr>
        <p:spPr>
          <a:xfrm>
            <a:off x="8839200" y="914400"/>
            <a:ext cx="3352800" cy="8382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68B6816-764E-41A8-A28B-83C4CD92C3AB}"/>
              </a:ext>
            </a:extLst>
          </p:cNvPr>
          <p:cNvPicPr>
            <a:picLocks noChangeAspect="1"/>
          </p:cNvPicPr>
          <p:nvPr/>
        </p:nvPicPr>
        <p:blipFill>
          <a:blip r:embed="rId4"/>
          <a:stretch>
            <a:fillRect/>
          </a:stretch>
        </p:blipFill>
        <p:spPr>
          <a:xfrm>
            <a:off x="7148137" y="3981070"/>
            <a:ext cx="335665" cy="438530"/>
          </a:xfrm>
          <a:prstGeom prst="rect">
            <a:avLst/>
          </a:prstGeom>
        </p:spPr>
      </p:pic>
      <p:pic>
        <p:nvPicPr>
          <p:cNvPr id="25" name="Picture 24">
            <a:extLst>
              <a:ext uri="{FF2B5EF4-FFF2-40B4-BE49-F238E27FC236}">
                <a16:creationId xmlns:a16="http://schemas.microsoft.com/office/drawing/2014/main" id="{B3DE0E43-1265-4B7C-85EB-7AC4920AD4B8}"/>
              </a:ext>
            </a:extLst>
          </p:cNvPr>
          <p:cNvPicPr>
            <a:picLocks noChangeAspect="1"/>
          </p:cNvPicPr>
          <p:nvPr/>
        </p:nvPicPr>
        <p:blipFill>
          <a:blip r:embed="rId4"/>
          <a:stretch>
            <a:fillRect/>
          </a:stretch>
        </p:blipFill>
        <p:spPr>
          <a:xfrm>
            <a:off x="3466437" y="3611471"/>
            <a:ext cx="335665" cy="438530"/>
          </a:xfrm>
          <a:prstGeom prst="rect">
            <a:avLst/>
          </a:prstGeom>
        </p:spPr>
      </p:pic>
      <p:sp>
        <p:nvSpPr>
          <p:cNvPr id="35" name="TextBox 34">
            <a:extLst>
              <a:ext uri="{FF2B5EF4-FFF2-40B4-BE49-F238E27FC236}">
                <a16:creationId xmlns:a16="http://schemas.microsoft.com/office/drawing/2014/main" id="{D6A18B89-4B07-4BF5-B178-D4E0C51469AE}"/>
              </a:ext>
            </a:extLst>
          </p:cNvPr>
          <p:cNvSpPr txBox="1"/>
          <p:nvPr/>
        </p:nvSpPr>
        <p:spPr>
          <a:xfrm>
            <a:off x="7345862" y="3778136"/>
            <a:ext cx="1165704" cy="261610"/>
          </a:xfrm>
          <a:prstGeom prst="rect">
            <a:avLst/>
          </a:prstGeom>
          <a:noFill/>
        </p:spPr>
        <p:txBody>
          <a:bodyPr wrap="none" rtlCol="0">
            <a:spAutoFit/>
          </a:bodyPr>
          <a:lstStyle/>
          <a:p>
            <a:r>
              <a:rPr lang="en-US" sz="1100" dirty="0"/>
              <a:t>Kennewick Ops</a:t>
            </a:r>
          </a:p>
        </p:txBody>
      </p:sp>
      <p:cxnSp>
        <p:nvCxnSpPr>
          <p:cNvPr id="30" name="Straight Connector 29">
            <a:extLst>
              <a:ext uri="{FF2B5EF4-FFF2-40B4-BE49-F238E27FC236}">
                <a16:creationId xmlns:a16="http://schemas.microsoft.com/office/drawing/2014/main" id="{10CB51A9-CCBA-4476-BBA3-80C24757728E}"/>
              </a:ext>
            </a:extLst>
          </p:cNvPr>
          <p:cNvCxnSpPr>
            <a:cxnSpLocks/>
          </p:cNvCxnSpPr>
          <p:nvPr/>
        </p:nvCxnSpPr>
        <p:spPr>
          <a:xfrm flipH="1">
            <a:off x="4037381" y="2820286"/>
            <a:ext cx="282803" cy="1065914"/>
          </a:xfrm>
          <a:prstGeom prst="line">
            <a:avLst/>
          </a:prstGeom>
          <a:ln>
            <a:solidFill>
              <a:schemeClr val="tx1"/>
            </a:solidFill>
            <a:headEnd type="stealth"/>
            <a:tailEnd type="stealth"/>
          </a:ln>
          <a:effectLst>
            <a:glow rad="63500">
              <a:srgbClr val="92D050">
                <a:alpha val="40000"/>
              </a:srgbClr>
            </a:glow>
          </a:effectLst>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A97C9E76-7ED1-459C-A667-7219B8C29B1C}"/>
              </a:ext>
            </a:extLst>
          </p:cNvPr>
          <p:cNvGrpSpPr/>
          <p:nvPr/>
        </p:nvGrpSpPr>
        <p:grpSpPr>
          <a:xfrm>
            <a:off x="4035674" y="2487704"/>
            <a:ext cx="527903" cy="305686"/>
            <a:chOff x="4035674" y="2487704"/>
            <a:chExt cx="527903" cy="305686"/>
          </a:xfrm>
        </p:grpSpPr>
        <p:pic>
          <p:nvPicPr>
            <p:cNvPr id="40" name="Picture 39" descr="Shape&#10;&#10;Description automatically generated with medium confidence">
              <a:extLst>
                <a:ext uri="{FF2B5EF4-FFF2-40B4-BE49-F238E27FC236}">
                  <a16:creationId xmlns:a16="http://schemas.microsoft.com/office/drawing/2014/main" id="{6438122F-F2D8-4363-A85E-2E354F9EE3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2061" y="2572979"/>
              <a:ext cx="361516" cy="172016"/>
            </a:xfrm>
            <a:prstGeom prst="rect">
              <a:avLst/>
            </a:prstGeom>
          </p:spPr>
        </p:pic>
        <p:pic>
          <p:nvPicPr>
            <p:cNvPr id="43" name="Picture 42" descr="A picture containing indoor, dark&#10;&#10;Description automatically generated">
              <a:extLst>
                <a:ext uri="{FF2B5EF4-FFF2-40B4-BE49-F238E27FC236}">
                  <a16:creationId xmlns:a16="http://schemas.microsoft.com/office/drawing/2014/main" id="{964C9E16-3C68-4DA9-BC2F-922F8E955F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5674" y="2487704"/>
              <a:ext cx="175074" cy="305686"/>
            </a:xfrm>
            <a:prstGeom prst="rect">
              <a:avLst/>
            </a:prstGeom>
          </p:spPr>
        </p:pic>
      </p:grpSp>
      <p:cxnSp>
        <p:nvCxnSpPr>
          <p:cNvPr id="49" name="Straight Connector 48">
            <a:extLst>
              <a:ext uri="{FF2B5EF4-FFF2-40B4-BE49-F238E27FC236}">
                <a16:creationId xmlns:a16="http://schemas.microsoft.com/office/drawing/2014/main" id="{79BDE9E0-CBCE-4598-8B45-012FE7ED39E9}"/>
              </a:ext>
            </a:extLst>
          </p:cNvPr>
          <p:cNvCxnSpPr>
            <a:cxnSpLocks/>
          </p:cNvCxnSpPr>
          <p:nvPr/>
        </p:nvCxnSpPr>
        <p:spPr>
          <a:xfrm flipH="1" flipV="1">
            <a:off x="4026987" y="4503018"/>
            <a:ext cx="347140" cy="879987"/>
          </a:xfrm>
          <a:prstGeom prst="line">
            <a:avLst/>
          </a:prstGeom>
          <a:ln>
            <a:solidFill>
              <a:schemeClr val="tx1"/>
            </a:solidFill>
            <a:headEnd type="stealth"/>
            <a:tailEnd type="stealth"/>
          </a:ln>
          <a:effectLst>
            <a:glow rad="63500">
              <a:srgbClr val="92D050">
                <a:alpha val="40000"/>
              </a:srgbClr>
            </a:glow>
          </a:effectLst>
        </p:spPr>
        <p:style>
          <a:lnRef idx="1">
            <a:schemeClr val="accent1"/>
          </a:lnRef>
          <a:fillRef idx="0">
            <a:schemeClr val="accent1"/>
          </a:fillRef>
          <a:effectRef idx="0">
            <a:schemeClr val="accent1"/>
          </a:effectRef>
          <a:fontRef idx="minor">
            <a:schemeClr val="tx1"/>
          </a:fontRef>
        </p:style>
      </p:cxnSp>
      <p:sp>
        <p:nvSpPr>
          <p:cNvPr id="48" name="Title 1">
            <a:extLst>
              <a:ext uri="{FF2B5EF4-FFF2-40B4-BE49-F238E27FC236}">
                <a16:creationId xmlns:a16="http://schemas.microsoft.com/office/drawing/2014/main" id="{68CD9445-098E-4EF4-BC76-AC96B73E295D}"/>
              </a:ext>
            </a:extLst>
          </p:cNvPr>
          <p:cNvSpPr txBox="1">
            <a:spLocks/>
          </p:cNvSpPr>
          <p:nvPr/>
        </p:nvSpPr>
        <p:spPr>
          <a:xfrm>
            <a:off x="8748804" y="5701476"/>
            <a:ext cx="3331865" cy="1165803"/>
          </a:xfrm>
          <a:prstGeom prst="rect">
            <a:avLst/>
          </a:prstGeom>
        </p:spPr>
        <p:txBody>
          <a:bodyPr vert="horz" anchor="ctr">
            <a:noAutofit/>
          </a:bodyPr>
          <a:lstStyle>
            <a:lvl1pPr algn="l" rtl="0" eaLnBrk="1" latinLnBrk="0" hangingPunct="1">
              <a:spcBef>
                <a:spcPct val="0"/>
              </a:spcBef>
              <a:buNone/>
              <a:defRPr kumimoji="0" sz="4000" kern="1200">
                <a:solidFill>
                  <a:srgbClr val="2C4866"/>
                </a:solidFill>
                <a:latin typeface="+mj-lt"/>
                <a:ea typeface="+mj-ea"/>
                <a:cs typeface="+mj-cs"/>
              </a:defRPr>
            </a:lvl1pPr>
          </a:lstStyle>
          <a:p>
            <a:pPr fontAlgn="auto">
              <a:spcAft>
                <a:spcPts val="0"/>
              </a:spcAft>
            </a:pPr>
            <a:r>
              <a:rPr lang="en-US" sz="2400" dirty="0"/>
              <a:t>VHF FM Radio Communications </a:t>
            </a:r>
          </a:p>
        </p:txBody>
      </p:sp>
      <p:grpSp>
        <p:nvGrpSpPr>
          <p:cNvPr id="52" name="Group 51">
            <a:extLst>
              <a:ext uri="{FF2B5EF4-FFF2-40B4-BE49-F238E27FC236}">
                <a16:creationId xmlns:a16="http://schemas.microsoft.com/office/drawing/2014/main" id="{1FF2D093-A221-4997-A60A-F78B271304DB}"/>
              </a:ext>
            </a:extLst>
          </p:cNvPr>
          <p:cNvGrpSpPr/>
          <p:nvPr/>
        </p:nvGrpSpPr>
        <p:grpSpPr>
          <a:xfrm>
            <a:off x="4026987" y="5331045"/>
            <a:ext cx="527903" cy="305686"/>
            <a:chOff x="2624948" y="3171709"/>
            <a:chExt cx="527903" cy="305686"/>
          </a:xfrm>
        </p:grpSpPr>
        <p:pic>
          <p:nvPicPr>
            <p:cNvPr id="53" name="Picture 52" descr="Shape&#10;&#10;Description automatically generated with medium confidence">
              <a:extLst>
                <a:ext uri="{FF2B5EF4-FFF2-40B4-BE49-F238E27FC236}">
                  <a16:creationId xmlns:a16="http://schemas.microsoft.com/office/drawing/2014/main" id="{0EE63BEA-77E4-4848-9594-16564EEB9C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1335" y="3256984"/>
              <a:ext cx="361516" cy="172016"/>
            </a:xfrm>
            <a:prstGeom prst="rect">
              <a:avLst/>
            </a:prstGeom>
          </p:spPr>
        </p:pic>
        <p:pic>
          <p:nvPicPr>
            <p:cNvPr id="54" name="Picture 53" descr="A picture containing indoor, dark&#10;&#10;Description automatically generated">
              <a:extLst>
                <a:ext uri="{FF2B5EF4-FFF2-40B4-BE49-F238E27FC236}">
                  <a16:creationId xmlns:a16="http://schemas.microsoft.com/office/drawing/2014/main" id="{24590A48-DCB0-487E-A47D-5C9707A901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4948" y="3171709"/>
              <a:ext cx="175074" cy="305686"/>
            </a:xfrm>
            <a:prstGeom prst="rect">
              <a:avLst/>
            </a:prstGeom>
          </p:spPr>
        </p:pic>
      </p:grpSp>
      <p:grpSp>
        <p:nvGrpSpPr>
          <p:cNvPr id="55" name="Group 54">
            <a:extLst>
              <a:ext uri="{FF2B5EF4-FFF2-40B4-BE49-F238E27FC236}">
                <a16:creationId xmlns:a16="http://schemas.microsoft.com/office/drawing/2014/main" id="{3F6ED455-E532-4676-AF20-03CE31F35EA4}"/>
              </a:ext>
            </a:extLst>
          </p:cNvPr>
          <p:cNvGrpSpPr/>
          <p:nvPr/>
        </p:nvGrpSpPr>
        <p:grpSpPr>
          <a:xfrm>
            <a:off x="5802275" y="4222596"/>
            <a:ext cx="527903" cy="305686"/>
            <a:chOff x="2624948" y="3171709"/>
            <a:chExt cx="527903" cy="305686"/>
          </a:xfrm>
        </p:grpSpPr>
        <p:pic>
          <p:nvPicPr>
            <p:cNvPr id="56" name="Picture 55" descr="Shape&#10;&#10;Description automatically generated with medium confidence">
              <a:extLst>
                <a:ext uri="{FF2B5EF4-FFF2-40B4-BE49-F238E27FC236}">
                  <a16:creationId xmlns:a16="http://schemas.microsoft.com/office/drawing/2014/main" id="{0EB91AFC-1A8A-48C4-BA5C-EB81984F99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1335" y="3256984"/>
              <a:ext cx="361516" cy="172016"/>
            </a:xfrm>
            <a:prstGeom prst="rect">
              <a:avLst/>
            </a:prstGeom>
          </p:spPr>
        </p:pic>
        <p:pic>
          <p:nvPicPr>
            <p:cNvPr id="57" name="Picture 56" descr="A picture containing indoor, dark&#10;&#10;Description automatically generated">
              <a:extLst>
                <a:ext uri="{FF2B5EF4-FFF2-40B4-BE49-F238E27FC236}">
                  <a16:creationId xmlns:a16="http://schemas.microsoft.com/office/drawing/2014/main" id="{F1D7493C-8D8C-4BAF-9751-67BBB7A24A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4948" y="3171709"/>
              <a:ext cx="175074" cy="305686"/>
            </a:xfrm>
            <a:prstGeom prst="rect">
              <a:avLst/>
            </a:prstGeom>
          </p:spPr>
        </p:pic>
      </p:grpSp>
      <p:pic>
        <p:nvPicPr>
          <p:cNvPr id="58" name="Picture 57">
            <a:extLst>
              <a:ext uri="{FF2B5EF4-FFF2-40B4-BE49-F238E27FC236}">
                <a16:creationId xmlns:a16="http://schemas.microsoft.com/office/drawing/2014/main" id="{448A7242-F5E1-493A-97E3-FBE3105D09FC}"/>
              </a:ext>
            </a:extLst>
          </p:cNvPr>
          <p:cNvPicPr>
            <a:picLocks noChangeAspect="1"/>
          </p:cNvPicPr>
          <p:nvPr/>
        </p:nvPicPr>
        <p:blipFill>
          <a:blip r:embed="rId7"/>
          <a:stretch>
            <a:fillRect/>
          </a:stretch>
        </p:blipFill>
        <p:spPr>
          <a:xfrm>
            <a:off x="7239000" y="4419600"/>
            <a:ext cx="244802" cy="509588"/>
          </a:xfrm>
          <a:prstGeom prst="rect">
            <a:avLst/>
          </a:prstGeom>
        </p:spPr>
      </p:pic>
      <p:pic>
        <p:nvPicPr>
          <p:cNvPr id="61" name="Picture 60">
            <a:extLst>
              <a:ext uri="{FF2B5EF4-FFF2-40B4-BE49-F238E27FC236}">
                <a16:creationId xmlns:a16="http://schemas.microsoft.com/office/drawing/2014/main" id="{E5C1F25C-5F7A-4450-9A20-5BBC496B9E1D}"/>
              </a:ext>
            </a:extLst>
          </p:cNvPr>
          <p:cNvPicPr>
            <a:picLocks noChangeAspect="1"/>
          </p:cNvPicPr>
          <p:nvPr/>
        </p:nvPicPr>
        <p:blipFill>
          <a:blip r:embed="rId7"/>
          <a:stretch>
            <a:fillRect/>
          </a:stretch>
        </p:blipFill>
        <p:spPr>
          <a:xfrm>
            <a:off x="3792579" y="3780681"/>
            <a:ext cx="244802" cy="509588"/>
          </a:xfrm>
          <a:prstGeom prst="rect">
            <a:avLst/>
          </a:prstGeom>
        </p:spPr>
      </p:pic>
      <p:sp>
        <p:nvSpPr>
          <p:cNvPr id="62" name="TextBox 61">
            <a:extLst>
              <a:ext uri="{FF2B5EF4-FFF2-40B4-BE49-F238E27FC236}">
                <a16:creationId xmlns:a16="http://schemas.microsoft.com/office/drawing/2014/main" id="{08020E22-7AAC-47A1-AD59-C231E3009359}"/>
              </a:ext>
            </a:extLst>
          </p:cNvPr>
          <p:cNvSpPr txBox="1"/>
          <p:nvPr/>
        </p:nvSpPr>
        <p:spPr>
          <a:xfrm>
            <a:off x="7013389" y="4883527"/>
            <a:ext cx="779381" cy="261610"/>
          </a:xfrm>
          <a:prstGeom prst="rect">
            <a:avLst/>
          </a:prstGeom>
          <a:noFill/>
        </p:spPr>
        <p:txBody>
          <a:bodyPr wrap="none" rtlCol="0">
            <a:spAutoFit/>
          </a:bodyPr>
          <a:lstStyle/>
          <a:p>
            <a:r>
              <a:rPr lang="en-US" sz="1100" dirty="0"/>
              <a:t>Joe Butte</a:t>
            </a:r>
          </a:p>
        </p:txBody>
      </p:sp>
      <p:cxnSp>
        <p:nvCxnSpPr>
          <p:cNvPr id="64" name="Straight Connector 63">
            <a:extLst>
              <a:ext uri="{FF2B5EF4-FFF2-40B4-BE49-F238E27FC236}">
                <a16:creationId xmlns:a16="http://schemas.microsoft.com/office/drawing/2014/main" id="{B0621568-D4CE-454B-9A66-78695708FC11}"/>
              </a:ext>
            </a:extLst>
          </p:cNvPr>
          <p:cNvCxnSpPr>
            <a:cxnSpLocks/>
          </p:cNvCxnSpPr>
          <p:nvPr/>
        </p:nvCxnSpPr>
        <p:spPr>
          <a:xfrm flipH="1" flipV="1">
            <a:off x="4062518" y="4039746"/>
            <a:ext cx="3035268" cy="182850"/>
          </a:xfrm>
          <a:prstGeom prst="line">
            <a:avLst/>
          </a:prstGeom>
          <a:ln>
            <a:solidFill>
              <a:schemeClr val="tx1"/>
            </a:solidFill>
            <a:headEnd type="stealth"/>
            <a:tailEnd type="stealth"/>
          </a:ln>
          <a:effectLst>
            <a:glow rad="63500">
              <a:srgbClr val="92D050">
                <a:alpha val="40000"/>
              </a:srgbClr>
            </a:glow>
          </a:effectLst>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AA01A07-9FD2-437E-90E5-22CB645885CE}"/>
              </a:ext>
            </a:extLst>
          </p:cNvPr>
          <p:cNvCxnSpPr>
            <a:cxnSpLocks/>
            <a:endCxn id="58" idx="1"/>
          </p:cNvCxnSpPr>
          <p:nvPr/>
        </p:nvCxnSpPr>
        <p:spPr>
          <a:xfrm>
            <a:off x="7182005" y="4363655"/>
            <a:ext cx="56995" cy="310739"/>
          </a:xfrm>
          <a:prstGeom prst="line">
            <a:avLst/>
          </a:prstGeom>
          <a:ln>
            <a:solidFill>
              <a:schemeClr val="tx1"/>
            </a:solidFill>
            <a:headEnd type="stealth"/>
            <a:tailEnd type="stealth"/>
          </a:ln>
          <a:effectLst>
            <a:glow rad="63500">
              <a:srgbClr val="92D050">
                <a:alpha val="40000"/>
              </a:srgbClr>
            </a:glow>
          </a:effectLst>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74CC703D-F4B0-472D-ACE8-ECACE1628A91}"/>
              </a:ext>
            </a:extLst>
          </p:cNvPr>
          <p:cNvSpPr txBox="1"/>
          <p:nvPr/>
        </p:nvSpPr>
        <p:spPr>
          <a:xfrm>
            <a:off x="3424796" y="3453386"/>
            <a:ext cx="670376" cy="261610"/>
          </a:xfrm>
          <a:prstGeom prst="rect">
            <a:avLst/>
          </a:prstGeom>
          <a:noFill/>
        </p:spPr>
        <p:txBody>
          <a:bodyPr wrap="none" rtlCol="0">
            <a:spAutoFit/>
          </a:bodyPr>
          <a:lstStyle/>
          <a:p>
            <a:r>
              <a:rPr lang="en-US" sz="1100" dirty="0"/>
              <a:t>Prosser</a:t>
            </a:r>
          </a:p>
        </p:txBody>
      </p:sp>
      <p:cxnSp>
        <p:nvCxnSpPr>
          <p:cNvPr id="71" name="Straight Connector 70">
            <a:extLst>
              <a:ext uri="{FF2B5EF4-FFF2-40B4-BE49-F238E27FC236}">
                <a16:creationId xmlns:a16="http://schemas.microsoft.com/office/drawing/2014/main" id="{34CEAAA1-5B1B-4407-A671-766C3709793F}"/>
              </a:ext>
            </a:extLst>
          </p:cNvPr>
          <p:cNvCxnSpPr>
            <a:cxnSpLocks/>
          </p:cNvCxnSpPr>
          <p:nvPr/>
        </p:nvCxnSpPr>
        <p:spPr>
          <a:xfrm flipH="1" flipV="1">
            <a:off x="6324602" y="4503020"/>
            <a:ext cx="857403" cy="380507"/>
          </a:xfrm>
          <a:prstGeom prst="line">
            <a:avLst/>
          </a:prstGeom>
          <a:ln>
            <a:solidFill>
              <a:schemeClr val="tx1"/>
            </a:solidFill>
            <a:headEnd type="stealth"/>
            <a:tailEnd type="stealth"/>
          </a:ln>
          <a:effectLst>
            <a:glow rad="63500">
              <a:srgbClr val="92D050">
                <a:alpha val="40000"/>
              </a:srgbClr>
            </a:glow>
          </a:effectLst>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FB024100-DD72-4A4D-B527-C08C98CA0D90}"/>
              </a:ext>
            </a:extLst>
          </p:cNvPr>
          <p:cNvSpPr txBox="1"/>
          <p:nvPr/>
        </p:nvSpPr>
        <p:spPr>
          <a:xfrm>
            <a:off x="3345800" y="4256420"/>
            <a:ext cx="1037463" cy="261610"/>
          </a:xfrm>
          <a:prstGeom prst="rect">
            <a:avLst/>
          </a:prstGeom>
          <a:noFill/>
        </p:spPr>
        <p:txBody>
          <a:bodyPr wrap="none" rtlCol="0">
            <a:spAutoFit/>
          </a:bodyPr>
          <a:lstStyle/>
          <a:p>
            <a:r>
              <a:rPr lang="en-US" sz="1100" dirty="0"/>
              <a:t>Prosser Butte</a:t>
            </a:r>
          </a:p>
        </p:txBody>
      </p:sp>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61999" y="76200"/>
            <a:ext cx="3558185" cy="1165803"/>
          </a:xfrm>
          <a:solidFill>
            <a:schemeClr val="bg1"/>
          </a:solidFill>
        </p:spPr>
        <p:txBody>
          <a:bodyPr vert="horz" anchor="ctr">
            <a:noAutofit/>
          </a:bodyPr>
          <a:lstStyle/>
          <a:p>
            <a:pPr fontAlgn="auto">
              <a:spcAft>
                <a:spcPts val="0"/>
              </a:spcAft>
            </a:pPr>
            <a:r>
              <a:rPr lang="en-US" sz="3200" dirty="0"/>
              <a:t>Telecommunications History 1950-1989</a:t>
            </a:r>
          </a:p>
        </p:txBody>
      </p:sp>
      <p:sp>
        <p:nvSpPr>
          <p:cNvPr id="31" name="Oval 30">
            <a:extLst>
              <a:ext uri="{FF2B5EF4-FFF2-40B4-BE49-F238E27FC236}">
                <a16:creationId xmlns:a16="http://schemas.microsoft.com/office/drawing/2014/main" id="{DD5DF3A4-54A8-4449-A715-8F4541D786AD}"/>
              </a:ext>
            </a:extLst>
          </p:cNvPr>
          <p:cNvSpPr/>
          <p:nvPr/>
        </p:nvSpPr>
        <p:spPr>
          <a:xfrm>
            <a:off x="3547675" y="3802124"/>
            <a:ext cx="692564" cy="809495"/>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B684A26-055C-43F8-B623-AC932E96501A}"/>
              </a:ext>
            </a:extLst>
          </p:cNvPr>
          <p:cNvSpPr/>
          <p:nvPr/>
        </p:nvSpPr>
        <p:spPr>
          <a:xfrm>
            <a:off x="7009843" y="4462797"/>
            <a:ext cx="692564" cy="809495"/>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78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subTnLst>
                                    <p:animClr clrSpc="rgb" dir="cw">
                                      <p:cBhvr override="childStyle">
                                        <p:cTn dur="1" fill="hold" display="0" masterRel="nextClick" afterEffect="1"/>
                                        <p:tgtEl>
                                          <p:spTgt spid="4">
                                            <p:txEl>
                                              <p:pRg st="0" end="0"/>
                                            </p:txEl>
                                          </p:spTgt>
                                        </p:tgtEl>
                                        <p:attrNameLst>
                                          <p:attrName>ppt_c</p:attrName>
                                        </p:attrNameLst>
                                      </p:cBhvr>
                                      <p:to>
                                        <a:srgbClr val="B2B2B2"/>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up)">
                                      <p:cBhvr>
                                        <p:cTn id="12" dur="500"/>
                                        <p:tgtEl>
                                          <p:spTgt spid="6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wipe(up)">
                                      <p:cBhvr>
                                        <p:cTn id="15" dur="500"/>
                                        <p:tgtEl>
                                          <p:spTgt spid="73"/>
                                        </p:tgtEl>
                                      </p:cBhvr>
                                    </p:animEffect>
                                  </p:childTnLst>
                                </p:cTn>
                              </p:par>
                              <p:par>
                                <p:cTn id="16" presetID="22" presetClass="entr" presetSubtype="1" fill="hold"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wipe(up)">
                                      <p:cBhvr>
                                        <p:cTn id="18" dur="500"/>
                                        <p:tgtEl>
                                          <p:spTgt spid="58"/>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wipe(up)">
                                      <p:cBhvr>
                                        <p:cTn id="21" dur="500"/>
                                        <p:tgtEl>
                                          <p:spTgt spid="62"/>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up)">
                                      <p:cBhvr>
                                        <p:cTn id="24" dur="500"/>
                                        <p:tgtEl>
                                          <p:spTgt spid="32"/>
                                        </p:tgtEl>
                                      </p:cBhvr>
                                    </p:animEffect>
                                  </p:childTnLst>
                                  <p:subTnLst>
                                    <p:set>
                                      <p:cBhvr override="childStyle">
                                        <p:cTn dur="1" fill="hold" display="0" masterRel="nextClick" afterEffect="1"/>
                                        <p:tgtEl>
                                          <p:spTgt spid="32"/>
                                        </p:tgtEl>
                                        <p:attrNameLst>
                                          <p:attrName>style.visibility</p:attrName>
                                        </p:attrNameLst>
                                      </p:cBhvr>
                                      <p:to>
                                        <p:strVal val="hidden"/>
                                      </p:to>
                                    </p:set>
                                  </p:subTnLst>
                                </p:cTn>
                              </p:par>
                              <p:par>
                                <p:cTn id="25" presetID="22" presetClass="entr" presetSubtype="1" fill="hold" grpId="0" nodeType="withEffect">
                                  <p:stCondLst>
                                    <p:cond delay="10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400"/>
                                        <p:tgtEl>
                                          <p:spTgt spid="31"/>
                                        </p:tgtEl>
                                      </p:cBhvr>
                                    </p:animEffec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wipe(up)">
                                      <p:cBhvr>
                                        <p:cTn id="32" dur="500"/>
                                        <p:tgtEl>
                                          <p:spTgt spid="4">
                                            <p:txEl>
                                              <p:pRg st="1" end="1"/>
                                            </p:txEl>
                                          </p:spTgt>
                                        </p:tgtEl>
                                      </p:cBhvr>
                                    </p:animEffect>
                                  </p:childTnLst>
                                </p:cTn>
                              </p:par>
                              <p:par>
                                <p:cTn id="33" presetID="22" presetClass="entr" presetSubtype="1"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up)">
                                      <p:cBhvr>
                                        <p:cTn id="35" dur="500"/>
                                        <p:tgtEl>
                                          <p:spTgt spid="2"/>
                                        </p:tgtEl>
                                      </p:cBhvr>
                                    </p:animEffect>
                                  </p:childTnLst>
                                </p:cTn>
                              </p:par>
                              <p:par>
                                <p:cTn id="36" presetID="22" presetClass="entr" presetSubtype="1" fill="hold" nodeType="with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wipe(up)">
                                      <p:cBhvr>
                                        <p:cTn id="38" dur="500"/>
                                        <p:tgtEl>
                                          <p:spTgt spid="4">
                                            <p:txEl>
                                              <p:pRg st="2" end="2"/>
                                            </p:txEl>
                                          </p:spTgt>
                                        </p:tgtEl>
                                      </p:cBhvr>
                                    </p:animEffect>
                                  </p:childTnLst>
                                </p:cTn>
                              </p:par>
                              <p:par>
                                <p:cTn id="39" presetID="22" presetClass="entr" presetSubtype="1"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up)">
                                      <p:cBhvr>
                                        <p:cTn id="41" dur="500"/>
                                        <p:tgtEl>
                                          <p:spTgt spid="30"/>
                                        </p:tgtEl>
                                      </p:cBhvr>
                                    </p:animEffect>
                                  </p:childTnLst>
                                </p:cTn>
                              </p:par>
                              <p:par>
                                <p:cTn id="42" presetID="22" presetClass="entr" presetSubtype="1"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wipe(up)">
                                      <p:cBhvr>
                                        <p:cTn id="44" dur="500"/>
                                        <p:tgtEl>
                                          <p:spTgt spid="49"/>
                                        </p:tgtEl>
                                      </p:cBhvr>
                                    </p:animEffect>
                                  </p:childTnLst>
                                </p:cTn>
                              </p:par>
                              <p:par>
                                <p:cTn id="45" presetID="22" presetClass="entr" presetSubtype="1" fill="hold" nodeType="with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wipe(up)">
                                      <p:cBhvr>
                                        <p:cTn id="47" dur="500"/>
                                        <p:tgtEl>
                                          <p:spTgt spid="52"/>
                                        </p:tgtEl>
                                      </p:cBhvr>
                                    </p:animEffect>
                                  </p:childTnLst>
                                </p:cTn>
                              </p:par>
                              <p:par>
                                <p:cTn id="48" presetID="22" presetClass="entr" presetSubtype="1"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up)">
                                      <p:cBhvr>
                                        <p:cTn id="50" dur="500"/>
                                        <p:tgtEl>
                                          <p:spTgt spid="64"/>
                                        </p:tgtEl>
                                      </p:cBhvr>
                                    </p:animEffect>
                                  </p:childTnLst>
                                </p:cTn>
                              </p:par>
                              <p:par>
                                <p:cTn id="51" presetID="22" presetClass="entr" presetSubtype="1"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wipe(up)">
                                      <p:cBhvr>
                                        <p:cTn id="53" dur="500"/>
                                        <p:tgtEl>
                                          <p:spTgt spid="55"/>
                                        </p:tgtEl>
                                      </p:cBhvr>
                                    </p:animEffect>
                                  </p:childTnLst>
                                </p:cTn>
                              </p:par>
                              <p:par>
                                <p:cTn id="54" presetID="22" presetClass="entr" presetSubtype="1" fill="hold" nodeType="withEffect">
                                  <p:stCondLst>
                                    <p:cond delay="0"/>
                                  </p:stCondLst>
                                  <p:childTnLst>
                                    <p:set>
                                      <p:cBhvr>
                                        <p:cTn id="55" dur="1" fill="hold">
                                          <p:stCondLst>
                                            <p:cond delay="0"/>
                                          </p:stCondLst>
                                        </p:cTn>
                                        <p:tgtEl>
                                          <p:spTgt spid="71"/>
                                        </p:tgtEl>
                                        <p:attrNameLst>
                                          <p:attrName>style.visibility</p:attrName>
                                        </p:attrNameLst>
                                      </p:cBhvr>
                                      <p:to>
                                        <p:strVal val="visible"/>
                                      </p:to>
                                    </p:set>
                                    <p:animEffect transition="in" filter="wipe(up)">
                                      <p:cBhvr>
                                        <p:cTn id="56" dur="500"/>
                                        <p:tgtEl>
                                          <p:spTgt spid="71"/>
                                        </p:tgtEl>
                                      </p:cBhvr>
                                    </p:animEffect>
                                  </p:childTnLst>
                                </p:cTn>
                              </p:par>
                              <p:par>
                                <p:cTn id="57" presetID="22" presetClass="entr" presetSubtype="1" fill="hold" nodeType="with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wipe(up)">
                                      <p:cBhvr>
                                        <p:cTn id="59" dur="500"/>
                                        <p:tgtEl>
                                          <p:spTgt spid="67"/>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wipe(up)">
                                      <p:cBhvr>
                                        <p:cTn id="6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2" grpId="0"/>
      <p:bldP spid="73" grpId="0"/>
      <p:bldP spid="31" grpId="0" animBg="1"/>
      <p:bldP spid="3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chemeClr val="tx2"/>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fld id="{F53B6B1F-C8AD-4588-93C6-3618906EFC2C}" type="slidenum">
              <a:rPr lang="en-US" sz="1200" b="1" smtClean="0">
                <a:solidFill>
                  <a:schemeClr val="bg1"/>
                </a:solidFill>
              </a:rPr>
              <a:pPr algn="ctr">
                <a:defRPr/>
              </a:pPr>
              <a:t>42</a:t>
            </a:fld>
            <a:endParaRPr lang="en-US" sz="1200" b="1">
              <a:solidFill>
                <a:schemeClr val="bg1"/>
              </a:solidFill>
            </a:endParaRPr>
          </a:p>
        </p:txBody>
      </p:sp>
      <p:pic>
        <p:nvPicPr>
          <p:cNvPr id="3" name="Picture 2" descr="Map&#10;&#10;Description automatically generated">
            <a:extLst>
              <a:ext uri="{FF2B5EF4-FFF2-40B4-BE49-F238E27FC236}">
                <a16:creationId xmlns:a16="http://schemas.microsoft.com/office/drawing/2014/main" id="{42C513FD-EAD5-4905-9DB0-582E18348FF3}"/>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3352800" y="0"/>
            <a:ext cx="5486400" cy="6858000"/>
          </a:xfrm>
          <a:prstGeom prst="rect">
            <a:avLst/>
          </a:prstGeom>
        </p:spPr>
      </p:pic>
      <p:sp>
        <p:nvSpPr>
          <p:cNvPr id="4" name="TextBox 3">
            <a:extLst>
              <a:ext uri="{FF2B5EF4-FFF2-40B4-BE49-F238E27FC236}">
                <a16:creationId xmlns:a16="http://schemas.microsoft.com/office/drawing/2014/main" id="{B6630C02-B007-4BE4-9EF3-BC779F691A6B}"/>
              </a:ext>
            </a:extLst>
          </p:cNvPr>
          <p:cNvSpPr txBox="1"/>
          <p:nvPr/>
        </p:nvSpPr>
        <p:spPr>
          <a:xfrm>
            <a:off x="8320621" y="1712863"/>
            <a:ext cx="3871379" cy="2062103"/>
          </a:xfrm>
          <a:prstGeom prst="rect">
            <a:avLst/>
          </a:prstGeom>
          <a:noFill/>
          <a:ln w="19050">
            <a:noFill/>
          </a:ln>
        </p:spPr>
        <p:txBody>
          <a:bodyPr wrap="square" rtlCol="0">
            <a:spAutoFit/>
          </a:bodyPr>
          <a:lstStyle/>
          <a:p>
            <a:pPr marL="285750" indent="-285750">
              <a:buFont typeface="Wingdings" panose="05000000000000000000" pitchFamily="2" charset="2"/>
              <a:buChar char="ü"/>
            </a:pPr>
            <a:r>
              <a:rPr lang="en-US" sz="1600" b="1" dirty="0">
                <a:solidFill>
                  <a:srgbClr val="156F36"/>
                </a:solidFill>
              </a:rPr>
              <a:t>Voltage Reduction Project</a:t>
            </a:r>
          </a:p>
          <a:p>
            <a:pPr marL="285750" indent="-285750">
              <a:buFont typeface="Wingdings" panose="05000000000000000000" pitchFamily="2" charset="2"/>
              <a:buChar char="ü"/>
            </a:pPr>
            <a:r>
              <a:rPr lang="en-US" sz="1600" b="1" dirty="0">
                <a:solidFill>
                  <a:srgbClr val="156F36"/>
                </a:solidFill>
              </a:rPr>
              <a:t>SCADA Master at Rattlesnake Mt.</a:t>
            </a:r>
          </a:p>
          <a:p>
            <a:pPr marL="285750" indent="-285750">
              <a:buFont typeface="Wingdings" panose="05000000000000000000" pitchFamily="2" charset="2"/>
              <a:buChar char="ü"/>
            </a:pPr>
            <a:r>
              <a:rPr lang="en-US" sz="1600" b="1" dirty="0">
                <a:solidFill>
                  <a:srgbClr val="156F36"/>
                </a:solidFill>
              </a:rPr>
              <a:t>10 Substations connected by radio </a:t>
            </a:r>
          </a:p>
          <a:p>
            <a:pPr marL="285750" indent="-285750">
              <a:buFont typeface="Wingdings" panose="05000000000000000000" pitchFamily="2" charset="2"/>
              <a:buChar char="ü"/>
            </a:pPr>
            <a:r>
              <a:rPr lang="en-US" sz="1600" b="1" dirty="0">
                <a:solidFill>
                  <a:srgbClr val="156F36"/>
                </a:solidFill>
              </a:rPr>
              <a:t>SCADA: 952 MHz</a:t>
            </a:r>
          </a:p>
          <a:p>
            <a:pPr marL="285750" indent="-285750">
              <a:buFont typeface="Wingdings" panose="05000000000000000000" pitchFamily="2" charset="2"/>
              <a:buChar char="ü"/>
            </a:pPr>
            <a:r>
              <a:rPr lang="en-US" sz="1600" b="1" dirty="0">
                <a:solidFill>
                  <a:srgbClr val="156F36"/>
                </a:solidFill>
              </a:rPr>
              <a:t>FCC-licensed Spectrum</a:t>
            </a:r>
          </a:p>
          <a:p>
            <a:pPr marL="285750" indent="-285750">
              <a:buFont typeface="Wingdings" panose="05000000000000000000" pitchFamily="2" charset="2"/>
              <a:buChar char="ü"/>
            </a:pPr>
            <a:r>
              <a:rPr lang="en-US" sz="1600" b="1" dirty="0">
                <a:solidFill>
                  <a:srgbClr val="156F36"/>
                </a:solidFill>
              </a:rPr>
              <a:t>1200 bps</a:t>
            </a:r>
          </a:p>
          <a:p>
            <a:pPr marL="285750" indent="-285750">
              <a:buFont typeface="Wingdings" panose="05000000000000000000" pitchFamily="2" charset="2"/>
              <a:buChar char="ü"/>
            </a:pPr>
            <a:r>
              <a:rPr lang="en-US" sz="1600" b="1" dirty="0">
                <a:solidFill>
                  <a:srgbClr val="156F36"/>
                </a:solidFill>
              </a:rPr>
              <a:t>Couldn’t reach S. Benton County!</a:t>
            </a:r>
          </a:p>
          <a:p>
            <a:pPr marL="285750" indent="-285750">
              <a:buFont typeface="Wingdings" panose="05000000000000000000" pitchFamily="2" charset="2"/>
              <a:buChar char="ü"/>
            </a:pPr>
            <a:endParaRPr lang="en-US" sz="1600" b="1" dirty="0">
              <a:solidFill>
                <a:srgbClr val="156F36"/>
              </a:solidFill>
            </a:endParaRPr>
          </a:p>
        </p:txBody>
      </p:sp>
      <p:sp>
        <p:nvSpPr>
          <p:cNvPr id="10" name="Rectangle 9">
            <a:extLst>
              <a:ext uri="{FF2B5EF4-FFF2-40B4-BE49-F238E27FC236}">
                <a16:creationId xmlns:a16="http://schemas.microsoft.com/office/drawing/2014/main" id="{CBBE28C4-A0A8-44B8-8578-E0E1E7B0284E}"/>
              </a:ext>
            </a:extLst>
          </p:cNvPr>
          <p:cNvSpPr/>
          <p:nvPr/>
        </p:nvSpPr>
        <p:spPr>
          <a:xfrm>
            <a:off x="8839200" y="914400"/>
            <a:ext cx="3352800" cy="8382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68B6816-764E-41A8-A28B-83C4CD92C3AB}"/>
              </a:ext>
            </a:extLst>
          </p:cNvPr>
          <p:cNvPicPr>
            <a:picLocks noChangeAspect="1"/>
          </p:cNvPicPr>
          <p:nvPr/>
        </p:nvPicPr>
        <p:blipFill>
          <a:blip r:embed="rId4"/>
          <a:stretch>
            <a:fillRect/>
          </a:stretch>
        </p:blipFill>
        <p:spPr>
          <a:xfrm>
            <a:off x="7148137" y="3981070"/>
            <a:ext cx="335665" cy="438530"/>
          </a:xfrm>
          <a:prstGeom prst="rect">
            <a:avLst/>
          </a:prstGeom>
        </p:spPr>
      </p:pic>
      <p:pic>
        <p:nvPicPr>
          <p:cNvPr id="25" name="Picture 24">
            <a:extLst>
              <a:ext uri="{FF2B5EF4-FFF2-40B4-BE49-F238E27FC236}">
                <a16:creationId xmlns:a16="http://schemas.microsoft.com/office/drawing/2014/main" id="{B3DE0E43-1265-4B7C-85EB-7AC4920AD4B8}"/>
              </a:ext>
            </a:extLst>
          </p:cNvPr>
          <p:cNvPicPr>
            <a:picLocks noChangeAspect="1"/>
          </p:cNvPicPr>
          <p:nvPr/>
        </p:nvPicPr>
        <p:blipFill>
          <a:blip r:embed="rId4"/>
          <a:stretch>
            <a:fillRect/>
          </a:stretch>
        </p:blipFill>
        <p:spPr>
          <a:xfrm>
            <a:off x="3466437" y="3611471"/>
            <a:ext cx="335665" cy="438530"/>
          </a:xfrm>
          <a:prstGeom prst="rect">
            <a:avLst/>
          </a:prstGeom>
        </p:spPr>
      </p:pic>
      <p:sp>
        <p:nvSpPr>
          <p:cNvPr id="32" name="TextBox 31">
            <a:extLst>
              <a:ext uri="{FF2B5EF4-FFF2-40B4-BE49-F238E27FC236}">
                <a16:creationId xmlns:a16="http://schemas.microsoft.com/office/drawing/2014/main" id="{0D4307E7-508F-43A9-A464-F0F87DF7559E}"/>
              </a:ext>
            </a:extLst>
          </p:cNvPr>
          <p:cNvSpPr txBox="1"/>
          <p:nvPr/>
        </p:nvSpPr>
        <p:spPr>
          <a:xfrm>
            <a:off x="3424796" y="3453386"/>
            <a:ext cx="670376" cy="261610"/>
          </a:xfrm>
          <a:prstGeom prst="rect">
            <a:avLst/>
          </a:prstGeom>
          <a:noFill/>
        </p:spPr>
        <p:txBody>
          <a:bodyPr wrap="none" rtlCol="0">
            <a:spAutoFit/>
          </a:bodyPr>
          <a:lstStyle/>
          <a:p>
            <a:r>
              <a:rPr lang="en-US" sz="1100" dirty="0"/>
              <a:t>Prosser</a:t>
            </a:r>
          </a:p>
        </p:txBody>
      </p:sp>
      <p:sp>
        <p:nvSpPr>
          <p:cNvPr id="35" name="TextBox 34">
            <a:extLst>
              <a:ext uri="{FF2B5EF4-FFF2-40B4-BE49-F238E27FC236}">
                <a16:creationId xmlns:a16="http://schemas.microsoft.com/office/drawing/2014/main" id="{D6A18B89-4B07-4BF5-B178-D4E0C51469AE}"/>
              </a:ext>
            </a:extLst>
          </p:cNvPr>
          <p:cNvSpPr txBox="1"/>
          <p:nvPr/>
        </p:nvSpPr>
        <p:spPr>
          <a:xfrm>
            <a:off x="7345862" y="3778136"/>
            <a:ext cx="1165704" cy="261610"/>
          </a:xfrm>
          <a:prstGeom prst="rect">
            <a:avLst/>
          </a:prstGeom>
          <a:noFill/>
        </p:spPr>
        <p:txBody>
          <a:bodyPr wrap="none" rtlCol="0">
            <a:spAutoFit/>
          </a:bodyPr>
          <a:lstStyle/>
          <a:p>
            <a:r>
              <a:rPr lang="en-US" sz="1100" dirty="0"/>
              <a:t>Kennewick Ops</a:t>
            </a:r>
          </a:p>
        </p:txBody>
      </p:sp>
      <p:cxnSp>
        <p:nvCxnSpPr>
          <p:cNvPr id="30" name="Straight Connector 29">
            <a:extLst>
              <a:ext uri="{FF2B5EF4-FFF2-40B4-BE49-F238E27FC236}">
                <a16:creationId xmlns:a16="http://schemas.microsoft.com/office/drawing/2014/main" id="{10CB51A9-CCBA-4476-BBA3-80C24757728E}"/>
              </a:ext>
            </a:extLst>
          </p:cNvPr>
          <p:cNvCxnSpPr>
            <a:cxnSpLocks/>
          </p:cNvCxnSpPr>
          <p:nvPr/>
        </p:nvCxnSpPr>
        <p:spPr>
          <a:xfrm flipH="1">
            <a:off x="4037381" y="2820286"/>
            <a:ext cx="282803" cy="1065914"/>
          </a:xfrm>
          <a:prstGeom prst="line">
            <a:avLst/>
          </a:prstGeom>
          <a:ln>
            <a:solidFill>
              <a:schemeClr val="tx1"/>
            </a:solidFill>
            <a:headEnd type="stealth"/>
            <a:tailEnd type="stealth"/>
          </a:ln>
          <a:effectLst>
            <a:glow rad="63500">
              <a:schemeClr val="bg1">
                <a:lumMod val="50000"/>
                <a:alpha val="40000"/>
              </a:schemeClr>
            </a:glow>
          </a:effectLst>
        </p:spPr>
        <p:style>
          <a:lnRef idx="1">
            <a:schemeClr val="accent1"/>
          </a:lnRef>
          <a:fillRef idx="0">
            <a:schemeClr val="accent1"/>
          </a:fillRef>
          <a:effectRef idx="0">
            <a:schemeClr val="accent1"/>
          </a:effectRef>
          <a:fontRef idx="minor">
            <a:schemeClr val="tx1"/>
          </a:fontRef>
        </p:style>
      </p:cxnSp>
      <p:pic>
        <p:nvPicPr>
          <p:cNvPr id="40" name="Picture 39" descr="Shape&#10;&#10;Description automatically generated with medium confidence">
            <a:extLst>
              <a:ext uri="{FF2B5EF4-FFF2-40B4-BE49-F238E27FC236}">
                <a16:creationId xmlns:a16="http://schemas.microsoft.com/office/drawing/2014/main" id="{6438122F-F2D8-4363-A85E-2E354F9EE3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2061" y="2572979"/>
            <a:ext cx="361516" cy="172016"/>
          </a:xfrm>
          <a:prstGeom prst="rect">
            <a:avLst/>
          </a:prstGeom>
        </p:spPr>
      </p:pic>
      <p:pic>
        <p:nvPicPr>
          <p:cNvPr id="43" name="Picture 42" descr="A picture containing indoor, dark&#10;&#10;Description automatically generated">
            <a:extLst>
              <a:ext uri="{FF2B5EF4-FFF2-40B4-BE49-F238E27FC236}">
                <a16:creationId xmlns:a16="http://schemas.microsoft.com/office/drawing/2014/main" id="{964C9E16-3C68-4DA9-BC2F-922F8E955F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5674" y="2487704"/>
            <a:ext cx="175074" cy="305686"/>
          </a:xfrm>
          <a:prstGeom prst="rect">
            <a:avLst/>
          </a:prstGeom>
        </p:spPr>
      </p:pic>
      <p:cxnSp>
        <p:nvCxnSpPr>
          <p:cNvPr id="49" name="Straight Connector 48">
            <a:extLst>
              <a:ext uri="{FF2B5EF4-FFF2-40B4-BE49-F238E27FC236}">
                <a16:creationId xmlns:a16="http://schemas.microsoft.com/office/drawing/2014/main" id="{79BDE9E0-CBCE-4598-8B45-012FE7ED39E9}"/>
              </a:ext>
            </a:extLst>
          </p:cNvPr>
          <p:cNvCxnSpPr>
            <a:cxnSpLocks/>
          </p:cNvCxnSpPr>
          <p:nvPr/>
        </p:nvCxnSpPr>
        <p:spPr>
          <a:xfrm flipH="1" flipV="1">
            <a:off x="4026987" y="4503018"/>
            <a:ext cx="347140" cy="879987"/>
          </a:xfrm>
          <a:prstGeom prst="line">
            <a:avLst/>
          </a:prstGeom>
          <a:ln>
            <a:solidFill>
              <a:schemeClr val="tx1"/>
            </a:solidFill>
            <a:headEnd type="stealth"/>
            <a:tailEnd type="stealth"/>
          </a:ln>
          <a:effectLst>
            <a:glow rad="63500">
              <a:schemeClr val="bg1">
                <a:lumMod val="50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CF0AFB-BC56-43DA-994C-57DE5EB8EDE1}"/>
              </a:ext>
            </a:extLst>
          </p:cNvPr>
          <p:cNvCxnSpPr>
            <a:cxnSpLocks/>
          </p:cNvCxnSpPr>
          <p:nvPr/>
        </p:nvCxnSpPr>
        <p:spPr>
          <a:xfrm flipH="1" flipV="1">
            <a:off x="6324602" y="4503020"/>
            <a:ext cx="857403" cy="380507"/>
          </a:xfrm>
          <a:prstGeom prst="line">
            <a:avLst/>
          </a:prstGeom>
          <a:ln>
            <a:solidFill>
              <a:schemeClr val="tx1"/>
            </a:solidFill>
            <a:headEnd type="stealth"/>
            <a:tailEnd type="stealth"/>
          </a:ln>
          <a:effectLst>
            <a:glow rad="63500">
              <a:schemeClr val="bg1">
                <a:lumMod val="50000"/>
                <a:alpha val="40000"/>
              </a:schemeClr>
            </a:glow>
          </a:effectLst>
        </p:spPr>
        <p:style>
          <a:lnRef idx="1">
            <a:schemeClr val="accent1"/>
          </a:lnRef>
          <a:fillRef idx="0">
            <a:schemeClr val="accent1"/>
          </a:fillRef>
          <a:effectRef idx="0">
            <a:schemeClr val="accent1"/>
          </a:effectRef>
          <a:fontRef idx="minor">
            <a:schemeClr val="tx1"/>
          </a:fontRef>
        </p:style>
      </p:cxnSp>
      <p:sp>
        <p:nvSpPr>
          <p:cNvPr id="48" name="Title 1">
            <a:extLst>
              <a:ext uri="{FF2B5EF4-FFF2-40B4-BE49-F238E27FC236}">
                <a16:creationId xmlns:a16="http://schemas.microsoft.com/office/drawing/2014/main" id="{68CD9445-098E-4EF4-BC76-AC96B73E295D}"/>
              </a:ext>
            </a:extLst>
          </p:cNvPr>
          <p:cNvSpPr txBox="1">
            <a:spLocks/>
          </p:cNvSpPr>
          <p:nvPr/>
        </p:nvSpPr>
        <p:spPr>
          <a:xfrm>
            <a:off x="8748804" y="5701476"/>
            <a:ext cx="3331865" cy="1165803"/>
          </a:xfrm>
          <a:prstGeom prst="rect">
            <a:avLst/>
          </a:prstGeom>
        </p:spPr>
        <p:txBody>
          <a:bodyPr vert="horz" anchor="ctr">
            <a:noAutofit/>
          </a:bodyPr>
          <a:lstStyle>
            <a:lvl1pPr algn="l" rtl="0" eaLnBrk="1" latinLnBrk="0" hangingPunct="1">
              <a:spcBef>
                <a:spcPct val="0"/>
              </a:spcBef>
              <a:buNone/>
              <a:defRPr kumimoji="0" sz="4000" kern="1200">
                <a:solidFill>
                  <a:srgbClr val="2C4866"/>
                </a:solidFill>
                <a:latin typeface="+mj-lt"/>
                <a:ea typeface="+mj-ea"/>
                <a:cs typeface="+mj-cs"/>
              </a:defRPr>
            </a:lvl1pPr>
          </a:lstStyle>
          <a:p>
            <a:pPr fontAlgn="auto">
              <a:spcAft>
                <a:spcPts val="0"/>
              </a:spcAft>
            </a:pPr>
            <a:r>
              <a:rPr lang="en-US" sz="2400" dirty="0"/>
              <a:t>SCADA Communications </a:t>
            </a:r>
          </a:p>
        </p:txBody>
      </p:sp>
      <p:grpSp>
        <p:nvGrpSpPr>
          <p:cNvPr id="52" name="Group 51">
            <a:extLst>
              <a:ext uri="{FF2B5EF4-FFF2-40B4-BE49-F238E27FC236}">
                <a16:creationId xmlns:a16="http://schemas.microsoft.com/office/drawing/2014/main" id="{1FF2D093-A221-4997-A60A-F78B271304DB}"/>
              </a:ext>
            </a:extLst>
          </p:cNvPr>
          <p:cNvGrpSpPr/>
          <p:nvPr/>
        </p:nvGrpSpPr>
        <p:grpSpPr>
          <a:xfrm>
            <a:off x="4026987" y="5331045"/>
            <a:ext cx="527903" cy="305686"/>
            <a:chOff x="2624948" y="3171709"/>
            <a:chExt cx="527903" cy="305686"/>
          </a:xfrm>
        </p:grpSpPr>
        <p:pic>
          <p:nvPicPr>
            <p:cNvPr id="53" name="Picture 52" descr="Shape&#10;&#10;Description automatically generated with medium confidence">
              <a:extLst>
                <a:ext uri="{FF2B5EF4-FFF2-40B4-BE49-F238E27FC236}">
                  <a16:creationId xmlns:a16="http://schemas.microsoft.com/office/drawing/2014/main" id="{0EE63BEA-77E4-4848-9594-16564EEB9C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1335" y="3256984"/>
              <a:ext cx="361516" cy="172016"/>
            </a:xfrm>
            <a:prstGeom prst="rect">
              <a:avLst/>
            </a:prstGeom>
          </p:spPr>
        </p:pic>
        <p:pic>
          <p:nvPicPr>
            <p:cNvPr id="54" name="Picture 53" descr="A picture containing indoor, dark&#10;&#10;Description automatically generated">
              <a:extLst>
                <a:ext uri="{FF2B5EF4-FFF2-40B4-BE49-F238E27FC236}">
                  <a16:creationId xmlns:a16="http://schemas.microsoft.com/office/drawing/2014/main" id="{24590A48-DCB0-487E-A47D-5C9707A901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4948" y="3171709"/>
              <a:ext cx="175074" cy="305686"/>
            </a:xfrm>
            <a:prstGeom prst="rect">
              <a:avLst/>
            </a:prstGeom>
          </p:spPr>
        </p:pic>
      </p:grpSp>
      <p:grpSp>
        <p:nvGrpSpPr>
          <p:cNvPr id="55" name="Group 54">
            <a:extLst>
              <a:ext uri="{FF2B5EF4-FFF2-40B4-BE49-F238E27FC236}">
                <a16:creationId xmlns:a16="http://schemas.microsoft.com/office/drawing/2014/main" id="{3F6ED455-E532-4676-AF20-03CE31F35EA4}"/>
              </a:ext>
            </a:extLst>
          </p:cNvPr>
          <p:cNvGrpSpPr/>
          <p:nvPr/>
        </p:nvGrpSpPr>
        <p:grpSpPr>
          <a:xfrm>
            <a:off x="5802275" y="4222596"/>
            <a:ext cx="527903" cy="305686"/>
            <a:chOff x="2624948" y="3171709"/>
            <a:chExt cx="527903" cy="305686"/>
          </a:xfrm>
        </p:grpSpPr>
        <p:pic>
          <p:nvPicPr>
            <p:cNvPr id="56" name="Picture 55" descr="Shape&#10;&#10;Description automatically generated with medium confidence">
              <a:extLst>
                <a:ext uri="{FF2B5EF4-FFF2-40B4-BE49-F238E27FC236}">
                  <a16:creationId xmlns:a16="http://schemas.microsoft.com/office/drawing/2014/main" id="{0EB91AFC-1A8A-48C4-BA5C-EB81984F99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1335" y="3256984"/>
              <a:ext cx="361516" cy="172016"/>
            </a:xfrm>
            <a:prstGeom prst="rect">
              <a:avLst/>
            </a:prstGeom>
          </p:spPr>
        </p:pic>
        <p:pic>
          <p:nvPicPr>
            <p:cNvPr id="57" name="Picture 56" descr="A picture containing indoor, dark&#10;&#10;Description automatically generated">
              <a:extLst>
                <a:ext uri="{FF2B5EF4-FFF2-40B4-BE49-F238E27FC236}">
                  <a16:creationId xmlns:a16="http://schemas.microsoft.com/office/drawing/2014/main" id="{F1D7493C-8D8C-4BAF-9751-67BBB7A24A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4948" y="3171709"/>
              <a:ext cx="175074" cy="305686"/>
            </a:xfrm>
            <a:prstGeom prst="rect">
              <a:avLst/>
            </a:prstGeom>
          </p:spPr>
        </p:pic>
      </p:grpSp>
      <p:pic>
        <p:nvPicPr>
          <p:cNvPr id="58" name="Picture 57">
            <a:extLst>
              <a:ext uri="{FF2B5EF4-FFF2-40B4-BE49-F238E27FC236}">
                <a16:creationId xmlns:a16="http://schemas.microsoft.com/office/drawing/2014/main" id="{448A7242-F5E1-493A-97E3-FBE3105D09FC}"/>
              </a:ext>
            </a:extLst>
          </p:cNvPr>
          <p:cNvPicPr>
            <a:picLocks noChangeAspect="1"/>
          </p:cNvPicPr>
          <p:nvPr/>
        </p:nvPicPr>
        <p:blipFill>
          <a:blip r:embed="rId7"/>
          <a:stretch>
            <a:fillRect/>
          </a:stretch>
        </p:blipFill>
        <p:spPr>
          <a:xfrm>
            <a:off x="7239000" y="4419600"/>
            <a:ext cx="244802" cy="509588"/>
          </a:xfrm>
          <a:prstGeom prst="rect">
            <a:avLst/>
          </a:prstGeom>
        </p:spPr>
      </p:pic>
      <p:pic>
        <p:nvPicPr>
          <p:cNvPr id="61" name="Picture 60">
            <a:extLst>
              <a:ext uri="{FF2B5EF4-FFF2-40B4-BE49-F238E27FC236}">
                <a16:creationId xmlns:a16="http://schemas.microsoft.com/office/drawing/2014/main" id="{E5C1F25C-5F7A-4450-9A20-5BBC496B9E1D}"/>
              </a:ext>
            </a:extLst>
          </p:cNvPr>
          <p:cNvPicPr>
            <a:picLocks noChangeAspect="1"/>
          </p:cNvPicPr>
          <p:nvPr/>
        </p:nvPicPr>
        <p:blipFill>
          <a:blip r:embed="rId7"/>
          <a:stretch>
            <a:fillRect/>
          </a:stretch>
        </p:blipFill>
        <p:spPr>
          <a:xfrm>
            <a:off x="3792579" y="3780681"/>
            <a:ext cx="244802" cy="509588"/>
          </a:xfrm>
          <a:prstGeom prst="rect">
            <a:avLst/>
          </a:prstGeom>
        </p:spPr>
      </p:pic>
      <p:sp>
        <p:nvSpPr>
          <p:cNvPr id="62" name="TextBox 61">
            <a:extLst>
              <a:ext uri="{FF2B5EF4-FFF2-40B4-BE49-F238E27FC236}">
                <a16:creationId xmlns:a16="http://schemas.microsoft.com/office/drawing/2014/main" id="{08020E22-7AAC-47A1-AD59-C231E3009359}"/>
              </a:ext>
            </a:extLst>
          </p:cNvPr>
          <p:cNvSpPr txBox="1"/>
          <p:nvPr/>
        </p:nvSpPr>
        <p:spPr>
          <a:xfrm>
            <a:off x="7013389" y="4883527"/>
            <a:ext cx="779381" cy="261610"/>
          </a:xfrm>
          <a:prstGeom prst="rect">
            <a:avLst/>
          </a:prstGeom>
          <a:noFill/>
        </p:spPr>
        <p:txBody>
          <a:bodyPr wrap="none" rtlCol="0">
            <a:spAutoFit/>
          </a:bodyPr>
          <a:lstStyle/>
          <a:p>
            <a:r>
              <a:rPr lang="en-US" sz="1100" dirty="0"/>
              <a:t>Joe Butte</a:t>
            </a:r>
          </a:p>
        </p:txBody>
      </p:sp>
      <p:cxnSp>
        <p:nvCxnSpPr>
          <p:cNvPr id="64" name="Straight Connector 63">
            <a:extLst>
              <a:ext uri="{FF2B5EF4-FFF2-40B4-BE49-F238E27FC236}">
                <a16:creationId xmlns:a16="http://schemas.microsoft.com/office/drawing/2014/main" id="{B0621568-D4CE-454B-9A66-78695708FC11}"/>
              </a:ext>
            </a:extLst>
          </p:cNvPr>
          <p:cNvCxnSpPr>
            <a:cxnSpLocks/>
          </p:cNvCxnSpPr>
          <p:nvPr/>
        </p:nvCxnSpPr>
        <p:spPr>
          <a:xfrm flipH="1" flipV="1">
            <a:off x="4062518" y="4039746"/>
            <a:ext cx="3035268" cy="182850"/>
          </a:xfrm>
          <a:prstGeom prst="line">
            <a:avLst/>
          </a:prstGeom>
          <a:ln>
            <a:solidFill>
              <a:schemeClr val="tx1"/>
            </a:solidFill>
            <a:headEnd type="stealth"/>
            <a:tailEnd type="stealth"/>
          </a:ln>
          <a:effectLst>
            <a:glow rad="63500">
              <a:schemeClr val="bg1">
                <a:lumMod val="50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AA01A07-9FD2-437E-90E5-22CB645885CE}"/>
              </a:ext>
            </a:extLst>
          </p:cNvPr>
          <p:cNvCxnSpPr>
            <a:cxnSpLocks/>
            <a:endCxn id="58" idx="1"/>
          </p:cNvCxnSpPr>
          <p:nvPr/>
        </p:nvCxnSpPr>
        <p:spPr>
          <a:xfrm>
            <a:off x="7182005" y="4363655"/>
            <a:ext cx="56995" cy="310739"/>
          </a:xfrm>
          <a:prstGeom prst="line">
            <a:avLst/>
          </a:prstGeom>
          <a:ln>
            <a:solidFill>
              <a:schemeClr val="tx1"/>
            </a:solidFill>
            <a:headEnd type="stealth"/>
            <a:tailEnd type="stealth"/>
          </a:ln>
          <a:effectLst>
            <a:glow rad="63500">
              <a:schemeClr val="bg1">
                <a:lumMod val="50000"/>
                <a:alpha val="40000"/>
              </a:schemeClr>
            </a:glow>
          </a:effectLst>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2E31EB84-E5BC-4A44-9DD4-9D8F926B4ACC}"/>
              </a:ext>
            </a:extLst>
          </p:cNvPr>
          <p:cNvPicPr>
            <a:picLocks noChangeAspect="1"/>
          </p:cNvPicPr>
          <p:nvPr/>
        </p:nvPicPr>
        <p:blipFill>
          <a:blip r:embed="rId7"/>
          <a:stretch>
            <a:fillRect/>
          </a:stretch>
        </p:blipFill>
        <p:spPr>
          <a:xfrm>
            <a:off x="4821523" y="2438400"/>
            <a:ext cx="244802" cy="509588"/>
          </a:xfrm>
          <a:prstGeom prst="rect">
            <a:avLst/>
          </a:prstGeom>
        </p:spPr>
      </p:pic>
      <p:pic>
        <p:nvPicPr>
          <p:cNvPr id="33" name="Picture 32">
            <a:extLst>
              <a:ext uri="{FF2B5EF4-FFF2-40B4-BE49-F238E27FC236}">
                <a16:creationId xmlns:a16="http://schemas.microsoft.com/office/drawing/2014/main" id="{2907DA72-583D-4570-9828-E4DB5FA03EAD}"/>
              </a:ext>
            </a:extLst>
          </p:cNvPr>
          <p:cNvPicPr>
            <a:picLocks noChangeAspect="1"/>
          </p:cNvPicPr>
          <p:nvPr/>
        </p:nvPicPr>
        <p:blipFill>
          <a:blip r:embed="rId8"/>
          <a:stretch>
            <a:fillRect/>
          </a:stretch>
        </p:blipFill>
        <p:spPr>
          <a:xfrm>
            <a:off x="6134524" y="3765033"/>
            <a:ext cx="499228" cy="321871"/>
          </a:xfrm>
          <a:prstGeom prst="rect">
            <a:avLst/>
          </a:prstGeom>
        </p:spPr>
      </p:pic>
      <p:sp>
        <p:nvSpPr>
          <p:cNvPr id="34" name="TextBox 33">
            <a:extLst>
              <a:ext uri="{FF2B5EF4-FFF2-40B4-BE49-F238E27FC236}">
                <a16:creationId xmlns:a16="http://schemas.microsoft.com/office/drawing/2014/main" id="{2D4D93F9-8E92-4AAD-823A-0230A5255A6A}"/>
              </a:ext>
            </a:extLst>
          </p:cNvPr>
          <p:cNvSpPr txBox="1"/>
          <p:nvPr/>
        </p:nvSpPr>
        <p:spPr>
          <a:xfrm>
            <a:off x="4478892" y="2867025"/>
            <a:ext cx="930063" cy="261610"/>
          </a:xfrm>
          <a:prstGeom prst="rect">
            <a:avLst/>
          </a:prstGeom>
          <a:noFill/>
        </p:spPr>
        <p:txBody>
          <a:bodyPr wrap="none" rtlCol="0">
            <a:spAutoFit/>
          </a:bodyPr>
          <a:lstStyle/>
          <a:p>
            <a:r>
              <a:rPr lang="en-US" sz="1100" dirty="0"/>
              <a:t>Rattlesnake</a:t>
            </a:r>
          </a:p>
        </p:txBody>
      </p:sp>
      <p:cxnSp>
        <p:nvCxnSpPr>
          <p:cNvPr id="36" name="Straight Connector 35">
            <a:extLst>
              <a:ext uri="{FF2B5EF4-FFF2-40B4-BE49-F238E27FC236}">
                <a16:creationId xmlns:a16="http://schemas.microsoft.com/office/drawing/2014/main" id="{C9A400D6-B595-41D0-91C7-93B5CF4321F7}"/>
              </a:ext>
            </a:extLst>
          </p:cNvPr>
          <p:cNvCxnSpPr>
            <a:cxnSpLocks/>
          </p:cNvCxnSpPr>
          <p:nvPr/>
        </p:nvCxnSpPr>
        <p:spPr>
          <a:xfrm>
            <a:off x="5017113" y="2514600"/>
            <a:ext cx="2142532" cy="1465198"/>
          </a:xfrm>
          <a:prstGeom prst="line">
            <a:avLst/>
          </a:prstGeom>
          <a:ln>
            <a:solidFill>
              <a:schemeClr val="tx1"/>
            </a:solidFill>
            <a:headEnd type="stealth"/>
            <a:tailEnd type="stealth"/>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3E1E8F4A-A8B1-4969-8A2A-8BAC54630C6C}"/>
              </a:ext>
            </a:extLst>
          </p:cNvPr>
          <p:cNvPicPr>
            <a:picLocks noChangeAspect="1"/>
          </p:cNvPicPr>
          <p:nvPr/>
        </p:nvPicPr>
        <p:blipFill>
          <a:blip r:embed="rId8"/>
          <a:stretch>
            <a:fillRect/>
          </a:stretch>
        </p:blipFill>
        <p:spPr>
          <a:xfrm>
            <a:off x="3445014" y="3197081"/>
            <a:ext cx="499228" cy="321871"/>
          </a:xfrm>
          <a:prstGeom prst="rect">
            <a:avLst/>
          </a:prstGeom>
        </p:spPr>
      </p:pic>
      <p:cxnSp>
        <p:nvCxnSpPr>
          <p:cNvPr id="38" name="Straight Connector 37">
            <a:extLst>
              <a:ext uri="{FF2B5EF4-FFF2-40B4-BE49-F238E27FC236}">
                <a16:creationId xmlns:a16="http://schemas.microsoft.com/office/drawing/2014/main" id="{3B1D8FEC-72EE-4728-950E-347E80ED816B}"/>
              </a:ext>
            </a:extLst>
          </p:cNvPr>
          <p:cNvCxnSpPr>
            <a:cxnSpLocks/>
          </p:cNvCxnSpPr>
          <p:nvPr/>
        </p:nvCxnSpPr>
        <p:spPr>
          <a:xfrm>
            <a:off x="5111510" y="3077485"/>
            <a:ext cx="986070" cy="791320"/>
          </a:xfrm>
          <a:prstGeom prst="line">
            <a:avLst/>
          </a:prstGeom>
          <a:ln>
            <a:solidFill>
              <a:schemeClr val="tx1"/>
            </a:solidFill>
            <a:headEnd type="stealth"/>
            <a:tailEnd type="stealth"/>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0BA842B-75B3-4710-97DA-2AFAA6FA76B1}"/>
              </a:ext>
            </a:extLst>
          </p:cNvPr>
          <p:cNvCxnSpPr>
            <a:cxnSpLocks/>
          </p:cNvCxnSpPr>
          <p:nvPr/>
        </p:nvCxnSpPr>
        <p:spPr>
          <a:xfrm flipV="1">
            <a:off x="3994611" y="2785185"/>
            <a:ext cx="743448" cy="462014"/>
          </a:xfrm>
          <a:prstGeom prst="line">
            <a:avLst/>
          </a:prstGeom>
          <a:ln>
            <a:solidFill>
              <a:schemeClr val="tx1"/>
            </a:solidFill>
            <a:headEnd type="stealth"/>
            <a:tailEnd type="stealth"/>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E5F78909-8E03-4FB4-A665-7B8E9FD5D18E}"/>
              </a:ext>
            </a:extLst>
          </p:cNvPr>
          <p:cNvPicPr>
            <a:picLocks noChangeAspect="1"/>
          </p:cNvPicPr>
          <p:nvPr/>
        </p:nvPicPr>
        <p:blipFill>
          <a:blip r:embed="rId8"/>
          <a:stretch>
            <a:fillRect/>
          </a:stretch>
        </p:blipFill>
        <p:spPr>
          <a:xfrm>
            <a:off x="4779126" y="3658563"/>
            <a:ext cx="499228" cy="321871"/>
          </a:xfrm>
          <a:prstGeom prst="rect">
            <a:avLst/>
          </a:prstGeom>
        </p:spPr>
      </p:pic>
      <p:cxnSp>
        <p:nvCxnSpPr>
          <p:cNvPr id="42" name="Straight Connector 41">
            <a:extLst>
              <a:ext uri="{FF2B5EF4-FFF2-40B4-BE49-F238E27FC236}">
                <a16:creationId xmlns:a16="http://schemas.microsoft.com/office/drawing/2014/main" id="{CEB63264-29B7-46B4-A949-DE942278E658}"/>
              </a:ext>
            </a:extLst>
          </p:cNvPr>
          <p:cNvCxnSpPr>
            <a:cxnSpLocks/>
          </p:cNvCxnSpPr>
          <p:nvPr/>
        </p:nvCxnSpPr>
        <p:spPr>
          <a:xfrm flipH="1" flipV="1">
            <a:off x="4893469" y="3128963"/>
            <a:ext cx="45458" cy="510790"/>
          </a:xfrm>
          <a:prstGeom prst="line">
            <a:avLst/>
          </a:prstGeom>
          <a:ln>
            <a:solidFill>
              <a:schemeClr val="tx1"/>
            </a:solidFill>
            <a:headEnd type="stealth"/>
            <a:tailEnd type="stealth"/>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F8B52863-FC4B-41EC-B067-D7DCB3C26224}"/>
              </a:ext>
            </a:extLst>
          </p:cNvPr>
          <p:cNvSpPr txBox="1"/>
          <p:nvPr/>
        </p:nvSpPr>
        <p:spPr>
          <a:xfrm>
            <a:off x="3345800" y="4256420"/>
            <a:ext cx="1037463" cy="261610"/>
          </a:xfrm>
          <a:prstGeom prst="rect">
            <a:avLst/>
          </a:prstGeom>
          <a:noFill/>
        </p:spPr>
        <p:txBody>
          <a:bodyPr wrap="none" rtlCol="0">
            <a:spAutoFit/>
          </a:bodyPr>
          <a:lstStyle/>
          <a:p>
            <a:r>
              <a:rPr lang="en-US" sz="1100" dirty="0"/>
              <a:t>Prosser Butte</a:t>
            </a:r>
          </a:p>
        </p:txBody>
      </p:sp>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3" y="76200"/>
            <a:ext cx="3291755" cy="1165803"/>
          </a:xfrm>
        </p:spPr>
        <p:txBody>
          <a:bodyPr vert="horz" anchor="ctr">
            <a:noAutofit/>
          </a:bodyPr>
          <a:lstStyle/>
          <a:p>
            <a:r>
              <a:rPr lang="en-US" sz="3200" dirty="0"/>
              <a:t>Telecommunications History 1989</a:t>
            </a:r>
          </a:p>
        </p:txBody>
      </p:sp>
      <p:sp>
        <p:nvSpPr>
          <p:cNvPr id="44" name="Oval 43">
            <a:extLst>
              <a:ext uri="{FF2B5EF4-FFF2-40B4-BE49-F238E27FC236}">
                <a16:creationId xmlns:a16="http://schemas.microsoft.com/office/drawing/2014/main" id="{CA582C82-0D0E-4766-BAD9-09726C39DD01}"/>
              </a:ext>
            </a:extLst>
          </p:cNvPr>
          <p:cNvSpPr/>
          <p:nvPr/>
        </p:nvSpPr>
        <p:spPr>
          <a:xfrm>
            <a:off x="4549411" y="2441897"/>
            <a:ext cx="692564" cy="809495"/>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31904CA-D0D4-43D0-A9D6-D01D260D7BE0}"/>
              </a:ext>
            </a:extLst>
          </p:cNvPr>
          <p:cNvSpPr/>
          <p:nvPr/>
        </p:nvSpPr>
        <p:spPr>
          <a:xfrm rot="20947968">
            <a:off x="3105535" y="5298892"/>
            <a:ext cx="5342608" cy="1107116"/>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714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subTnLst>
                                    <p:animClr clrSpc="rgb" dir="cw">
                                      <p:cBhvr override="childStyle">
                                        <p:cTn dur="1" fill="hold" display="0" masterRel="nextClick" afterEffect="1"/>
                                        <p:tgtEl>
                                          <p:spTgt spid="4">
                                            <p:txEl>
                                              <p:pRg st="0" end="0"/>
                                            </p:txEl>
                                          </p:spTgt>
                                        </p:tgtEl>
                                        <p:attrNameLst>
                                          <p:attrName>ppt_c</p:attrName>
                                        </p:attrNameLst>
                                      </p:cBhvr>
                                      <p:to>
                                        <a:srgbClr val="B2B2B2"/>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500"/>
                                        <p:tgtEl>
                                          <p:spTgt spid="3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up)">
                                      <p:cBhvr>
                                        <p:cTn id="15" dur="500"/>
                                        <p:tgtEl>
                                          <p:spTgt spid="34"/>
                                        </p:tgtEl>
                                      </p:cBhvr>
                                    </p:animEffect>
                                  </p:childTnLst>
                                </p:cTn>
                              </p:par>
                              <p:par>
                                <p:cTn id="16" presetID="22" presetClass="entr" presetSubtype="1"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up)">
                                      <p:cBhvr>
                                        <p:cTn id="18" dur="5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rgbClr val="B2B2B2"/>
                                      </p:to>
                                    </p:animClr>
                                  </p:subTnLst>
                                </p:cTn>
                              </p:par>
                              <p:par>
                                <p:cTn id="19" presetID="22" presetClass="entr" presetSubtype="1"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up)">
                                      <p:cBhvr>
                                        <p:cTn id="21" dur="500"/>
                                        <p:tgtEl>
                                          <p:spTgt spid="44"/>
                                        </p:tgtEl>
                                      </p:cBhvr>
                                    </p:animEffect>
                                  </p:childTnLst>
                                  <p:subTnLst>
                                    <p:set>
                                      <p:cBhvr override="childStyle">
                                        <p:cTn dur="1" fill="hold" display="0" masterRel="nextClick" afterEffect="1"/>
                                        <p:tgtEl>
                                          <p:spTgt spid="44"/>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up)">
                                      <p:cBhvr>
                                        <p:cTn id="26" dur="500"/>
                                        <p:tgtEl>
                                          <p:spTgt spid="37"/>
                                        </p:tgtEl>
                                      </p:cBhvr>
                                    </p:animEffect>
                                  </p:childTnLst>
                                </p:cTn>
                              </p:par>
                              <p:par>
                                <p:cTn id="27" presetID="22" presetClass="entr" presetSubtype="1"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up)">
                                      <p:cBhvr>
                                        <p:cTn id="29" dur="500"/>
                                        <p:tgtEl>
                                          <p:spTgt spid="39"/>
                                        </p:tgtEl>
                                      </p:cBhvr>
                                    </p:animEffect>
                                  </p:childTnLst>
                                </p:cTn>
                              </p:par>
                              <p:par>
                                <p:cTn id="30" presetID="22" presetClass="entr" presetSubtype="1"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up)">
                                      <p:cBhvr>
                                        <p:cTn id="32" dur="500"/>
                                        <p:tgtEl>
                                          <p:spTgt spid="42"/>
                                        </p:tgtEl>
                                      </p:cBhvr>
                                    </p:animEffect>
                                  </p:childTnLst>
                                </p:cTn>
                              </p:par>
                              <p:par>
                                <p:cTn id="33" presetID="22" presetClass="entr" presetSubtype="1"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up)">
                                      <p:cBhvr>
                                        <p:cTn id="35" dur="500"/>
                                        <p:tgtEl>
                                          <p:spTgt spid="41"/>
                                        </p:tgtEl>
                                      </p:cBhvr>
                                    </p:animEffect>
                                  </p:childTnLst>
                                </p:cTn>
                              </p:par>
                              <p:par>
                                <p:cTn id="36" presetID="22" presetClass="entr" presetSubtype="1"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up)">
                                      <p:cBhvr>
                                        <p:cTn id="38" dur="500"/>
                                        <p:tgtEl>
                                          <p:spTgt spid="38"/>
                                        </p:tgtEl>
                                      </p:cBhvr>
                                    </p:animEffect>
                                  </p:childTnLst>
                                </p:cTn>
                              </p:par>
                              <p:par>
                                <p:cTn id="39" presetID="22" presetClass="entr" presetSubtype="1"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up)">
                                      <p:cBhvr>
                                        <p:cTn id="41" dur="500"/>
                                        <p:tgtEl>
                                          <p:spTgt spid="36"/>
                                        </p:tgtEl>
                                      </p:cBhvr>
                                    </p:animEffect>
                                  </p:childTnLst>
                                </p:cTn>
                              </p:par>
                              <p:par>
                                <p:cTn id="42" presetID="22" presetClass="entr" presetSubtype="1"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up)">
                                      <p:cBhvr>
                                        <p:cTn id="44" dur="500"/>
                                        <p:tgtEl>
                                          <p:spTgt spid="33"/>
                                        </p:tgtEl>
                                      </p:cBhvr>
                                    </p:animEffect>
                                  </p:childTnLst>
                                </p:cTn>
                              </p:par>
                              <p:par>
                                <p:cTn id="45" presetID="22" presetClass="entr" presetSubtype="1" fill="hold" nodeType="with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Effect transition="in" filter="wipe(up)">
                                      <p:cBhvr>
                                        <p:cTn id="47" dur="500"/>
                                        <p:tgtEl>
                                          <p:spTgt spid="4">
                                            <p:txEl>
                                              <p:pRg st="2" end="2"/>
                                            </p:txEl>
                                          </p:spTgt>
                                        </p:tgtEl>
                                      </p:cBhvr>
                                    </p:animEffect>
                                  </p:childTnLst>
                                  <p:subTnLst>
                                    <p:animClr clrSpc="rgb" dir="cw">
                                      <p:cBhvr override="childStyle">
                                        <p:cTn dur="1" fill="hold" display="0" masterRel="nextClick" afterEffect="1"/>
                                        <p:tgtEl>
                                          <p:spTgt spid="4">
                                            <p:txEl>
                                              <p:pRg st="2" end="2"/>
                                            </p:txEl>
                                          </p:spTgt>
                                        </p:tgtEl>
                                        <p:attrNameLst>
                                          <p:attrName>ppt_c</p:attrName>
                                        </p:attrNameLst>
                                      </p:cBhvr>
                                      <p:to>
                                        <a:srgbClr val="B2B2B2"/>
                                      </p:to>
                                    </p:animClr>
                                  </p:subTnLst>
                                </p:cTn>
                              </p:par>
                              <p:par>
                                <p:cTn id="48" presetID="22" presetClass="entr" presetSubtype="1" fill="hold" nodeType="withEffect">
                                  <p:stCondLst>
                                    <p:cond delay="0"/>
                                  </p:stCondLst>
                                  <p:childTnLst>
                                    <p:set>
                                      <p:cBhvr>
                                        <p:cTn id="49" dur="1" fill="hold">
                                          <p:stCondLst>
                                            <p:cond delay="0"/>
                                          </p:stCondLst>
                                        </p:cTn>
                                        <p:tgtEl>
                                          <p:spTgt spid="4">
                                            <p:txEl>
                                              <p:pRg st="3" end="3"/>
                                            </p:txEl>
                                          </p:spTgt>
                                        </p:tgtEl>
                                        <p:attrNameLst>
                                          <p:attrName>style.visibility</p:attrName>
                                        </p:attrNameLst>
                                      </p:cBhvr>
                                      <p:to>
                                        <p:strVal val="visible"/>
                                      </p:to>
                                    </p:set>
                                    <p:animEffect transition="in" filter="wipe(up)">
                                      <p:cBhvr>
                                        <p:cTn id="50" dur="500"/>
                                        <p:tgtEl>
                                          <p:spTgt spid="4">
                                            <p:txEl>
                                              <p:pRg st="3" end="3"/>
                                            </p:txEl>
                                          </p:spTgt>
                                        </p:tgtEl>
                                      </p:cBhvr>
                                    </p:animEffect>
                                  </p:childTnLst>
                                  <p:subTnLst>
                                    <p:animClr clrSpc="rgb" dir="cw">
                                      <p:cBhvr override="childStyle">
                                        <p:cTn dur="1" fill="hold" display="0" masterRel="nextClick" afterEffect="1"/>
                                        <p:tgtEl>
                                          <p:spTgt spid="4">
                                            <p:txEl>
                                              <p:pRg st="3" end="3"/>
                                            </p:txEl>
                                          </p:spTgt>
                                        </p:tgtEl>
                                        <p:attrNameLst>
                                          <p:attrName>ppt_c</p:attrName>
                                        </p:attrNameLst>
                                      </p:cBhvr>
                                      <p:to>
                                        <a:srgbClr val="B2B2B2"/>
                                      </p:to>
                                    </p:animClr>
                                  </p:subTnLst>
                                </p:cTn>
                              </p:par>
                              <p:par>
                                <p:cTn id="51" presetID="22" presetClass="entr" presetSubtype="1" fill="hold" nodeType="withEffect">
                                  <p:stCondLst>
                                    <p:cond delay="0"/>
                                  </p:stCondLst>
                                  <p:childTnLst>
                                    <p:set>
                                      <p:cBhvr>
                                        <p:cTn id="52" dur="1" fill="hold">
                                          <p:stCondLst>
                                            <p:cond delay="0"/>
                                          </p:stCondLst>
                                        </p:cTn>
                                        <p:tgtEl>
                                          <p:spTgt spid="4">
                                            <p:txEl>
                                              <p:pRg st="5" end="5"/>
                                            </p:txEl>
                                          </p:spTgt>
                                        </p:tgtEl>
                                        <p:attrNameLst>
                                          <p:attrName>style.visibility</p:attrName>
                                        </p:attrNameLst>
                                      </p:cBhvr>
                                      <p:to>
                                        <p:strVal val="visible"/>
                                      </p:to>
                                    </p:set>
                                    <p:animEffect transition="in" filter="wipe(up)">
                                      <p:cBhvr>
                                        <p:cTn id="53" dur="500"/>
                                        <p:tgtEl>
                                          <p:spTgt spid="4">
                                            <p:txEl>
                                              <p:pRg st="5" end="5"/>
                                            </p:txEl>
                                          </p:spTgt>
                                        </p:tgtEl>
                                      </p:cBhvr>
                                    </p:animEffect>
                                  </p:childTnLst>
                                  <p:subTnLst>
                                    <p:animClr clrSpc="rgb" dir="cw">
                                      <p:cBhvr override="childStyle">
                                        <p:cTn dur="1" fill="hold" display="0" masterRel="nextClick" afterEffect="1"/>
                                        <p:tgtEl>
                                          <p:spTgt spid="4">
                                            <p:txEl>
                                              <p:pRg st="5" end="5"/>
                                            </p:txEl>
                                          </p:spTgt>
                                        </p:tgtEl>
                                        <p:attrNameLst>
                                          <p:attrName>ppt_c</p:attrName>
                                        </p:attrNameLst>
                                      </p:cBhvr>
                                      <p:to>
                                        <a:srgbClr val="B2B2B2"/>
                                      </p:to>
                                    </p:animClr>
                                  </p:subTnLst>
                                </p:cTn>
                              </p:par>
                              <p:par>
                                <p:cTn id="54" presetID="22" presetClass="entr" presetSubtype="1" fill="hold" nodeType="withEffect">
                                  <p:stCondLst>
                                    <p:cond delay="0"/>
                                  </p:stCondLst>
                                  <p:childTnLst>
                                    <p:set>
                                      <p:cBhvr>
                                        <p:cTn id="55" dur="1" fill="hold">
                                          <p:stCondLst>
                                            <p:cond delay="0"/>
                                          </p:stCondLst>
                                        </p:cTn>
                                        <p:tgtEl>
                                          <p:spTgt spid="4">
                                            <p:txEl>
                                              <p:pRg st="4" end="4"/>
                                            </p:txEl>
                                          </p:spTgt>
                                        </p:tgtEl>
                                        <p:attrNameLst>
                                          <p:attrName>style.visibility</p:attrName>
                                        </p:attrNameLst>
                                      </p:cBhvr>
                                      <p:to>
                                        <p:strVal val="visible"/>
                                      </p:to>
                                    </p:set>
                                    <p:animEffect transition="in" filter="wipe(up)">
                                      <p:cBhvr>
                                        <p:cTn id="56" dur="500"/>
                                        <p:tgtEl>
                                          <p:spTgt spid="4">
                                            <p:txEl>
                                              <p:pRg st="4" end="4"/>
                                            </p:txEl>
                                          </p:spTgt>
                                        </p:tgtEl>
                                      </p:cBhvr>
                                    </p:animEffect>
                                  </p:childTnLst>
                                  <p:subTnLst>
                                    <p:animClr clrSpc="rgb" dir="cw">
                                      <p:cBhvr override="childStyle">
                                        <p:cTn dur="1" fill="hold" display="0" masterRel="nextClick" afterEffect="1"/>
                                        <p:tgtEl>
                                          <p:spTgt spid="4">
                                            <p:txEl>
                                              <p:pRg st="4" end="4"/>
                                            </p:txEl>
                                          </p:spTgt>
                                        </p:tgtEl>
                                        <p:attrNameLst>
                                          <p:attrName>ppt_c</p:attrName>
                                        </p:attrNameLst>
                                      </p:cBhvr>
                                      <p:to>
                                        <a:srgbClr val="B2B2B2"/>
                                      </p:to>
                                    </p:animClr>
                                  </p:sub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4">
                                            <p:txEl>
                                              <p:pRg st="6" end="6"/>
                                            </p:txEl>
                                          </p:spTgt>
                                        </p:tgtEl>
                                        <p:attrNameLst>
                                          <p:attrName>style.visibility</p:attrName>
                                        </p:attrNameLst>
                                      </p:cBhvr>
                                      <p:to>
                                        <p:strVal val="visible"/>
                                      </p:to>
                                    </p:set>
                                    <p:anim calcmode="lin" valueType="num">
                                      <p:cBhvr>
                                        <p:cTn id="61" dur="1000" fill="hold"/>
                                        <p:tgtEl>
                                          <p:spTgt spid="4">
                                            <p:txEl>
                                              <p:pRg st="6" end="6"/>
                                            </p:txEl>
                                          </p:spTgt>
                                        </p:tgtEl>
                                        <p:attrNameLst>
                                          <p:attrName>ppt_w</p:attrName>
                                        </p:attrNameLst>
                                      </p:cBhvr>
                                      <p:tavLst>
                                        <p:tav tm="0">
                                          <p:val>
                                            <p:fltVal val="0"/>
                                          </p:val>
                                        </p:tav>
                                        <p:tav tm="100000">
                                          <p:val>
                                            <p:strVal val="#ppt_w"/>
                                          </p:val>
                                        </p:tav>
                                      </p:tavLst>
                                    </p:anim>
                                    <p:anim calcmode="lin" valueType="num">
                                      <p:cBhvr>
                                        <p:cTn id="62" dur="1000" fill="hold"/>
                                        <p:tgtEl>
                                          <p:spTgt spid="4">
                                            <p:txEl>
                                              <p:pRg st="6" end="6"/>
                                            </p:txEl>
                                          </p:spTgt>
                                        </p:tgtEl>
                                        <p:attrNameLst>
                                          <p:attrName>ppt_h</p:attrName>
                                        </p:attrNameLst>
                                      </p:cBhvr>
                                      <p:tavLst>
                                        <p:tav tm="0">
                                          <p:val>
                                            <p:fltVal val="0"/>
                                          </p:val>
                                        </p:tav>
                                        <p:tav tm="100000">
                                          <p:val>
                                            <p:strVal val="#ppt_h"/>
                                          </p:val>
                                        </p:tav>
                                      </p:tavLst>
                                    </p:anim>
                                    <p:anim calcmode="lin" valueType="num">
                                      <p:cBhvr>
                                        <p:cTn id="63" dur="1000" fill="hold"/>
                                        <p:tgtEl>
                                          <p:spTgt spid="4">
                                            <p:txEl>
                                              <p:pRg st="6" end="6"/>
                                            </p:txEl>
                                          </p:spTgt>
                                        </p:tgtEl>
                                        <p:attrNameLst>
                                          <p:attrName>style.rotation</p:attrName>
                                        </p:attrNameLst>
                                      </p:cBhvr>
                                      <p:tavLst>
                                        <p:tav tm="0">
                                          <p:val>
                                            <p:fltVal val="90"/>
                                          </p:val>
                                        </p:tav>
                                        <p:tav tm="100000">
                                          <p:val>
                                            <p:fltVal val="0"/>
                                          </p:val>
                                        </p:tav>
                                      </p:tavLst>
                                    </p:anim>
                                    <p:animEffect transition="in" filter="fade">
                                      <p:cBhvr>
                                        <p:cTn id="64" dur="1000"/>
                                        <p:tgtEl>
                                          <p:spTgt spid="4">
                                            <p:txEl>
                                              <p:pRg st="6" end="6"/>
                                            </p:txEl>
                                          </p:spTgt>
                                        </p:tgtEl>
                                      </p:cBhvr>
                                    </p:animEffect>
                                  </p:childTnLst>
                                </p:cTn>
                              </p:par>
                              <p:par>
                                <p:cTn id="65" presetID="2" presetClass="entr" presetSubtype="4"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 calcmode="lin" valueType="num">
                                      <p:cBhvr additive="base">
                                        <p:cTn id="67" dur="500" fill="hold"/>
                                        <p:tgtEl>
                                          <p:spTgt spid="45"/>
                                        </p:tgtEl>
                                        <p:attrNameLst>
                                          <p:attrName>ppt_x</p:attrName>
                                        </p:attrNameLst>
                                      </p:cBhvr>
                                      <p:tavLst>
                                        <p:tav tm="0">
                                          <p:val>
                                            <p:strVal val="#ppt_x"/>
                                          </p:val>
                                        </p:tav>
                                        <p:tav tm="100000">
                                          <p:val>
                                            <p:strVal val="#ppt_x"/>
                                          </p:val>
                                        </p:tav>
                                      </p:tavLst>
                                    </p:anim>
                                    <p:anim calcmode="lin" valueType="num">
                                      <p:cBhvr additive="base">
                                        <p:cTn id="6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4" grpId="0" animBg="1"/>
      <p:bldP spid="4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chemeClr val="tx2"/>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fld id="{F53B6B1F-C8AD-4588-93C6-3618906EFC2C}" type="slidenum">
              <a:rPr lang="en-US" sz="1200" b="1" smtClean="0">
                <a:solidFill>
                  <a:schemeClr val="bg1"/>
                </a:solidFill>
              </a:rPr>
              <a:pPr algn="ctr">
                <a:defRPr/>
              </a:pPr>
              <a:t>43</a:t>
            </a:fld>
            <a:endParaRPr lang="en-US" sz="1200" b="1">
              <a:solidFill>
                <a:schemeClr val="bg1"/>
              </a:solidFill>
            </a:endParaRPr>
          </a:p>
        </p:txBody>
      </p:sp>
      <p:pic>
        <p:nvPicPr>
          <p:cNvPr id="3" name="Picture 2" descr="Map&#10;&#10;Description automatically generated">
            <a:extLst>
              <a:ext uri="{FF2B5EF4-FFF2-40B4-BE49-F238E27FC236}">
                <a16:creationId xmlns:a16="http://schemas.microsoft.com/office/drawing/2014/main" id="{42C513FD-EAD5-4905-9DB0-582E18348FF3}"/>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3352800" y="0"/>
            <a:ext cx="5486400" cy="6858000"/>
          </a:xfrm>
          <a:prstGeom prst="rect">
            <a:avLst/>
          </a:prstGeom>
        </p:spPr>
      </p:pic>
      <p:sp>
        <p:nvSpPr>
          <p:cNvPr id="4" name="TextBox 3">
            <a:extLst>
              <a:ext uri="{FF2B5EF4-FFF2-40B4-BE49-F238E27FC236}">
                <a16:creationId xmlns:a16="http://schemas.microsoft.com/office/drawing/2014/main" id="{B6630C02-B007-4BE4-9EF3-BC779F691A6B}"/>
              </a:ext>
            </a:extLst>
          </p:cNvPr>
          <p:cNvSpPr txBox="1"/>
          <p:nvPr/>
        </p:nvSpPr>
        <p:spPr>
          <a:xfrm>
            <a:off x="8320621" y="1712863"/>
            <a:ext cx="3871379" cy="1815882"/>
          </a:xfrm>
          <a:prstGeom prst="rect">
            <a:avLst/>
          </a:prstGeom>
          <a:noFill/>
          <a:ln w="19050">
            <a:noFill/>
          </a:ln>
        </p:spPr>
        <p:txBody>
          <a:bodyPr wrap="square" rtlCol="0">
            <a:spAutoFit/>
          </a:bodyPr>
          <a:lstStyle/>
          <a:p>
            <a:pPr marL="285750" indent="-285750">
              <a:buFont typeface="Wingdings" panose="05000000000000000000" pitchFamily="2" charset="2"/>
              <a:buChar char="ü"/>
            </a:pPr>
            <a:r>
              <a:rPr lang="en-US" sz="1600" b="1" dirty="0">
                <a:solidFill>
                  <a:srgbClr val="156F36"/>
                </a:solidFill>
              </a:rPr>
              <a:t>WSEM Proposal for CSEPP</a:t>
            </a:r>
          </a:p>
          <a:p>
            <a:pPr marL="285750" indent="-285750">
              <a:buFont typeface="Wingdings" panose="05000000000000000000" pitchFamily="2" charset="2"/>
              <a:buChar char="ü"/>
            </a:pPr>
            <a:r>
              <a:rPr lang="en-US" sz="1600" b="1" dirty="0">
                <a:solidFill>
                  <a:srgbClr val="156F36"/>
                </a:solidFill>
              </a:rPr>
              <a:t>BPUD rebuilt Joe Butte &amp; Prosser</a:t>
            </a:r>
          </a:p>
          <a:p>
            <a:pPr marL="285750" indent="-285750">
              <a:buFont typeface="Wingdings" panose="05000000000000000000" pitchFamily="2" charset="2"/>
              <a:buChar char="ü"/>
            </a:pPr>
            <a:r>
              <a:rPr lang="en-US" sz="1600" b="1" dirty="0">
                <a:solidFill>
                  <a:srgbClr val="156F36"/>
                </a:solidFill>
              </a:rPr>
              <a:t>PUD built Umatilla Ridge</a:t>
            </a:r>
          </a:p>
          <a:p>
            <a:pPr marL="285750" indent="-285750">
              <a:buFont typeface="Wingdings" panose="05000000000000000000" pitchFamily="2" charset="2"/>
              <a:buChar char="ü"/>
            </a:pPr>
            <a:r>
              <a:rPr lang="en-US" sz="1600" b="1" dirty="0">
                <a:solidFill>
                  <a:srgbClr val="156F36"/>
                </a:solidFill>
              </a:rPr>
              <a:t>WSEM Rebuilt Rattlesnake Mt.</a:t>
            </a:r>
          </a:p>
          <a:p>
            <a:pPr marL="285750" indent="-285750">
              <a:buFont typeface="Wingdings" panose="05000000000000000000" pitchFamily="2" charset="2"/>
              <a:buChar char="ü"/>
            </a:pPr>
            <a:r>
              <a:rPr lang="en-US" sz="1600" b="1" dirty="0">
                <a:solidFill>
                  <a:srgbClr val="156F36"/>
                </a:solidFill>
              </a:rPr>
              <a:t>Ring Architecture</a:t>
            </a:r>
          </a:p>
          <a:p>
            <a:pPr marL="285750" indent="-285750">
              <a:buFont typeface="Wingdings" panose="05000000000000000000" pitchFamily="2" charset="2"/>
              <a:buChar char="ü"/>
            </a:pPr>
            <a:r>
              <a:rPr lang="en-US" sz="1600" b="1" dirty="0">
                <a:solidFill>
                  <a:srgbClr val="156F36"/>
                </a:solidFill>
              </a:rPr>
              <a:t>800 MHz radio now simulcast</a:t>
            </a:r>
          </a:p>
          <a:p>
            <a:pPr marL="285750" indent="-285750">
              <a:buFont typeface="Wingdings" panose="05000000000000000000" pitchFamily="2" charset="2"/>
              <a:buChar char="ü"/>
            </a:pPr>
            <a:r>
              <a:rPr lang="en-US" sz="1600" b="1" dirty="0">
                <a:solidFill>
                  <a:srgbClr val="156F36"/>
                </a:solidFill>
              </a:rPr>
              <a:t>SCADA: Rattlesnake and Umatilla</a:t>
            </a:r>
          </a:p>
        </p:txBody>
      </p:sp>
      <p:sp>
        <p:nvSpPr>
          <p:cNvPr id="10" name="Rectangle 9">
            <a:extLst>
              <a:ext uri="{FF2B5EF4-FFF2-40B4-BE49-F238E27FC236}">
                <a16:creationId xmlns:a16="http://schemas.microsoft.com/office/drawing/2014/main" id="{CBBE28C4-A0A8-44B8-8578-E0E1E7B0284E}"/>
              </a:ext>
            </a:extLst>
          </p:cNvPr>
          <p:cNvSpPr/>
          <p:nvPr/>
        </p:nvSpPr>
        <p:spPr>
          <a:xfrm>
            <a:off x="8839200" y="914400"/>
            <a:ext cx="3352800" cy="8382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68B6816-764E-41A8-A28B-83C4CD92C3AB}"/>
              </a:ext>
            </a:extLst>
          </p:cNvPr>
          <p:cNvPicPr>
            <a:picLocks noChangeAspect="1"/>
          </p:cNvPicPr>
          <p:nvPr/>
        </p:nvPicPr>
        <p:blipFill>
          <a:blip r:embed="rId4"/>
          <a:stretch>
            <a:fillRect/>
          </a:stretch>
        </p:blipFill>
        <p:spPr>
          <a:xfrm>
            <a:off x="7148137" y="3981070"/>
            <a:ext cx="335665" cy="438530"/>
          </a:xfrm>
          <a:prstGeom prst="rect">
            <a:avLst/>
          </a:prstGeom>
        </p:spPr>
      </p:pic>
      <p:pic>
        <p:nvPicPr>
          <p:cNvPr id="25" name="Picture 24">
            <a:extLst>
              <a:ext uri="{FF2B5EF4-FFF2-40B4-BE49-F238E27FC236}">
                <a16:creationId xmlns:a16="http://schemas.microsoft.com/office/drawing/2014/main" id="{B3DE0E43-1265-4B7C-85EB-7AC4920AD4B8}"/>
              </a:ext>
            </a:extLst>
          </p:cNvPr>
          <p:cNvPicPr>
            <a:picLocks noChangeAspect="1"/>
          </p:cNvPicPr>
          <p:nvPr/>
        </p:nvPicPr>
        <p:blipFill>
          <a:blip r:embed="rId4"/>
          <a:stretch>
            <a:fillRect/>
          </a:stretch>
        </p:blipFill>
        <p:spPr>
          <a:xfrm>
            <a:off x="3466437" y="3611471"/>
            <a:ext cx="335665" cy="438530"/>
          </a:xfrm>
          <a:prstGeom prst="rect">
            <a:avLst/>
          </a:prstGeom>
        </p:spPr>
      </p:pic>
      <p:sp>
        <p:nvSpPr>
          <p:cNvPr id="32" name="TextBox 31">
            <a:extLst>
              <a:ext uri="{FF2B5EF4-FFF2-40B4-BE49-F238E27FC236}">
                <a16:creationId xmlns:a16="http://schemas.microsoft.com/office/drawing/2014/main" id="{0D4307E7-508F-43A9-A464-F0F87DF7559E}"/>
              </a:ext>
            </a:extLst>
          </p:cNvPr>
          <p:cNvSpPr txBox="1"/>
          <p:nvPr/>
        </p:nvSpPr>
        <p:spPr>
          <a:xfrm>
            <a:off x="3424796" y="3453386"/>
            <a:ext cx="670376" cy="261610"/>
          </a:xfrm>
          <a:prstGeom prst="rect">
            <a:avLst/>
          </a:prstGeom>
          <a:noFill/>
        </p:spPr>
        <p:txBody>
          <a:bodyPr wrap="none" rtlCol="0">
            <a:spAutoFit/>
          </a:bodyPr>
          <a:lstStyle/>
          <a:p>
            <a:r>
              <a:rPr lang="en-US" sz="1100" dirty="0"/>
              <a:t>Prosser</a:t>
            </a:r>
          </a:p>
        </p:txBody>
      </p:sp>
      <p:sp>
        <p:nvSpPr>
          <p:cNvPr id="35" name="TextBox 34">
            <a:extLst>
              <a:ext uri="{FF2B5EF4-FFF2-40B4-BE49-F238E27FC236}">
                <a16:creationId xmlns:a16="http://schemas.microsoft.com/office/drawing/2014/main" id="{D6A18B89-4B07-4BF5-B178-D4E0C51469AE}"/>
              </a:ext>
            </a:extLst>
          </p:cNvPr>
          <p:cNvSpPr txBox="1"/>
          <p:nvPr/>
        </p:nvSpPr>
        <p:spPr>
          <a:xfrm>
            <a:off x="7345862" y="3778136"/>
            <a:ext cx="1165704" cy="261610"/>
          </a:xfrm>
          <a:prstGeom prst="rect">
            <a:avLst/>
          </a:prstGeom>
          <a:noFill/>
        </p:spPr>
        <p:txBody>
          <a:bodyPr wrap="none" rtlCol="0">
            <a:spAutoFit/>
          </a:bodyPr>
          <a:lstStyle/>
          <a:p>
            <a:r>
              <a:rPr lang="en-US" sz="1100" dirty="0"/>
              <a:t>Kennewick Ops</a:t>
            </a:r>
          </a:p>
        </p:txBody>
      </p:sp>
      <p:cxnSp>
        <p:nvCxnSpPr>
          <p:cNvPr id="30" name="Straight Connector 29">
            <a:extLst>
              <a:ext uri="{FF2B5EF4-FFF2-40B4-BE49-F238E27FC236}">
                <a16:creationId xmlns:a16="http://schemas.microsoft.com/office/drawing/2014/main" id="{10CB51A9-CCBA-4476-BBA3-80C24757728E}"/>
              </a:ext>
            </a:extLst>
          </p:cNvPr>
          <p:cNvCxnSpPr>
            <a:cxnSpLocks/>
          </p:cNvCxnSpPr>
          <p:nvPr/>
        </p:nvCxnSpPr>
        <p:spPr>
          <a:xfrm flipH="1">
            <a:off x="4037381" y="2820286"/>
            <a:ext cx="282803" cy="1065914"/>
          </a:xfrm>
          <a:prstGeom prst="line">
            <a:avLst/>
          </a:prstGeom>
          <a:ln>
            <a:solidFill>
              <a:schemeClr val="tx1"/>
            </a:solidFill>
            <a:headEnd type="stealth"/>
            <a:tailEnd type="stealth"/>
          </a:ln>
          <a:effectLst>
            <a:glow rad="63500">
              <a:srgbClr val="92D050">
                <a:alpha val="40000"/>
              </a:srgbClr>
            </a:glow>
          </a:effectLst>
        </p:spPr>
        <p:style>
          <a:lnRef idx="1">
            <a:schemeClr val="accent1"/>
          </a:lnRef>
          <a:fillRef idx="0">
            <a:schemeClr val="accent1"/>
          </a:fillRef>
          <a:effectRef idx="0">
            <a:schemeClr val="accent1"/>
          </a:effectRef>
          <a:fontRef idx="minor">
            <a:schemeClr val="tx1"/>
          </a:fontRef>
        </p:style>
      </p:cxnSp>
      <p:pic>
        <p:nvPicPr>
          <p:cNvPr id="40" name="Picture 39" descr="Shape&#10;&#10;Description automatically generated with medium confidence">
            <a:extLst>
              <a:ext uri="{FF2B5EF4-FFF2-40B4-BE49-F238E27FC236}">
                <a16:creationId xmlns:a16="http://schemas.microsoft.com/office/drawing/2014/main" id="{6438122F-F2D8-4363-A85E-2E354F9EE3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2061" y="2572979"/>
            <a:ext cx="361516" cy="172016"/>
          </a:xfrm>
          <a:prstGeom prst="rect">
            <a:avLst/>
          </a:prstGeom>
        </p:spPr>
      </p:pic>
      <p:pic>
        <p:nvPicPr>
          <p:cNvPr id="43" name="Picture 42" descr="A picture containing indoor, dark&#10;&#10;Description automatically generated">
            <a:extLst>
              <a:ext uri="{FF2B5EF4-FFF2-40B4-BE49-F238E27FC236}">
                <a16:creationId xmlns:a16="http://schemas.microsoft.com/office/drawing/2014/main" id="{964C9E16-3C68-4DA9-BC2F-922F8E955F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5674" y="2487704"/>
            <a:ext cx="175074" cy="305686"/>
          </a:xfrm>
          <a:prstGeom prst="rect">
            <a:avLst/>
          </a:prstGeom>
        </p:spPr>
      </p:pic>
      <p:cxnSp>
        <p:nvCxnSpPr>
          <p:cNvPr id="49" name="Straight Connector 48">
            <a:extLst>
              <a:ext uri="{FF2B5EF4-FFF2-40B4-BE49-F238E27FC236}">
                <a16:creationId xmlns:a16="http://schemas.microsoft.com/office/drawing/2014/main" id="{79BDE9E0-CBCE-4598-8B45-012FE7ED39E9}"/>
              </a:ext>
            </a:extLst>
          </p:cNvPr>
          <p:cNvCxnSpPr>
            <a:cxnSpLocks/>
          </p:cNvCxnSpPr>
          <p:nvPr/>
        </p:nvCxnSpPr>
        <p:spPr>
          <a:xfrm flipH="1" flipV="1">
            <a:off x="4026987" y="4503018"/>
            <a:ext cx="347140" cy="879987"/>
          </a:xfrm>
          <a:prstGeom prst="line">
            <a:avLst/>
          </a:prstGeom>
          <a:ln>
            <a:solidFill>
              <a:schemeClr val="tx1"/>
            </a:solidFill>
            <a:headEnd type="stealth"/>
            <a:tailEnd type="stealth"/>
          </a:ln>
          <a:effectLst>
            <a:glow rad="63500">
              <a:srgbClr val="92D050">
                <a:alpha val="40000"/>
              </a:srgbClr>
            </a:glow>
          </a:effectLst>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CF0AFB-BC56-43DA-994C-57DE5EB8EDE1}"/>
              </a:ext>
            </a:extLst>
          </p:cNvPr>
          <p:cNvCxnSpPr>
            <a:cxnSpLocks/>
          </p:cNvCxnSpPr>
          <p:nvPr/>
        </p:nvCxnSpPr>
        <p:spPr>
          <a:xfrm flipH="1" flipV="1">
            <a:off x="6324602" y="4503020"/>
            <a:ext cx="857403" cy="380507"/>
          </a:xfrm>
          <a:prstGeom prst="line">
            <a:avLst/>
          </a:prstGeom>
          <a:ln>
            <a:solidFill>
              <a:schemeClr val="tx1"/>
            </a:solidFill>
            <a:headEnd type="stealth"/>
            <a:tailEnd type="stealth"/>
          </a:ln>
          <a:effectLst>
            <a:glow rad="63500">
              <a:srgbClr val="92D050">
                <a:alpha val="40000"/>
              </a:srgbClr>
            </a:glow>
          </a:effectLst>
        </p:spPr>
        <p:style>
          <a:lnRef idx="1">
            <a:schemeClr val="accent1"/>
          </a:lnRef>
          <a:fillRef idx="0">
            <a:schemeClr val="accent1"/>
          </a:fillRef>
          <a:effectRef idx="0">
            <a:schemeClr val="accent1"/>
          </a:effectRef>
          <a:fontRef idx="minor">
            <a:schemeClr val="tx1"/>
          </a:fontRef>
        </p:style>
      </p:cxnSp>
      <p:sp>
        <p:nvSpPr>
          <p:cNvPr id="48" name="Title 1">
            <a:extLst>
              <a:ext uri="{FF2B5EF4-FFF2-40B4-BE49-F238E27FC236}">
                <a16:creationId xmlns:a16="http://schemas.microsoft.com/office/drawing/2014/main" id="{68CD9445-098E-4EF4-BC76-AC96B73E295D}"/>
              </a:ext>
            </a:extLst>
          </p:cNvPr>
          <p:cNvSpPr txBox="1">
            <a:spLocks/>
          </p:cNvSpPr>
          <p:nvPr/>
        </p:nvSpPr>
        <p:spPr>
          <a:xfrm>
            <a:off x="8311096" y="5734050"/>
            <a:ext cx="3871378" cy="1165803"/>
          </a:xfrm>
          <a:prstGeom prst="rect">
            <a:avLst/>
          </a:prstGeom>
        </p:spPr>
        <p:txBody>
          <a:bodyPr vert="horz" anchor="ctr">
            <a:noAutofit/>
          </a:bodyPr>
          <a:lstStyle>
            <a:lvl1pPr algn="l" rtl="0" eaLnBrk="1" latinLnBrk="0" hangingPunct="1">
              <a:spcBef>
                <a:spcPct val="0"/>
              </a:spcBef>
              <a:buNone/>
              <a:defRPr kumimoji="0" sz="4000" kern="1200">
                <a:solidFill>
                  <a:srgbClr val="2C4866"/>
                </a:solidFill>
                <a:latin typeface="+mj-lt"/>
                <a:ea typeface="+mj-ea"/>
                <a:cs typeface="+mj-cs"/>
              </a:defRPr>
            </a:lvl1pPr>
          </a:lstStyle>
          <a:p>
            <a:pPr fontAlgn="auto">
              <a:spcAft>
                <a:spcPts val="0"/>
              </a:spcAft>
            </a:pPr>
            <a:r>
              <a:rPr lang="en-US" sz="2400" dirty="0"/>
              <a:t>1992: WSEM Microwave Ring</a:t>
            </a:r>
          </a:p>
        </p:txBody>
      </p:sp>
      <p:grpSp>
        <p:nvGrpSpPr>
          <p:cNvPr id="52" name="Group 51">
            <a:extLst>
              <a:ext uri="{FF2B5EF4-FFF2-40B4-BE49-F238E27FC236}">
                <a16:creationId xmlns:a16="http://schemas.microsoft.com/office/drawing/2014/main" id="{1FF2D093-A221-4997-A60A-F78B271304DB}"/>
              </a:ext>
            </a:extLst>
          </p:cNvPr>
          <p:cNvGrpSpPr/>
          <p:nvPr/>
        </p:nvGrpSpPr>
        <p:grpSpPr>
          <a:xfrm>
            <a:off x="4026987" y="5331045"/>
            <a:ext cx="527903" cy="305686"/>
            <a:chOff x="2624948" y="3171709"/>
            <a:chExt cx="527903" cy="305686"/>
          </a:xfrm>
        </p:grpSpPr>
        <p:pic>
          <p:nvPicPr>
            <p:cNvPr id="53" name="Picture 52" descr="Shape&#10;&#10;Description automatically generated with medium confidence">
              <a:extLst>
                <a:ext uri="{FF2B5EF4-FFF2-40B4-BE49-F238E27FC236}">
                  <a16:creationId xmlns:a16="http://schemas.microsoft.com/office/drawing/2014/main" id="{0EE63BEA-77E4-4848-9594-16564EEB9C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1335" y="3256984"/>
              <a:ext cx="361516" cy="172016"/>
            </a:xfrm>
            <a:prstGeom prst="rect">
              <a:avLst/>
            </a:prstGeom>
          </p:spPr>
        </p:pic>
        <p:pic>
          <p:nvPicPr>
            <p:cNvPr id="54" name="Picture 53" descr="A picture containing indoor, dark&#10;&#10;Description automatically generated">
              <a:extLst>
                <a:ext uri="{FF2B5EF4-FFF2-40B4-BE49-F238E27FC236}">
                  <a16:creationId xmlns:a16="http://schemas.microsoft.com/office/drawing/2014/main" id="{24590A48-DCB0-487E-A47D-5C9707A901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4948" y="3171709"/>
              <a:ext cx="175074" cy="305686"/>
            </a:xfrm>
            <a:prstGeom prst="rect">
              <a:avLst/>
            </a:prstGeom>
          </p:spPr>
        </p:pic>
      </p:grpSp>
      <p:grpSp>
        <p:nvGrpSpPr>
          <p:cNvPr id="55" name="Group 54">
            <a:extLst>
              <a:ext uri="{FF2B5EF4-FFF2-40B4-BE49-F238E27FC236}">
                <a16:creationId xmlns:a16="http://schemas.microsoft.com/office/drawing/2014/main" id="{3F6ED455-E532-4676-AF20-03CE31F35EA4}"/>
              </a:ext>
            </a:extLst>
          </p:cNvPr>
          <p:cNvGrpSpPr/>
          <p:nvPr/>
        </p:nvGrpSpPr>
        <p:grpSpPr>
          <a:xfrm>
            <a:off x="5745569" y="4335450"/>
            <a:ext cx="527903" cy="305686"/>
            <a:chOff x="2624948" y="3171709"/>
            <a:chExt cx="527903" cy="305686"/>
          </a:xfrm>
        </p:grpSpPr>
        <p:pic>
          <p:nvPicPr>
            <p:cNvPr id="56" name="Picture 55" descr="Shape&#10;&#10;Description automatically generated with medium confidence">
              <a:extLst>
                <a:ext uri="{FF2B5EF4-FFF2-40B4-BE49-F238E27FC236}">
                  <a16:creationId xmlns:a16="http://schemas.microsoft.com/office/drawing/2014/main" id="{0EB91AFC-1A8A-48C4-BA5C-EB81984F99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1335" y="3256984"/>
              <a:ext cx="361516" cy="172016"/>
            </a:xfrm>
            <a:prstGeom prst="rect">
              <a:avLst/>
            </a:prstGeom>
          </p:spPr>
        </p:pic>
        <p:pic>
          <p:nvPicPr>
            <p:cNvPr id="57" name="Picture 56" descr="A picture containing indoor, dark&#10;&#10;Description automatically generated">
              <a:extLst>
                <a:ext uri="{FF2B5EF4-FFF2-40B4-BE49-F238E27FC236}">
                  <a16:creationId xmlns:a16="http://schemas.microsoft.com/office/drawing/2014/main" id="{F1D7493C-8D8C-4BAF-9751-67BBB7A24A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4948" y="3171709"/>
              <a:ext cx="175074" cy="305686"/>
            </a:xfrm>
            <a:prstGeom prst="rect">
              <a:avLst/>
            </a:prstGeom>
          </p:spPr>
        </p:pic>
      </p:grpSp>
      <p:pic>
        <p:nvPicPr>
          <p:cNvPr id="58" name="Picture 57">
            <a:extLst>
              <a:ext uri="{FF2B5EF4-FFF2-40B4-BE49-F238E27FC236}">
                <a16:creationId xmlns:a16="http://schemas.microsoft.com/office/drawing/2014/main" id="{448A7242-F5E1-493A-97E3-FBE3105D09FC}"/>
              </a:ext>
            </a:extLst>
          </p:cNvPr>
          <p:cNvPicPr>
            <a:picLocks noChangeAspect="1"/>
          </p:cNvPicPr>
          <p:nvPr/>
        </p:nvPicPr>
        <p:blipFill>
          <a:blip r:embed="rId7"/>
          <a:stretch>
            <a:fillRect/>
          </a:stretch>
        </p:blipFill>
        <p:spPr>
          <a:xfrm>
            <a:off x="7239000" y="4419600"/>
            <a:ext cx="244802" cy="509588"/>
          </a:xfrm>
          <a:prstGeom prst="rect">
            <a:avLst/>
          </a:prstGeom>
        </p:spPr>
      </p:pic>
      <p:pic>
        <p:nvPicPr>
          <p:cNvPr id="61" name="Picture 60">
            <a:extLst>
              <a:ext uri="{FF2B5EF4-FFF2-40B4-BE49-F238E27FC236}">
                <a16:creationId xmlns:a16="http://schemas.microsoft.com/office/drawing/2014/main" id="{E5C1F25C-5F7A-4450-9A20-5BBC496B9E1D}"/>
              </a:ext>
            </a:extLst>
          </p:cNvPr>
          <p:cNvPicPr>
            <a:picLocks noChangeAspect="1"/>
          </p:cNvPicPr>
          <p:nvPr/>
        </p:nvPicPr>
        <p:blipFill>
          <a:blip r:embed="rId7"/>
          <a:stretch>
            <a:fillRect/>
          </a:stretch>
        </p:blipFill>
        <p:spPr>
          <a:xfrm>
            <a:off x="3792579" y="3780681"/>
            <a:ext cx="244802" cy="509588"/>
          </a:xfrm>
          <a:prstGeom prst="rect">
            <a:avLst/>
          </a:prstGeom>
        </p:spPr>
      </p:pic>
      <p:sp>
        <p:nvSpPr>
          <p:cNvPr id="62" name="TextBox 61">
            <a:extLst>
              <a:ext uri="{FF2B5EF4-FFF2-40B4-BE49-F238E27FC236}">
                <a16:creationId xmlns:a16="http://schemas.microsoft.com/office/drawing/2014/main" id="{08020E22-7AAC-47A1-AD59-C231E3009359}"/>
              </a:ext>
            </a:extLst>
          </p:cNvPr>
          <p:cNvSpPr txBox="1"/>
          <p:nvPr/>
        </p:nvSpPr>
        <p:spPr>
          <a:xfrm>
            <a:off x="7013389" y="4883527"/>
            <a:ext cx="779381" cy="261610"/>
          </a:xfrm>
          <a:prstGeom prst="rect">
            <a:avLst/>
          </a:prstGeom>
          <a:noFill/>
        </p:spPr>
        <p:txBody>
          <a:bodyPr wrap="none" rtlCol="0">
            <a:spAutoFit/>
          </a:bodyPr>
          <a:lstStyle/>
          <a:p>
            <a:r>
              <a:rPr lang="en-US" sz="1100" dirty="0"/>
              <a:t>Joe Butte</a:t>
            </a:r>
          </a:p>
        </p:txBody>
      </p:sp>
      <p:sp>
        <p:nvSpPr>
          <p:cNvPr id="63" name="TextBox 62">
            <a:extLst>
              <a:ext uri="{FF2B5EF4-FFF2-40B4-BE49-F238E27FC236}">
                <a16:creationId xmlns:a16="http://schemas.microsoft.com/office/drawing/2014/main" id="{DDCE05A1-8BDC-40AD-ADB4-46DA362818EE}"/>
              </a:ext>
            </a:extLst>
          </p:cNvPr>
          <p:cNvSpPr txBox="1"/>
          <p:nvPr/>
        </p:nvSpPr>
        <p:spPr>
          <a:xfrm>
            <a:off x="3345800" y="4256420"/>
            <a:ext cx="1037463" cy="261610"/>
          </a:xfrm>
          <a:prstGeom prst="rect">
            <a:avLst/>
          </a:prstGeom>
          <a:noFill/>
        </p:spPr>
        <p:txBody>
          <a:bodyPr wrap="none" rtlCol="0">
            <a:spAutoFit/>
          </a:bodyPr>
          <a:lstStyle/>
          <a:p>
            <a:r>
              <a:rPr lang="en-US" sz="1100" dirty="0"/>
              <a:t>Prosser Butte</a:t>
            </a:r>
          </a:p>
        </p:txBody>
      </p:sp>
      <p:cxnSp>
        <p:nvCxnSpPr>
          <p:cNvPr id="67" name="Straight Connector 66">
            <a:extLst>
              <a:ext uri="{FF2B5EF4-FFF2-40B4-BE49-F238E27FC236}">
                <a16:creationId xmlns:a16="http://schemas.microsoft.com/office/drawing/2014/main" id="{5AA01A07-9FD2-437E-90E5-22CB645885CE}"/>
              </a:ext>
            </a:extLst>
          </p:cNvPr>
          <p:cNvCxnSpPr>
            <a:cxnSpLocks/>
            <a:endCxn id="58" idx="1"/>
          </p:cNvCxnSpPr>
          <p:nvPr/>
        </p:nvCxnSpPr>
        <p:spPr>
          <a:xfrm>
            <a:off x="7182005" y="4363655"/>
            <a:ext cx="56995" cy="310739"/>
          </a:xfrm>
          <a:prstGeom prst="line">
            <a:avLst/>
          </a:prstGeom>
          <a:ln>
            <a:solidFill>
              <a:schemeClr val="tx1"/>
            </a:solidFill>
            <a:headEnd type="stealth"/>
            <a:tailEnd type="stealth"/>
          </a:ln>
          <a:effectLst>
            <a:glow rad="63500">
              <a:schemeClr val="tx2">
                <a:lumMod val="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2E31EB84-E5BC-4A44-9DD4-9D8F926B4ACC}"/>
              </a:ext>
            </a:extLst>
          </p:cNvPr>
          <p:cNvPicPr>
            <a:picLocks noChangeAspect="1"/>
          </p:cNvPicPr>
          <p:nvPr/>
        </p:nvPicPr>
        <p:blipFill>
          <a:blip r:embed="rId7"/>
          <a:stretch>
            <a:fillRect/>
          </a:stretch>
        </p:blipFill>
        <p:spPr>
          <a:xfrm>
            <a:off x="4821523" y="2438400"/>
            <a:ext cx="244802" cy="509588"/>
          </a:xfrm>
          <a:prstGeom prst="rect">
            <a:avLst/>
          </a:prstGeom>
        </p:spPr>
      </p:pic>
      <p:pic>
        <p:nvPicPr>
          <p:cNvPr id="33" name="Picture 32">
            <a:extLst>
              <a:ext uri="{FF2B5EF4-FFF2-40B4-BE49-F238E27FC236}">
                <a16:creationId xmlns:a16="http://schemas.microsoft.com/office/drawing/2014/main" id="{2907DA72-583D-4570-9828-E4DB5FA03EAD}"/>
              </a:ext>
            </a:extLst>
          </p:cNvPr>
          <p:cNvPicPr>
            <a:picLocks noChangeAspect="1"/>
          </p:cNvPicPr>
          <p:nvPr/>
        </p:nvPicPr>
        <p:blipFill>
          <a:blip r:embed="rId8"/>
          <a:stretch>
            <a:fillRect/>
          </a:stretch>
        </p:blipFill>
        <p:spPr>
          <a:xfrm>
            <a:off x="5744000" y="3918329"/>
            <a:ext cx="499228" cy="321871"/>
          </a:xfrm>
          <a:prstGeom prst="rect">
            <a:avLst/>
          </a:prstGeom>
        </p:spPr>
      </p:pic>
      <p:sp>
        <p:nvSpPr>
          <p:cNvPr id="34" name="TextBox 33">
            <a:extLst>
              <a:ext uri="{FF2B5EF4-FFF2-40B4-BE49-F238E27FC236}">
                <a16:creationId xmlns:a16="http://schemas.microsoft.com/office/drawing/2014/main" id="{2D4D93F9-8E92-4AAD-823A-0230A5255A6A}"/>
              </a:ext>
            </a:extLst>
          </p:cNvPr>
          <p:cNvSpPr txBox="1"/>
          <p:nvPr/>
        </p:nvSpPr>
        <p:spPr>
          <a:xfrm>
            <a:off x="4478892" y="2867025"/>
            <a:ext cx="930063" cy="261610"/>
          </a:xfrm>
          <a:prstGeom prst="rect">
            <a:avLst/>
          </a:prstGeom>
          <a:noFill/>
        </p:spPr>
        <p:txBody>
          <a:bodyPr wrap="none" rtlCol="0">
            <a:spAutoFit/>
          </a:bodyPr>
          <a:lstStyle/>
          <a:p>
            <a:r>
              <a:rPr lang="en-US" sz="1100" dirty="0"/>
              <a:t>Rattlesnake</a:t>
            </a:r>
          </a:p>
        </p:txBody>
      </p:sp>
      <p:pic>
        <p:nvPicPr>
          <p:cNvPr id="37" name="Picture 36">
            <a:extLst>
              <a:ext uri="{FF2B5EF4-FFF2-40B4-BE49-F238E27FC236}">
                <a16:creationId xmlns:a16="http://schemas.microsoft.com/office/drawing/2014/main" id="{3E1E8F4A-A8B1-4969-8A2A-8BAC54630C6C}"/>
              </a:ext>
            </a:extLst>
          </p:cNvPr>
          <p:cNvPicPr>
            <a:picLocks noChangeAspect="1"/>
          </p:cNvPicPr>
          <p:nvPr/>
        </p:nvPicPr>
        <p:blipFill>
          <a:blip r:embed="rId8"/>
          <a:stretch>
            <a:fillRect/>
          </a:stretch>
        </p:blipFill>
        <p:spPr>
          <a:xfrm>
            <a:off x="3445014" y="3197081"/>
            <a:ext cx="499228" cy="321871"/>
          </a:xfrm>
          <a:prstGeom prst="rect">
            <a:avLst/>
          </a:prstGeom>
        </p:spPr>
      </p:pic>
      <p:cxnSp>
        <p:nvCxnSpPr>
          <p:cNvPr id="38" name="Straight Connector 37">
            <a:extLst>
              <a:ext uri="{FF2B5EF4-FFF2-40B4-BE49-F238E27FC236}">
                <a16:creationId xmlns:a16="http://schemas.microsoft.com/office/drawing/2014/main" id="{3B1D8FEC-72EE-4728-950E-347E80ED816B}"/>
              </a:ext>
            </a:extLst>
          </p:cNvPr>
          <p:cNvCxnSpPr>
            <a:cxnSpLocks/>
          </p:cNvCxnSpPr>
          <p:nvPr/>
        </p:nvCxnSpPr>
        <p:spPr>
          <a:xfrm>
            <a:off x="5111510" y="3077485"/>
            <a:ext cx="882104" cy="808185"/>
          </a:xfrm>
          <a:prstGeom prst="line">
            <a:avLst/>
          </a:prstGeom>
          <a:ln>
            <a:solidFill>
              <a:schemeClr val="tx1"/>
            </a:solidFill>
            <a:headEnd type="stealth"/>
            <a:tailEnd type="stealth"/>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0BA842B-75B3-4710-97DA-2AFAA6FA76B1}"/>
              </a:ext>
            </a:extLst>
          </p:cNvPr>
          <p:cNvCxnSpPr>
            <a:cxnSpLocks/>
          </p:cNvCxnSpPr>
          <p:nvPr/>
        </p:nvCxnSpPr>
        <p:spPr>
          <a:xfrm flipV="1">
            <a:off x="3994611" y="2785185"/>
            <a:ext cx="743448" cy="462014"/>
          </a:xfrm>
          <a:prstGeom prst="line">
            <a:avLst/>
          </a:prstGeom>
          <a:ln>
            <a:solidFill>
              <a:schemeClr val="tx1"/>
            </a:solidFill>
            <a:headEnd type="stealth"/>
            <a:tailEnd type="stealth"/>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E5F78909-8E03-4FB4-A665-7B8E9FD5D18E}"/>
              </a:ext>
            </a:extLst>
          </p:cNvPr>
          <p:cNvPicPr>
            <a:picLocks noChangeAspect="1"/>
          </p:cNvPicPr>
          <p:nvPr/>
        </p:nvPicPr>
        <p:blipFill>
          <a:blip r:embed="rId8"/>
          <a:stretch>
            <a:fillRect/>
          </a:stretch>
        </p:blipFill>
        <p:spPr>
          <a:xfrm>
            <a:off x="4779126" y="3658563"/>
            <a:ext cx="499228" cy="321871"/>
          </a:xfrm>
          <a:prstGeom prst="rect">
            <a:avLst/>
          </a:prstGeom>
        </p:spPr>
      </p:pic>
      <p:cxnSp>
        <p:nvCxnSpPr>
          <p:cNvPr id="42" name="Straight Connector 41">
            <a:extLst>
              <a:ext uri="{FF2B5EF4-FFF2-40B4-BE49-F238E27FC236}">
                <a16:creationId xmlns:a16="http://schemas.microsoft.com/office/drawing/2014/main" id="{CEB63264-29B7-46B4-A949-DE942278E658}"/>
              </a:ext>
            </a:extLst>
          </p:cNvPr>
          <p:cNvCxnSpPr>
            <a:cxnSpLocks/>
          </p:cNvCxnSpPr>
          <p:nvPr/>
        </p:nvCxnSpPr>
        <p:spPr>
          <a:xfrm flipH="1" flipV="1">
            <a:off x="4893469" y="3128963"/>
            <a:ext cx="45458" cy="510790"/>
          </a:xfrm>
          <a:prstGeom prst="line">
            <a:avLst/>
          </a:prstGeom>
          <a:ln>
            <a:solidFill>
              <a:schemeClr val="tx1"/>
            </a:solidFill>
            <a:headEnd type="stealth"/>
            <a:tailEnd type="stealth"/>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74E92E58-4C83-4D6C-8A5B-B16C557F3003}"/>
              </a:ext>
            </a:extLst>
          </p:cNvPr>
          <p:cNvPicPr>
            <a:picLocks noChangeAspect="1"/>
          </p:cNvPicPr>
          <p:nvPr/>
        </p:nvPicPr>
        <p:blipFill>
          <a:blip r:embed="rId7"/>
          <a:stretch>
            <a:fillRect/>
          </a:stretch>
        </p:blipFill>
        <p:spPr>
          <a:xfrm>
            <a:off x="6272190" y="5829300"/>
            <a:ext cx="244802" cy="509588"/>
          </a:xfrm>
          <a:prstGeom prst="rect">
            <a:avLst/>
          </a:prstGeom>
        </p:spPr>
      </p:pic>
      <p:sp>
        <p:nvSpPr>
          <p:cNvPr id="45" name="TextBox 44">
            <a:extLst>
              <a:ext uri="{FF2B5EF4-FFF2-40B4-BE49-F238E27FC236}">
                <a16:creationId xmlns:a16="http://schemas.microsoft.com/office/drawing/2014/main" id="{32DF68FD-66CE-40B4-AA23-36C63C447BB0}"/>
              </a:ext>
            </a:extLst>
          </p:cNvPr>
          <p:cNvSpPr txBox="1"/>
          <p:nvPr/>
        </p:nvSpPr>
        <p:spPr>
          <a:xfrm>
            <a:off x="6046579" y="6248400"/>
            <a:ext cx="696024" cy="261610"/>
          </a:xfrm>
          <a:prstGeom prst="rect">
            <a:avLst/>
          </a:prstGeom>
          <a:noFill/>
        </p:spPr>
        <p:txBody>
          <a:bodyPr wrap="none" rtlCol="0">
            <a:spAutoFit/>
          </a:bodyPr>
          <a:lstStyle/>
          <a:p>
            <a:r>
              <a:rPr lang="en-US" sz="1100" dirty="0"/>
              <a:t>Umatilla</a:t>
            </a:r>
          </a:p>
        </p:txBody>
      </p:sp>
      <p:cxnSp>
        <p:nvCxnSpPr>
          <p:cNvPr id="46" name="Straight Connector 45">
            <a:extLst>
              <a:ext uri="{FF2B5EF4-FFF2-40B4-BE49-F238E27FC236}">
                <a16:creationId xmlns:a16="http://schemas.microsoft.com/office/drawing/2014/main" id="{5E4B071E-9E0E-4CCE-B2AD-B25B26CB2928}"/>
              </a:ext>
            </a:extLst>
          </p:cNvPr>
          <p:cNvCxnSpPr>
            <a:cxnSpLocks/>
          </p:cNvCxnSpPr>
          <p:nvPr/>
        </p:nvCxnSpPr>
        <p:spPr>
          <a:xfrm>
            <a:off x="3867067" y="1337571"/>
            <a:ext cx="952933" cy="1171590"/>
          </a:xfrm>
          <a:prstGeom prst="line">
            <a:avLst/>
          </a:prstGeom>
          <a:ln>
            <a:solidFill>
              <a:schemeClr val="tx1"/>
            </a:solidFill>
            <a:headEnd type="stealth"/>
            <a:tailEnd type="stealth"/>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B0AC830-7ED1-486B-9C05-D3B23F9014B1}"/>
              </a:ext>
            </a:extLst>
          </p:cNvPr>
          <p:cNvCxnSpPr>
            <a:cxnSpLocks/>
          </p:cNvCxnSpPr>
          <p:nvPr/>
        </p:nvCxnSpPr>
        <p:spPr>
          <a:xfrm>
            <a:off x="4392722" y="6076810"/>
            <a:ext cx="1862722" cy="7284"/>
          </a:xfrm>
          <a:prstGeom prst="line">
            <a:avLst/>
          </a:prstGeom>
          <a:ln>
            <a:solidFill>
              <a:schemeClr val="tx1"/>
            </a:solidFill>
            <a:headEnd type="stealth"/>
            <a:tailEnd type="stealth"/>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F49CFCC-FBB4-4B4E-B538-F3435AE3D097}"/>
              </a:ext>
            </a:extLst>
          </p:cNvPr>
          <p:cNvCxnSpPr>
            <a:cxnSpLocks/>
          </p:cNvCxnSpPr>
          <p:nvPr/>
        </p:nvCxnSpPr>
        <p:spPr>
          <a:xfrm flipV="1">
            <a:off x="6516992" y="5734050"/>
            <a:ext cx="562510" cy="361950"/>
          </a:xfrm>
          <a:prstGeom prst="line">
            <a:avLst/>
          </a:prstGeom>
          <a:ln>
            <a:solidFill>
              <a:schemeClr val="tx1"/>
            </a:solidFill>
            <a:headEnd type="stealth"/>
            <a:tailEnd type="stealth"/>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7E2FAB2D-E4CF-427B-847D-64A027C8AA92}"/>
              </a:ext>
            </a:extLst>
          </p:cNvPr>
          <p:cNvPicPr>
            <a:picLocks noChangeAspect="1"/>
          </p:cNvPicPr>
          <p:nvPr/>
        </p:nvPicPr>
        <p:blipFill>
          <a:blip r:embed="rId8"/>
          <a:stretch>
            <a:fillRect/>
          </a:stretch>
        </p:blipFill>
        <p:spPr>
          <a:xfrm>
            <a:off x="7096248" y="5451098"/>
            <a:ext cx="499228" cy="321871"/>
          </a:xfrm>
          <a:prstGeom prst="rect">
            <a:avLst/>
          </a:prstGeom>
        </p:spPr>
      </p:pic>
      <p:pic>
        <p:nvPicPr>
          <p:cNvPr id="59" name="Picture 58">
            <a:extLst>
              <a:ext uri="{FF2B5EF4-FFF2-40B4-BE49-F238E27FC236}">
                <a16:creationId xmlns:a16="http://schemas.microsoft.com/office/drawing/2014/main" id="{C4DC452F-3939-4C32-86F9-A87FB7A2F099}"/>
              </a:ext>
            </a:extLst>
          </p:cNvPr>
          <p:cNvPicPr>
            <a:picLocks noChangeAspect="1"/>
          </p:cNvPicPr>
          <p:nvPr/>
        </p:nvPicPr>
        <p:blipFill>
          <a:blip r:embed="rId8"/>
          <a:stretch>
            <a:fillRect/>
          </a:stretch>
        </p:blipFill>
        <p:spPr>
          <a:xfrm>
            <a:off x="3864532" y="5877696"/>
            <a:ext cx="499228" cy="321871"/>
          </a:xfrm>
          <a:prstGeom prst="rect">
            <a:avLst/>
          </a:prstGeom>
        </p:spPr>
      </p:pic>
      <p:pic>
        <p:nvPicPr>
          <p:cNvPr id="60" name="Picture 59">
            <a:extLst>
              <a:ext uri="{FF2B5EF4-FFF2-40B4-BE49-F238E27FC236}">
                <a16:creationId xmlns:a16="http://schemas.microsoft.com/office/drawing/2014/main" id="{A52DFD84-2B7F-484A-BCA5-63893668F904}"/>
              </a:ext>
            </a:extLst>
          </p:cNvPr>
          <p:cNvPicPr>
            <a:picLocks noChangeAspect="1"/>
          </p:cNvPicPr>
          <p:nvPr/>
        </p:nvPicPr>
        <p:blipFill>
          <a:blip r:embed="rId8"/>
          <a:stretch>
            <a:fillRect/>
          </a:stretch>
        </p:blipFill>
        <p:spPr>
          <a:xfrm>
            <a:off x="3466437" y="920132"/>
            <a:ext cx="499228" cy="321871"/>
          </a:xfrm>
          <a:prstGeom prst="rect">
            <a:avLst/>
          </a:prstGeom>
        </p:spPr>
      </p:pic>
      <p:cxnSp>
        <p:nvCxnSpPr>
          <p:cNvPr id="65" name="Straight Connector 64">
            <a:extLst>
              <a:ext uri="{FF2B5EF4-FFF2-40B4-BE49-F238E27FC236}">
                <a16:creationId xmlns:a16="http://schemas.microsoft.com/office/drawing/2014/main" id="{5AB92885-A7A9-4CC1-9B8A-4701F9E30837}"/>
              </a:ext>
            </a:extLst>
          </p:cNvPr>
          <p:cNvCxnSpPr>
            <a:cxnSpLocks/>
          </p:cNvCxnSpPr>
          <p:nvPr/>
        </p:nvCxnSpPr>
        <p:spPr>
          <a:xfrm>
            <a:off x="5111510" y="2785185"/>
            <a:ext cx="2070495" cy="2015415"/>
          </a:xfrm>
          <a:prstGeom prst="line">
            <a:avLst/>
          </a:prstGeom>
          <a:ln>
            <a:solidFill>
              <a:schemeClr val="tx1"/>
            </a:solidFill>
            <a:headEnd type="stealth"/>
            <a:tailEnd type="stealth"/>
          </a:ln>
          <a:effectLst>
            <a:glow rad="63500">
              <a:schemeClr val="tx2">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4859D75-18AB-4E2D-AF47-E1DE74FD979F}"/>
              </a:ext>
            </a:extLst>
          </p:cNvPr>
          <p:cNvCxnSpPr>
            <a:cxnSpLocks/>
          </p:cNvCxnSpPr>
          <p:nvPr/>
        </p:nvCxnSpPr>
        <p:spPr>
          <a:xfrm flipV="1">
            <a:off x="6477000" y="5115964"/>
            <a:ext cx="602502" cy="799061"/>
          </a:xfrm>
          <a:prstGeom prst="line">
            <a:avLst/>
          </a:prstGeom>
          <a:ln>
            <a:solidFill>
              <a:schemeClr val="tx1"/>
            </a:solidFill>
            <a:headEnd type="stealth"/>
            <a:tailEnd type="stealth"/>
          </a:ln>
          <a:effectLst>
            <a:glow rad="63500">
              <a:schemeClr val="tx2">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EB8C717-2BFB-4579-981F-CC3939AF01B0}"/>
              </a:ext>
            </a:extLst>
          </p:cNvPr>
          <p:cNvCxnSpPr>
            <a:cxnSpLocks/>
          </p:cNvCxnSpPr>
          <p:nvPr/>
        </p:nvCxnSpPr>
        <p:spPr>
          <a:xfrm>
            <a:off x="4114146" y="4169765"/>
            <a:ext cx="2129082" cy="1713133"/>
          </a:xfrm>
          <a:prstGeom prst="line">
            <a:avLst/>
          </a:prstGeom>
          <a:ln>
            <a:solidFill>
              <a:schemeClr val="tx1"/>
            </a:solidFill>
            <a:headEnd type="stealth"/>
            <a:tailEnd type="stealth"/>
          </a:ln>
          <a:effectLst>
            <a:glow rad="63500">
              <a:schemeClr val="tx2">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1175BD0-E8F9-43F1-9E50-D1E91C7D0E7B}"/>
              </a:ext>
            </a:extLst>
          </p:cNvPr>
          <p:cNvCxnSpPr>
            <a:cxnSpLocks/>
          </p:cNvCxnSpPr>
          <p:nvPr/>
        </p:nvCxnSpPr>
        <p:spPr>
          <a:xfrm flipV="1">
            <a:off x="4042663" y="3069414"/>
            <a:ext cx="730184" cy="965313"/>
          </a:xfrm>
          <a:prstGeom prst="line">
            <a:avLst/>
          </a:prstGeom>
          <a:ln>
            <a:solidFill>
              <a:schemeClr val="tx1"/>
            </a:solidFill>
            <a:headEnd type="stealth"/>
            <a:tailEnd type="stealth"/>
          </a:ln>
          <a:effectLst>
            <a:glow rad="63500">
              <a:schemeClr val="tx2">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D8C0EDB-C5E0-47D3-81DC-047393FF8D7C}"/>
              </a:ext>
            </a:extLst>
          </p:cNvPr>
          <p:cNvCxnSpPr>
            <a:cxnSpLocks/>
          </p:cNvCxnSpPr>
          <p:nvPr/>
        </p:nvCxnSpPr>
        <p:spPr>
          <a:xfrm flipH="1" flipV="1">
            <a:off x="6039339" y="4687555"/>
            <a:ext cx="300218" cy="1130541"/>
          </a:xfrm>
          <a:prstGeom prst="line">
            <a:avLst/>
          </a:prstGeom>
          <a:ln>
            <a:solidFill>
              <a:schemeClr val="tx1"/>
            </a:solidFill>
            <a:headEnd type="stealth"/>
            <a:tailEnd type="stealth"/>
          </a:ln>
          <a:effectLst>
            <a:glow rad="63500">
              <a:srgbClr val="92D050">
                <a:alpha val="40000"/>
              </a:srgbClr>
            </a:glow>
          </a:effectLst>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3FAA33F-1DBE-4EAF-9102-DAB80884E69E}"/>
              </a:ext>
            </a:extLst>
          </p:cNvPr>
          <p:cNvCxnSpPr>
            <a:cxnSpLocks/>
          </p:cNvCxnSpPr>
          <p:nvPr/>
        </p:nvCxnSpPr>
        <p:spPr>
          <a:xfrm flipH="1" flipV="1">
            <a:off x="4618930" y="5483889"/>
            <a:ext cx="1508324" cy="393807"/>
          </a:xfrm>
          <a:prstGeom prst="line">
            <a:avLst/>
          </a:prstGeom>
          <a:ln>
            <a:solidFill>
              <a:schemeClr val="tx1"/>
            </a:solidFill>
            <a:headEnd type="stealth"/>
            <a:tailEnd type="stealth"/>
          </a:ln>
          <a:effectLst>
            <a:glow rad="63500">
              <a:srgbClr val="92D050">
                <a:alpha val="40000"/>
              </a:srgbClr>
            </a:glow>
          </a:effectLst>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701E9E4-E725-4985-850B-51431E2088EA}"/>
              </a:ext>
            </a:extLst>
          </p:cNvPr>
          <p:cNvCxnSpPr>
            <a:cxnSpLocks/>
            <a:stCxn id="31" idx="1"/>
          </p:cNvCxnSpPr>
          <p:nvPr/>
        </p:nvCxnSpPr>
        <p:spPr>
          <a:xfrm flipH="1" flipV="1">
            <a:off x="4584913" y="2626374"/>
            <a:ext cx="236610" cy="66820"/>
          </a:xfrm>
          <a:prstGeom prst="line">
            <a:avLst/>
          </a:prstGeom>
          <a:ln>
            <a:solidFill>
              <a:schemeClr val="tx1"/>
            </a:solidFill>
            <a:headEnd type="stealth"/>
            <a:tailEnd type="stealth"/>
          </a:ln>
          <a:effectLst>
            <a:glow rad="63500">
              <a:srgbClr val="92D050">
                <a:alpha val="40000"/>
              </a:srgbClr>
            </a:glow>
          </a:effectLst>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C7CB758D-6AE2-40B2-BB86-FE470DC66B31}"/>
              </a:ext>
            </a:extLst>
          </p:cNvPr>
          <p:cNvSpPr/>
          <p:nvPr/>
        </p:nvSpPr>
        <p:spPr>
          <a:xfrm>
            <a:off x="6050750" y="5810445"/>
            <a:ext cx="692564" cy="809495"/>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3D5E84FE-7646-4085-B486-E64880602D74}"/>
              </a:ext>
            </a:extLst>
          </p:cNvPr>
          <p:cNvSpPr/>
          <p:nvPr/>
        </p:nvSpPr>
        <p:spPr>
          <a:xfrm>
            <a:off x="3547675" y="3802124"/>
            <a:ext cx="692564" cy="809495"/>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3C410E86-9BED-47E6-AE93-066C22CEC0E8}"/>
              </a:ext>
            </a:extLst>
          </p:cNvPr>
          <p:cNvSpPr/>
          <p:nvPr/>
        </p:nvSpPr>
        <p:spPr>
          <a:xfrm>
            <a:off x="7009843" y="4462797"/>
            <a:ext cx="692564" cy="809495"/>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D5354B4C-058C-4E1A-A63C-EAD0274F98C7}"/>
              </a:ext>
            </a:extLst>
          </p:cNvPr>
          <p:cNvSpPr/>
          <p:nvPr/>
        </p:nvSpPr>
        <p:spPr>
          <a:xfrm>
            <a:off x="4549411" y="2441897"/>
            <a:ext cx="692564" cy="809495"/>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4" y="76200"/>
            <a:ext cx="3343382" cy="1165803"/>
          </a:xfrm>
        </p:spPr>
        <p:txBody>
          <a:bodyPr vert="horz" anchor="ctr">
            <a:noAutofit/>
          </a:bodyPr>
          <a:lstStyle/>
          <a:p>
            <a:r>
              <a:rPr lang="en-US" sz="3200" dirty="0"/>
              <a:t>Telecommunications History 1992</a:t>
            </a:r>
          </a:p>
        </p:txBody>
      </p:sp>
      <p:pic>
        <p:nvPicPr>
          <p:cNvPr id="1026" name="Picture 2" descr="Chemical weapon warning hazard sign Royalty Free Vector">
            <a:extLst>
              <a:ext uri="{FF2B5EF4-FFF2-40B4-BE49-F238E27FC236}">
                <a16:creationId xmlns:a16="http://schemas.microsoft.com/office/drawing/2014/main" id="{3722880D-D6FF-4E9C-A54C-8225613875BB}"/>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8742"/>
          <a:stretch/>
        </p:blipFill>
        <p:spPr bwMode="auto">
          <a:xfrm>
            <a:off x="5560020" y="6278006"/>
            <a:ext cx="341573" cy="336648"/>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7F069B1C-BB42-4579-878F-97E7AC8C2145}"/>
              </a:ext>
            </a:extLst>
          </p:cNvPr>
          <p:cNvSpPr txBox="1"/>
          <p:nvPr/>
        </p:nvSpPr>
        <p:spPr>
          <a:xfrm>
            <a:off x="4820000" y="6594430"/>
            <a:ext cx="1739579" cy="261610"/>
          </a:xfrm>
          <a:prstGeom prst="rect">
            <a:avLst/>
          </a:prstGeom>
          <a:noFill/>
        </p:spPr>
        <p:txBody>
          <a:bodyPr wrap="none" rtlCol="0">
            <a:spAutoFit/>
          </a:bodyPr>
          <a:lstStyle/>
          <a:p>
            <a:r>
              <a:rPr lang="en-US" sz="1100" dirty="0"/>
              <a:t>Umatilla Chemical Depot</a:t>
            </a:r>
          </a:p>
        </p:txBody>
      </p:sp>
      <p:pic>
        <p:nvPicPr>
          <p:cNvPr id="6" name="Picture 5" descr="A picture containing text, grass, sky, outdoor&#10;&#10;Description automatically generated">
            <a:extLst>
              <a:ext uri="{FF2B5EF4-FFF2-40B4-BE49-F238E27FC236}">
                <a16:creationId xmlns:a16="http://schemas.microsoft.com/office/drawing/2014/main" id="{3A1F4633-68B2-4E5E-A577-BA9789439A7A}"/>
              </a:ext>
            </a:extLst>
          </p:cNvPr>
          <p:cNvPicPr>
            <a:picLocks noChangeAspect="1"/>
          </p:cNvPicPr>
          <p:nvPr/>
        </p:nvPicPr>
        <p:blipFill rotWithShape="1">
          <a:blip r:embed="rId10">
            <a:extLst>
              <a:ext uri="{28A0092B-C50C-407E-A947-70E740481C1C}">
                <a14:useLocalDpi xmlns:a14="http://schemas.microsoft.com/office/drawing/2010/main" val="0"/>
              </a:ext>
            </a:extLst>
          </a:blip>
          <a:srcRect l="12182" t="7574" r="50973" b="4149"/>
          <a:stretch/>
        </p:blipFill>
        <p:spPr>
          <a:xfrm>
            <a:off x="934699" y="2640547"/>
            <a:ext cx="1871755" cy="3363364"/>
          </a:xfrm>
          <a:prstGeom prst="rect">
            <a:avLst/>
          </a:prstGeom>
        </p:spPr>
      </p:pic>
    </p:spTree>
    <p:extLst>
      <p:ext uri="{BB962C8B-B14F-4D97-AF65-F5344CB8AC3E}">
        <p14:creationId xmlns:p14="http://schemas.microsoft.com/office/powerpoint/2010/main" val="378390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subTnLst>
                                    <p:animClr clrSpc="rgb" dir="cw">
                                      <p:cBhvr override="childStyle">
                                        <p:cTn dur="1" fill="hold" display="0" masterRel="nextClick" afterEffect="1"/>
                                        <p:tgtEl>
                                          <p:spTgt spid="4">
                                            <p:txEl>
                                              <p:pRg st="0" end="0"/>
                                            </p:txEl>
                                          </p:spTgt>
                                        </p:tgtEl>
                                        <p:attrNameLst>
                                          <p:attrName>ppt_c</p:attrName>
                                        </p:attrNameLst>
                                      </p:cBhvr>
                                      <p:to>
                                        <a:srgbClr val="B2B2B2"/>
                                      </p:to>
                                    </p:animClr>
                                  </p:subTnLst>
                                </p:cTn>
                              </p:par>
                              <p:par>
                                <p:cTn id="8" presetID="22" presetClass="entr" presetSubtype="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up)">
                                      <p:cBhvr>
                                        <p:cTn id="10" dur="500"/>
                                        <p:tgtEl>
                                          <p:spTgt spid="1026"/>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par>
                                <p:cTn id="14" presetID="22" presetClass="entr" presetSubtype="1" fill="hold" grpId="0" nodeType="with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wipe(up)">
                                      <p:cBhvr>
                                        <p:cTn id="16" dur="500"/>
                                        <p:tgtEl>
                                          <p:spTgt spid="7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up)">
                                      <p:cBhvr>
                                        <p:cTn id="21" dur="500"/>
                                        <p:tgtEl>
                                          <p:spTgt spid="61"/>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wipe(up)">
                                      <p:cBhvr>
                                        <p:cTn id="24" dur="500"/>
                                        <p:tgtEl>
                                          <p:spTgt spid="63"/>
                                        </p:tgtEl>
                                      </p:cBhvr>
                                    </p:animEffect>
                                  </p:childTnLst>
                                </p:cTn>
                              </p:par>
                              <p:par>
                                <p:cTn id="25" presetID="22" presetClass="entr" presetSubtype="1"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wipe(up)">
                                      <p:cBhvr>
                                        <p:cTn id="27" dur="500"/>
                                        <p:tgtEl>
                                          <p:spTgt spid="58"/>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wipe(up)">
                                      <p:cBhvr>
                                        <p:cTn id="30" dur="500"/>
                                        <p:tgtEl>
                                          <p:spTgt spid="62"/>
                                        </p:tgtEl>
                                      </p:cBhvr>
                                    </p:animEffect>
                                  </p:childTnLst>
                                </p:cTn>
                              </p:par>
                              <p:par>
                                <p:cTn id="31" presetID="22" presetClass="entr" presetSubtype="1" fill="hold" nodeType="with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wipe(up)">
                                      <p:cBhvr>
                                        <p:cTn id="33" dur="5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rgbClr val="B2B2B2"/>
                                      </p:to>
                                    </p:animClr>
                                  </p:subTnLst>
                                </p:cTn>
                              </p:par>
                              <p:par>
                                <p:cTn id="34" presetID="22" presetClass="entr" presetSubtype="1" fill="hold" grpId="0" nodeType="withEffect">
                                  <p:stCondLst>
                                    <p:cond delay="0"/>
                                  </p:stCondLst>
                                  <p:childTnLst>
                                    <p:set>
                                      <p:cBhvr>
                                        <p:cTn id="35" dur="1" fill="hold">
                                          <p:stCondLst>
                                            <p:cond delay="0"/>
                                          </p:stCondLst>
                                        </p:cTn>
                                        <p:tgtEl>
                                          <p:spTgt spid="74"/>
                                        </p:tgtEl>
                                        <p:attrNameLst>
                                          <p:attrName>style.visibility</p:attrName>
                                        </p:attrNameLst>
                                      </p:cBhvr>
                                      <p:to>
                                        <p:strVal val="visible"/>
                                      </p:to>
                                    </p:set>
                                    <p:animEffect transition="in" filter="wipe(up)">
                                      <p:cBhvr>
                                        <p:cTn id="36" dur="500"/>
                                        <p:tgtEl>
                                          <p:spTgt spid="74"/>
                                        </p:tgtEl>
                                      </p:cBhvr>
                                    </p:animEffect>
                                  </p:childTnLst>
                                  <p:subTnLst>
                                    <p:set>
                                      <p:cBhvr override="childStyle">
                                        <p:cTn dur="1" fill="hold" display="0" masterRel="nextClick" afterEffect="1"/>
                                        <p:tgtEl>
                                          <p:spTgt spid="74"/>
                                        </p:tgtEl>
                                        <p:attrNameLst>
                                          <p:attrName>style.visibility</p:attrName>
                                        </p:attrNameLst>
                                      </p:cBhvr>
                                      <p:to>
                                        <p:strVal val="hidden"/>
                                      </p:to>
                                    </p:set>
                                  </p:subTnLst>
                                </p:cTn>
                              </p:par>
                              <p:par>
                                <p:cTn id="37" presetID="22" presetClass="entr" presetSubtype="1" fill="hold" grpId="0" nodeType="withEffect">
                                  <p:stCondLst>
                                    <p:cond delay="100"/>
                                  </p:stCondLst>
                                  <p:childTnLst>
                                    <p:set>
                                      <p:cBhvr>
                                        <p:cTn id="38" dur="1" fill="hold">
                                          <p:stCondLst>
                                            <p:cond delay="0"/>
                                          </p:stCondLst>
                                        </p:cTn>
                                        <p:tgtEl>
                                          <p:spTgt spid="64"/>
                                        </p:tgtEl>
                                        <p:attrNameLst>
                                          <p:attrName>style.visibility</p:attrName>
                                        </p:attrNameLst>
                                      </p:cBhvr>
                                      <p:to>
                                        <p:strVal val="visible"/>
                                      </p:to>
                                    </p:set>
                                    <p:animEffect transition="in" filter="wipe(up)">
                                      <p:cBhvr>
                                        <p:cTn id="39" dur="400"/>
                                        <p:tgtEl>
                                          <p:spTgt spid="64"/>
                                        </p:tgtEl>
                                      </p:cBhvr>
                                    </p:animEffect>
                                  </p:childTnLst>
                                  <p:subTnLst>
                                    <p:set>
                                      <p:cBhvr override="childStyle">
                                        <p:cTn dur="1" fill="hold" display="0" masterRel="nextClick" afterEffect="1"/>
                                        <p:tgtEl>
                                          <p:spTgt spid="64"/>
                                        </p:tgtEl>
                                        <p:attrNameLst>
                                          <p:attrName>style.visibility</p:attrName>
                                        </p:attrNameLst>
                                      </p:cBhvr>
                                      <p:to>
                                        <p:strVal val="hidden"/>
                                      </p:to>
                                    </p:set>
                                  </p:sub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wipe(up)">
                                      <p:cBhvr>
                                        <p:cTn id="44" dur="500"/>
                                        <p:tgtEl>
                                          <p:spTgt spid="44"/>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up)">
                                      <p:cBhvr>
                                        <p:cTn id="47" dur="500"/>
                                        <p:tgtEl>
                                          <p:spTgt spid="45"/>
                                        </p:tgtEl>
                                      </p:cBhvr>
                                    </p:animEffect>
                                  </p:childTnLst>
                                </p:cTn>
                              </p:par>
                              <p:par>
                                <p:cTn id="48" presetID="22" presetClass="entr" presetSubtype="1" fill="hold" nodeType="withEffect">
                                  <p:stCondLst>
                                    <p:cond delay="0"/>
                                  </p:stCondLst>
                                  <p:childTnLst>
                                    <p:set>
                                      <p:cBhvr>
                                        <p:cTn id="49" dur="1" fill="hold">
                                          <p:stCondLst>
                                            <p:cond delay="0"/>
                                          </p:stCondLst>
                                        </p:cTn>
                                        <p:tgtEl>
                                          <p:spTgt spid="4">
                                            <p:txEl>
                                              <p:pRg st="2" end="2"/>
                                            </p:txEl>
                                          </p:spTgt>
                                        </p:tgtEl>
                                        <p:attrNameLst>
                                          <p:attrName>style.visibility</p:attrName>
                                        </p:attrNameLst>
                                      </p:cBhvr>
                                      <p:to>
                                        <p:strVal val="visible"/>
                                      </p:to>
                                    </p:set>
                                    <p:animEffect transition="in" filter="wipe(up)">
                                      <p:cBhvr>
                                        <p:cTn id="50" dur="500"/>
                                        <p:tgtEl>
                                          <p:spTgt spid="4">
                                            <p:txEl>
                                              <p:pRg st="2" end="2"/>
                                            </p:txEl>
                                          </p:spTgt>
                                        </p:tgtEl>
                                      </p:cBhvr>
                                    </p:animEffect>
                                  </p:childTnLst>
                                  <p:subTnLst>
                                    <p:animClr clrSpc="rgb" dir="cw">
                                      <p:cBhvr override="childStyle">
                                        <p:cTn dur="1" fill="hold" display="0" masterRel="nextClick" afterEffect="1"/>
                                        <p:tgtEl>
                                          <p:spTgt spid="4">
                                            <p:txEl>
                                              <p:pRg st="2" end="2"/>
                                            </p:txEl>
                                          </p:spTgt>
                                        </p:tgtEl>
                                        <p:attrNameLst>
                                          <p:attrName>ppt_c</p:attrName>
                                        </p:attrNameLst>
                                      </p:cBhvr>
                                      <p:to>
                                        <a:srgbClr val="B2B2B2"/>
                                      </p:to>
                                    </p:animClr>
                                  </p:subTnLst>
                                </p:cTn>
                              </p:par>
                              <p:par>
                                <p:cTn id="51" presetID="22" presetClass="entr" presetSubtype="1"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wipe(up)">
                                      <p:cBhvr>
                                        <p:cTn id="53"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up)">
                                      <p:cBhvr>
                                        <p:cTn id="58" dur="500"/>
                                        <p:tgtEl>
                                          <p:spTgt spid="31"/>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up)">
                                      <p:cBhvr>
                                        <p:cTn id="61" dur="500"/>
                                        <p:tgtEl>
                                          <p:spTgt spid="34"/>
                                        </p:tgtEl>
                                      </p:cBhvr>
                                    </p:animEffect>
                                  </p:childTnLst>
                                </p:cTn>
                              </p:par>
                              <p:par>
                                <p:cTn id="62" presetID="22" presetClass="entr" presetSubtype="1" fill="hold" nodeType="withEffect">
                                  <p:stCondLst>
                                    <p:cond delay="0"/>
                                  </p:stCondLst>
                                  <p:childTnLst>
                                    <p:set>
                                      <p:cBhvr>
                                        <p:cTn id="63" dur="1" fill="hold">
                                          <p:stCondLst>
                                            <p:cond delay="0"/>
                                          </p:stCondLst>
                                        </p:cTn>
                                        <p:tgtEl>
                                          <p:spTgt spid="4">
                                            <p:txEl>
                                              <p:pRg st="3" end="3"/>
                                            </p:txEl>
                                          </p:spTgt>
                                        </p:tgtEl>
                                        <p:attrNameLst>
                                          <p:attrName>style.visibility</p:attrName>
                                        </p:attrNameLst>
                                      </p:cBhvr>
                                      <p:to>
                                        <p:strVal val="visible"/>
                                      </p:to>
                                    </p:set>
                                    <p:animEffect transition="in" filter="wipe(up)">
                                      <p:cBhvr>
                                        <p:cTn id="64" dur="500"/>
                                        <p:tgtEl>
                                          <p:spTgt spid="4">
                                            <p:txEl>
                                              <p:pRg st="3" end="3"/>
                                            </p:txEl>
                                          </p:spTgt>
                                        </p:tgtEl>
                                      </p:cBhvr>
                                    </p:animEffect>
                                  </p:childTnLst>
                                  <p:subTnLst>
                                    <p:animClr clrSpc="rgb" dir="cw">
                                      <p:cBhvr override="childStyle">
                                        <p:cTn dur="1" fill="hold" display="0" masterRel="nextClick" afterEffect="1"/>
                                        <p:tgtEl>
                                          <p:spTgt spid="4">
                                            <p:txEl>
                                              <p:pRg st="3" end="3"/>
                                            </p:txEl>
                                          </p:spTgt>
                                        </p:tgtEl>
                                        <p:attrNameLst>
                                          <p:attrName>ppt_c</p:attrName>
                                        </p:attrNameLst>
                                      </p:cBhvr>
                                      <p:to>
                                        <a:srgbClr val="B2B2B2"/>
                                      </p:to>
                                    </p:animClr>
                                  </p:subTnLst>
                                </p:cTn>
                              </p:par>
                              <p:par>
                                <p:cTn id="65" presetID="22" presetClass="entr" presetSubtype="1" fill="hold" grpId="0" nodeType="withEffect">
                                  <p:stCondLst>
                                    <p:cond delay="0"/>
                                  </p:stCondLst>
                                  <p:childTnLst>
                                    <p:set>
                                      <p:cBhvr>
                                        <p:cTn id="66" dur="1" fill="hold">
                                          <p:stCondLst>
                                            <p:cond delay="0"/>
                                          </p:stCondLst>
                                        </p:cTn>
                                        <p:tgtEl>
                                          <p:spTgt spid="75"/>
                                        </p:tgtEl>
                                        <p:attrNameLst>
                                          <p:attrName>style.visibility</p:attrName>
                                        </p:attrNameLst>
                                      </p:cBhvr>
                                      <p:to>
                                        <p:strVal val="visible"/>
                                      </p:to>
                                    </p:set>
                                    <p:animEffect transition="in" filter="wipe(up)">
                                      <p:cBhvr>
                                        <p:cTn id="67" dur="500"/>
                                        <p:tgtEl>
                                          <p:spTgt spid="75"/>
                                        </p:tgtEl>
                                      </p:cBhvr>
                                    </p:animEffect>
                                  </p:childTnLst>
                                  <p:subTnLst>
                                    <p:set>
                                      <p:cBhvr override="childStyle">
                                        <p:cTn dur="1" fill="hold" display="0" masterRel="nextClick" afterEffect="1"/>
                                        <p:tgtEl>
                                          <p:spTgt spid="75"/>
                                        </p:tgtEl>
                                        <p:attrNameLst>
                                          <p:attrName>style.visibility</p:attrName>
                                        </p:attrNameLst>
                                      </p:cBhvr>
                                      <p:to>
                                        <p:strVal val="hidden"/>
                                      </p:to>
                                    </p:set>
                                  </p:sub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wipe(up)">
                                      <p:cBhvr>
                                        <p:cTn id="72" dur="500"/>
                                        <p:tgtEl>
                                          <p:spTgt spid="65"/>
                                        </p:tgtEl>
                                      </p:cBhvr>
                                    </p:animEffect>
                                  </p:childTnLst>
                                </p:cTn>
                              </p:par>
                              <p:par>
                                <p:cTn id="73" presetID="22" presetClass="entr" presetSubtype="1" fill="hold" nodeType="withEffect">
                                  <p:stCondLst>
                                    <p:cond delay="0"/>
                                  </p:stCondLst>
                                  <p:childTnLst>
                                    <p:set>
                                      <p:cBhvr>
                                        <p:cTn id="74" dur="1" fill="hold">
                                          <p:stCondLst>
                                            <p:cond delay="0"/>
                                          </p:stCondLst>
                                        </p:cTn>
                                        <p:tgtEl>
                                          <p:spTgt spid="70"/>
                                        </p:tgtEl>
                                        <p:attrNameLst>
                                          <p:attrName>style.visibility</p:attrName>
                                        </p:attrNameLst>
                                      </p:cBhvr>
                                      <p:to>
                                        <p:strVal val="visible"/>
                                      </p:to>
                                    </p:set>
                                    <p:animEffect transition="in" filter="wipe(up)">
                                      <p:cBhvr>
                                        <p:cTn id="75" dur="500"/>
                                        <p:tgtEl>
                                          <p:spTgt spid="70"/>
                                        </p:tgtEl>
                                      </p:cBhvr>
                                    </p:animEffect>
                                  </p:childTnLst>
                                </p:cTn>
                              </p:par>
                              <p:par>
                                <p:cTn id="76" presetID="22" presetClass="entr" presetSubtype="1" fill="hold" nodeType="with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wipe(up)">
                                      <p:cBhvr>
                                        <p:cTn id="78" dur="500"/>
                                        <p:tgtEl>
                                          <p:spTgt spid="68"/>
                                        </p:tgtEl>
                                      </p:cBhvr>
                                    </p:animEffect>
                                  </p:childTnLst>
                                </p:cTn>
                              </p:par>
                              <p:par>
                                <p:cTn id="79" presetID="22" presetClass="entr" presetSubtype="1" fill="hold" nodeType="withEffect">
                                  <p:stCondLst>
                                    <p:cond delay="0"/>
                                  </p:stCondLst>
                                  <p:childTnLst>
                                    <p:set>
                                      <p:cBhvr>
                                        <p:cTn id="80" dur="1" fill="hold">
                                          <p:stCondLst>
                                            <p:cond delay="0"/>
                                          </p:stCondLst>
                                        </p:cTn>
                                        <p:tgtEl>
                                          <p:spTgt spid="66"/>
                                        </p:tgtEl>
                                        <p:attrNameLst>
                                          <p:attrName>style.visibility</p:attrName>
                                        </p:attrNameLst>
                                      </p:cBhvr>
                                      <p:to>
                                        <p:strVal val="visible"/>
                                      </p:to>
                                    </p:set>
                                    <p:animEffect transition="in" filter="wipe(up)">
                                      <p:cBhvr>
                                        <p:cTn id="81" dur="500"/>
                                        <p:tgtEl>
                                          <p:spTgt spid="66"/>
                                        </p:tgtEl>
                                      </p:cBhvr>
                                    </p:animEffect>
                                  </p:childTnLst>
                                </p:cTn>
                              </p:par>
                              <p:par>
                                <p:cTn id="82" presetID="22" presetClass="entr" presetSubtype="1" fill="hold" nodeType="withEffect">
                                  <p:stCondLst>
                                    <p:cond delay="0"/>
                                  </p:stCondLst>
                                  <p:childTnLst>
                                    <p:set>
                                      <p:cBhvr>
                                        <p:cTn id="83" dur="1" fill="hold">
                                          <p:stCondLst>
                                            <p:cond delay="0"/>
                                          </p:stCondLst>
                                        </p:cTn>
                                        <p:tgtEl>
                                          <p:spTgt spid="67"/>
                                        </p:tgtEl>
                                        <p:attrNameLst>
                                          <p:attrName>style.visibility</p:attrName>
                                        </p:attrNameLst>
                                      </p:cBhvr>
                                      <p:to>
                                        <p:strVal val="visible"/>
                                      </p:to>
                                    </p:set>
                                    <p:animEffect transition="in" filter="wipe(up)">
                                      <p:cBhvr>
                                        <p:cTn id="84" dur="500"/>
                                        <p:tgtEl>
                                          <p:spTgt spid="67"/>
                                        </p:tgtEl>
                                      </p:cBhvr>
                                    </p:animEffect>
                                  </p:childTnLst>
                                </p:cTn>
                              </p:par>
                              <p:par>
                                <p:cTn id="85" presetID="22" presetClass="entr" presetSubtype="1" fill="hold" nodeType="withEffect">
                                  <p:stCondLst>
                                    <p:cond delay="0"/>
                                  </p:stCondLst>
                                  <p:childTnLst>
                                    <p:set>
                                      <p:cBhvr>
                                        <p:cTn id="86" dur="1" fill="hold">
                                          <p:stCondLst>
                                            <p:cond delay="0"/>
                                          </p:stCondLst>
                                        </p:cTn>
                                        <p:tgtEl>
                                          <p:spTgt spid="4">
                                            <p:txEl>
                                              <p:pRg st="4" end="4"/>
                                            </p:txEl>
                                          </p:spTgt>
                                        </p:tgtEl>
                                        <p:attrNameLst>
                                          <p:attrName>style.visibility</p:attrName>
                                        </p:attrNameLst>
                                      </p:cBhvr>
                                      <p:to>
                                        <p:strVal val="visible"/>
                                      </p:to>
                                    </p:set>
                                    <p:animEffect transition="in" filter="wipe(up)">
                                      <p:cBhvr>
                                        <p:cTn id="87" dur="500"/>
                                        <p:tgtEl>
                                          <p:spTgt spid="4">
                                            <p:txEl>
                                              <p:pRg st="4" end="4"/>
                                            </p:txEl>
                                          </p:spTgt>
                                        </p:tgtEl>
                                      </p:cBhvr>
                                    </p:animEffect>
                                  </p:childTnLst>
                                  <p:subTnLst>
                                    <p:animClr clrSpc="rgb" dir="cw">
                                      <p:cBhvr override="childStyle">
                                        <p:cTn dur="1" fill="hold" display="0" masterRel="nextClick" afterEffect="1"/>
                                        <p:tgtEl>
                                          <p:spTgt spid="4">
                                            <p:txEl>
                                              <p:pRg st="4" end="4"/>
                                            </p:txEl>
                                          </p:spTgt>
                                        </p:tgtEl>
                                        <p:attrNameLst>
                                          <p:attrName>ppt_c</p:attrName>
                                        </p:attrNameLst>
                                      </p:cBhvr>
                                      <p:to>
                                        <a:srgbClr val="B2B2B2"/>
                                      </p:to>
                                    </p:animClr>
                                  </p:sub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wipe(up)">
                                      <p:cBhvr>
                                        <p:cTn id="92" dur="500"/>
                                        <p:tgtEl>
                                          <p:spTgt spid="43"/>
                                        </p:tgtEl>
                                      </p:cBhvr>
                                    </p:animEffect>
                                  </p:childTnLst>
                                </p:cTn>
                              </p:par>
                              <p:par>
                                <p:cTn id="93" presetID="22" presetClass="entr" presetSubtype="4" fill="hold" nodeType="with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wipe(down)">
                                      <p:cBhvr>
                                        <p:cTn id="95" dur="500"/>
                                        <p:tgtEl>
                                          <p:spTgt spid="30"/>
                                        </p:tgtEl>
                                      </p:cBhvr>
                                    </p:animEffect>
                                  </p:childTnLst>
                                </p:cTn>
                              </p:par>
                              <p:par>
                                <p:cTn id="96" presetID="22" presetClass="entr" presetSubtype="4" fill="hold" nodeType="withEffect">
                                  <p:stCondLst>
                                    <p:cond delay="0"/>
                                  </p:stCondLst>
                                  <p:childTnLst>
                                    <p:set>
                                      <p:cBhvr>
                                        <p:cTn id="97" dur="1" fill="hold">
                                          <p:stCondLst>
                                            <p:cond delay="0"/>
                                          </p:stCondLst>
                                        </p:cTn>
                                        <p:tgtEl>
                                          <p:spTgt spid="73"/>
                                        </p:tgtEl>
                                        <p:attrNameLst>
                                          <p:attrName>style.visibility</p:attrName>
                                        </p:attrNameLst>
                                      </p:cBhvr>
                                      <p:to>
                                        <p:strVal val="visible"/>
                                      </p:to>
                                    </p:set>
                                    <p:animEffect transition="in" filter="wipe(down)">
                                      <p:cBhvr>
                                        <p:cTn id="98" dur="500"/>
                                        <p:tgtEl>
                                          <p:spTgt spid="73"/>
                                        </p:tgtEl>
                                      </p:cBhvr>
                                    </p:animEffect>
                                  </p:childTnLst>
                                </p:cTn>
                              </p:par>
                              <p:par>
                                <p:cTn id="99" presetID="22" presetClass="entr" presetSubtype="4" fill="hold" nodeType="withEffect">
                                  <p:stCondLst>
                                    <p:cond delay="0"/>
                                  </p:stCondLst>
                                  <p:childTnLst>
                                    <p:set>
                                      <p:cBhvr>
                                        <p:cTn id="100" dur="1" fill="hold">
                                          <p:stCondLst>
                                            <p:cond delay="0"/>
                                          </p:stCondLst>
                                        </p:cTn>
                                        <p:tgtEl>
                                          <p:spTgt spid="40"/>
                                        </p:tgtEl>
                                        <p:attrNameLst>
                                          <p:attrName>style.visibility</p:attrName>
                                        </p:attrNameLst>
                                      </p:cBhvr>
                                      <p:to>
                                        <p:strVal val="visible"/>
                                      </p:to>
                                    </p:set>
                                    <p:animEffect transition="in" filter="wipe(down)">
                                      <p:cBhvr>
                                        <p:cTn id="101" dur="500"/>
                                        <p:tgtEl>
                                          <p:spTgt spid="40"/>
                                        </p:tgtEl>
                                      </p:cBhvr>
                                    </p:animEffect>
                                  </p:childTnLst>
                                </p:cTn>
                              </p:par>
                              <p:par>
                                <p:cTn id="102" presetID="22" presetClass="entr" presetSubtype="4" fill="hold" nodeType="withEffect">
                                  <p:stCondLst>
                                    <p:cond delay="0"/>
                                  </p:stCondLst>
                                  <p:childTnLst>
                                    <p:set>
                                      <p:cBhvr>
                                        <p:cTn id="103" dur="1" fill="hold">
                                          <p:stCondLst>
                                            <p:cond delay="0"/>
                                          </p:stCondLst>
                                        </p:cTn>
                                        <p:tgtEl>
                                          <p:spTgt spid="55"/>
                                        </p:tgtEl>
                                        <p:attrNameLst>
                                          <p:attrName>style.visibility</p:attrName>
                                        </p:attrNameLst>
                                      </p:cBhvr>
                                      <p:to>
                                        <p:strVal val="visible"/>
                                      </p:to>
                                    </p:set>
                                    <p:animEffect transition="in" filter="wipe(down)">
                                      <p:cBhvr>
                                        <p:cTn id="104" dur="500"/>
                                        <p:tgtEl>
                                          <p:spTgt spid="55"/>
                                        </p:tgtEl>
                                      </p:cBhvr>
                                    </p:animEffect>
                                  </p:childTnLst>
                                </p:cTn>
                              </p:par>
                              <p:par>
                                <p:cTn id="105" presetID="22" presetClass="entr" presetSubtype="4" fill="hold" nodeType="withEffect">
                                  <p:stCondLst>
                                    <p:cond delay="0"/>
                                  </p:stCondLst>
                                  <p:childTnLst>
                                    <p:set>
                                      <p:cBhvr>
                                        <p:cTn id="106" dur="1" fill="hold">
                                          <p:stCondLst>
                                            <p:cond delay="0"/>
                                          </p:stCondLst>
                                        </p:cTn>
                                        <p:tgtEl>
                                          <p:spTgt spid="69"/>
                                        </p:tgtEl>
                                        <p:attrNameLst>
                                          <p:attrName>style.visibility</p:attrName>
                                        </p:attrNameLst>
                                      </p:cBhvr>
                                      <p:to>
                                        <p:strVal val="visible"/>
                                      </p:to>
                                    </p:set>
                                    <p:animEffect transition="in" filter="wipe(down)">
                                      <p:cBhvr>
                                        <p:cTn id="107" dur="500"/>
                                        <p:tgtEl>
                                          <p:spTgt spid="69"/>
                                        </p:tgtEl>
                                      </p:cBhvr>
                                    </p:animEffect>
                                  </p:childTnLst>
                                </p:cTn>
                              </p:par>
                              <p:par>
                                <p:cTn id="108" presetID="22" presetClass="entr" presetSubtype="4" fill="hold" nodeType="withEffect">
                                  <p:stCondLst>
                                    <p:cond delay="0"/>
                                  </p:stCondLst>
                                  <p:childTnLst>
                                    <p:set>
                                      <p:cBhvr>
                                        <p:cTn id="109" dur="1" fill="hold">
                                          <p:stCondLst>
                                            <p:cond delay="0"/>
                                          </p:stCondLst>
                                        </p:cTn>
                                        <p:tgtEl>
                                          <p:spTgt spid="71"/>
                                        </p:tgtEl>
                                        <p:attrNameLst>
                                          <p:attrName>style.visibility</p:attrName>
                                        </p:attrNameLst>
                                      </p:cBhvr>
                                      <p:to>
                                        <p:strVal val="visible"/>
                                      </p:to>
                                    </p:set>
                                    <p:animEffect transition="in" filter="wipe(down)">
                                      <p:cBhvr>
                                        <p:cTn id="110" dur="500"/>
                                        <p:tgtEl>
                                          <p:spTgt spid="71"/>
                                        </p:tgtEl>
                                      </p:cBhvr>
                                    </p:animEffect>
                                  </p:childTnLst>
                                </p:cTn>
                              </p:par>
                              <p:par>
                                <p:cTn id="111" presetID="22" presetClass="entr" presetSubtype="4" fill="hold" nodeType="withEffect">
                                  <p:stCondLst>
                                    <p:cond delay="0"/>
                                  </p:stCondLst>
                                  <p:childTnLst>
                                    <p:set>
                                      <p:cBhvr>
                                        <p:cTn id="112" dur="1" fill="hold">
                                          <p:stCondLst>
                                            <p:cond delay="0"/>
                                          </p:stCondLst>
                                        </p:cTn>
                                        <p:tgtEl>
                                          <p:spTgt spid="49"/>
                                        </p:tgtEl>
                                        <p:attrNameLst>
                                          <p:attrName>style.visibility</p:attrName>
                                        </p:attrNameLst>
                                      </p:cBhvr>
                                      <p:to>
                                        <p:strVal val="visible"/>
                                      </p:to>
                                    </p:set>
                                    <p:animEffect transition="in" filter="wipe(down)">
                                      <p:cBhvr>
                                        <p:cTn id="113" dur="500"/>
                                        <p:tgtEl>
                                          <p:spTgt spid="49"/>
                                        </p:tgtEl>
                                      </p:cBhvr>
                                    </p:animEffect>
                                  </p:childTnLst>
                                </p:cTn>
                              </p:par>
                              <p:par>
                                <p:cTn id="114" presetID="22" presetClass="entr" presetSubtype="4" fill="hold" nodeType="withEffect">
                                  <p:stCondLst>
                                    <p:cond delay="0"/>
                                  </p:stCondLst>
                                  <p:childTnLst>
                                    <p:set>
                                      <p:cBhvr>
                                        <p:cTn id="115" dur="1" fill="hold">
                                          <p:stCondLst>
                                            <p:cond delay="0"/>
                                          </p:stCondLst>
                                        </p:cTn>
                                        <p:tgtEl>
                                          <p:spTgt spid="72"/>
                                        </p:tgtEl>
                                        <p:attrNameLst>
                                          <p:attrName>style.visibility</p:attrName>
                                        </p:attrNameLst>
                                      </p:cBhvr>
                                      <p:to>
                                        <p:strVal val="visible"/>
                                      </p:to>
                                    </p:set>
                                    <p:animEffect transition="in" filter="wipe(down)">
                                      <p:cBhvr>
                                        <p:cTn id="116" dur="500"/>
                                        <p:tgtEl>
                                          <p:spTgt spid="72"/>
                                        </p:tgtEl>
                                      </p:cBhvr>
                                    </p:animEffect>
                                  </p:childTnLst>
                                </p:cTn>
                              </p:par>
                              <p:par>
                                <p:cTn id="117" presetID="22" presetClass="entr" presetSubtype="4" fill="hold" nodeType="withEffect">
                                  <p:stCondLst>
                                    <p:cond delay="0"/>
                                  </p:stCondLst>
                                  <p:childTnLst>
                                    <p:set>
                                      <p:cBhvr>
                                        <p:cTn id="118" dur="1" fill="hold">
                                          <p:stCondLst>
                                            <p:cond delay="0"/>
                                          </p:stCondLst>
                                        </p:cTn>
                                        <p:tgtEl>
                                          <p:spTgt spid="52"/>
                                        </p:tgtEl>
                                        <p:attrNameLst>
                                          <p:attrName>style.visibility</p:attrName>
                                        </p:attrNameLst>
                                      </p:cBhvr>
                                      <p:to>
                                        <p:strVal val="visible"/>
                                      </p:to>
                                    </p:set>
                                    <p:animEffect transition="in" filter="wipe(down)">
                                      <p:cBhvr>
                                        <p:cTn id="119" dur="500"/>
                                        <p:tgtEl>
                                          <p:spTgt spid="52"/>
                                        </p:tgtEl>
                                      </p:cBhvr>
                                    </p:animEffect>
                                  </p:childTnLst>
                                </p:cTn>
                              </p:par>
                              <p:par>
                                <p:cTn id="120" presetID="22" presetClass="entr" presetSubtype="1" fill="hold" nodeType="withEffect">
                                  <p:stCondLst>
                                    <p:cond delay="0"/>
                                  </p:stCondLst>
                                  <p:childTnLst>
                                    <p:set>
                                      <p:cBhvr>
                                        <p:cTn id="121" dur="1" fill="hold">
                                          <p:stCondLst>
                                            <p:cond delay="0"/>
                                          </p:stCondLst>
                                        </p:cTn>
                                        <p:tgtEl>
                                          <p:spTgt spid="4">
                                            <p:txEl>
                                              <p:pRg st="5" end="5"/>
                                            </p:txEl>
                                          </p:spTgt>
                                        </p:tgtEl>
                                        <p:attrNameLst>
                                          <p:attrName>style.visibility</p:attrName>
                                        </p:attrNameLst>
                                      </p:cBhvr>
                                      <p:to>
                                        <p:strVal val="visible"/>
                                      </p:to>
                                    </p:set>
                                    <p:animEffect transition="in" filter="wipe(up)">
                                      <p:cBhvr>
                                        <p:cTn id="122" dur="500"/>
                                        <p:tgtEl>
                                          <p:spTgt spid="4">
                                            <p:txEl>
                                              <p:pRg st="5" end="5"/>
                                            </p:txEl>
                                          </p:spTgt>
                                        </p:tgtEl>
                                      </p:cBhvr>
                                    </p:animEffect>
                                  </p:childTnLst>
                                  <p:subTnLst>
                                    <p:animClr clrSpc="rgb" dir="cw">
                                      <p:cBhvr override="childStyle">
                                        <p:cTn dur="1" fill="hold" display="0" masterRel="nextClick" afterEffect="1"/>
                                        <p:tgtEl>
                                          <p:spTgt spid="4">
                                            <p:txEl>
                                              <p:pRg st="5" end="5"/>
                                            </p:txEl>
                                          </p:spTgt>
                                        </p:tgtEl>
                                        <p:attrNameLst>
                                          <p:attrName>ppt_c</p:attrName>
                                        </p:attrNameLst>
                                      </p:cBhvr>
                                      <p:to>
                                        <a:srgbClr val="B2B2B2"/>
                                      </p:to>
                                    </p:animClr>
                                  </p:sub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nodeType="clickEffect">
                                  <p:stCondLst>
                                    <p:cond delay="0"/>
                                  </p:stCondLst>
                                  <p:childTnLst>
                                    <p:set>
                                      <p:cBhvr>
                                        <p:cTn id="126" dur="1" fill="hold">
                                          <p:stCondLst>
                                            <p:cond delay="0"/>
                                          </p:stCondLst>
                                        </p:cTn>
                                        <p:tgtEl>
                                          <p:spTgt spid="60"/>
                                        </p:tgtEl>
                                        <p:attrNameLst>
                                          <p:attrName>style.visibility</p:attrName>
                                        </p:attrNameLst>
                                      </p:cBhvr>
                                      <p:to>
                                        <p:strVal val="visible"/>
                                      </p:to>
                                    </p:set>
                                    <p:animEffect transition="in" filter="wipe(up)">
                                      <p:cBhvr>
                                        <p:cTn id="127" dur="500"/>
                                        <p:tgtEl>
                                          <p:spTgt spid="60"/>
                                        </p:tgtEl>
                                      </p:cBhvr>
                                    </p:animEffect>
                                  </p:childTnLst>
                                </p:cTn>
                              </p:par>
                              <p:par>
                                <p:cTn id="128" presetID="22" presetClass="entr" presetSubtype="1" fill="hold" nodeType="withEffect">
                                  <p:stCondLst>
                                    <p:cond delay="0"/>
                                  </p:stCondLst>
                                  <p:childTnLst>
                                    <p:set>
                                      <p:cBhvr>
                                        <p:cTn id="129" dur="1" fill="hold">
                                          <p:stCondLst>
                                            <p:cond delay="0"/>
                                          </p:stCondLst>
                                        </p:cTn>
                                        <p:tgtEl>
                                          <p:spTgt spid="37"/>
                                        </p:tgtEl>
                                        <p:attrNameLst>
                                          <p:attrName>style.visibility</p:attrName>
                                        </p:attrNameLst>
                                      </p:cBhvr>
                                      <p:to>
                                        <p:strVal val="visible"/>
                                      </p:to>
                                    </p:set>
                                    <p:animEffect transition="in" filter="wipe(up)">
                                      <p:cBhvr>
                                        <p:cTn id="130" dur="500"/>
                                        <p:tgtEl>
                                          <p:spTgt spid="37"/>
                                        </p:tgtEl>
                                      </p:cBhvr>
                                    </p:animEffect>
                                  </p:childTnLst>
                                </p:cTn>
                              </p:par>
                              <p:par>
                                <p:cTn id="131" presetID="22" presetClass="entr" presetSubtype="1" fill="hold" nodeType="withEffect">
                                  <p:stCondLst>
                                    <p:cond delay="0"/>
                                  </p:stCondLst>
                                  <p:childTnLst>
                                    <p:set>
                                      <p:cBhvr>
                                        <p:cTn id="132" dur="1" fill="hold">
                                          <p:stCondLst>
                                            <p:cond delay="0"/>
                                          </p:stCondLst>
                                        </p:cTn>
                                        <p:tgtEl>
                                          <p:spTgt spid="46"/>
                                        </p:tgtEl>
                                        <p:attrNameLst>
                                          <p:attrName>style.visibility</p:attrName>
                                        </p:attrNameLst>
                                      </p:cBhvr>
                                      <p:to>
                                        <p:strVal val="visible"/>
                                      </p:to>
                                    </p:set>
                                    <p:animEffect transition="in" filter="wipe(up)">
                                      <p:cBhvr>
                                        <p:cTn id="133" dur="500"/>
                                        <p:tgtEl>
                                          <p:spTgt spid="46"/>
                                        </p:tgtEl>
                                      </p:cBhvr>
                                    </p:animEffect>
                                  </p:childTnLst>
                                </p:cTn>
                              </p:par>
                              <p:par>
                                <p:cTn id="134" presetID="22" presetClass="entr" presetSubtype="1" fill="hold" nodeType="withEffect">
                                  <p:stCondLst>
                                    <p:cond delay="0"/>
                                  </p:stCondLst>
                                  <p:childTnLst>
                                    <p:set>
                                      <p:cBhvr>
                                        <p:cTn id="135" dur="1" fill="hold">
                                          <p:stCondLst>
                                            <p:cond delay="0"/>
                                          </p:stCondLst>
                                        </p:cTn>
                                        <p:tgtEl>
                                          <p:spTgt spid="39"/>
                                        </p:tgtEl>
                                        <p:attrNameLst>
                                          <p:attrName>style.visibility</p:attrName>
                                        </p:attrNameLst>
                                      </p:cBhvr>
                                      <p:to>
                                        <p:strVal val="visible"/>
                                      </p:to>
                                    </p:set>
                                    <p:animEffect transition="in" filter="wipe(up)">
                                      <p:cBhvr>
                                        <p:cTn id="136" dur="500"/>
                                        <p:tgtEl>
                                          <p:spTgt spid="39"/>
                                        </p:tgtEl>
                                      </p:cBhvr>
                                    </p:animEffect>
                                  </p:childTnLst>
                                </p:cTn>
                              </p:par>
                              <p:par>
                                <p:cTn id="137" presetID="22" presetClass="entr" presetSubtype="1" fill="hold" nodeType="withEffect">
                                  <p:stCondLst>
                                    <p:cond delay="0"/>
                                  </p:stCondLst>
                                  <p:childTnLst>
                                    <p:set>
                                      <p:cBhvr>
                                        <p:cTn id="138" dur="1" fill="hold">
                                          <p:stCondLst>
                                            <p:cond delay="0"/>
                                          </p:stCondLst>
                                        </p:cTn>
                                        <p:tgtEl>
                                          <p:spTgt spid="42"/>
                                        </p:tgtEl>
                                        <p:attrNameLst>
                                          <p:attrName>style.visibility</p:attrName>
                                        </p:attrNameLst>
                                      </p:cBhvr>
                                      <p:to>
                                        <p:strVal val="visible"/>
                                      </p:to>
                                    </p:set>
                                    <p:animEffect transition="in" filter="wipe(up)">
                                      <p:cBhvr>
                                        <p:cTn id="139" dur="500"/>
                                        <p:tgtEl>
                                          <p:spTgt spid="42"/>
                                        </p:tgtEl>
                                      </p:cBhvr>
                                    </p:animEffect>
                                  </p:childTnLst>
                                </p:cTn>
                              </p:par>
                              <p:par>
                                <p:cTn id="140" presetID="22" presetClass="entr" presetSubtype="1" fill="hold" nodeType="withEffect">
                                  <p:stCondLst>
                                    <p:cond delay="0"/>
                                  </p:stCondLst>
                                  <p:childTnLst>
                                    <p:set>
                                      <p:cBhvr>
                                        <p:cTn id="141" dur="1" fill="hold">
                                          <p:stCondLst>
                                            <p:cond delay="0"/>
                                          </p:stCondLst>
                                        </p:cTn>
                                        <p:tgtEl>
                                          <p:spTgt spid="41"/>
                                        </p:tgtEl>
                                        <p:attrNameLst>
                                          <p:attrName>style.visibility</p:attrName>
                                        </p:attrNameLst>
                                      </p:cBhvr>
                                      <p:to>
                                        <p:strVal val="visible"/>
                                      </p:to>
                                    </p:set>
                                    <p:animEffect transition="in" filter="wipe(up)">
                                      <p:cBhvr>
                                        <p:cTn id="142" dur="500"/>
                                        <p:tgtEl>
                                          <p:spTgt spid="41"/>
                                        </p:tgtEl>
                                      </p:cBhvr>
                                    </p:animEffect>
                                  </p:childTnLst>
                                </p:cTn>
                              </p:par>
                              <p:par>
                                <p:cTn id="143" presetID="22" presetClass="entr" presetSubtype="1" fill="hold" nodeType="withEffect">
                                  <p:stCondLst>
                                    <p:cond delay="0"/>
                                  </p:stCondLst>
                                  <p:childTnLst>
                                    <p:set>
                                      <p:cBhvr>
                                        <p:cTn id="144" dur="1" fill="hold">
                                          <p:stCondLst>
                                            <p:cond delay="0"/>
                                          </p:stCondLst>
                                        </p:cTn>
                                        <p:tgtEl>
                                          <p:spTgt spid="38"/>
                                        </p:tgtEl>
                                        <p:attrNameLst>
                                          <p:attrName>style.visibility</p:attrName>
                                        </p:attrNameLst>
                                      </p:cBhvr>
                                      <p:to>
                                        <p:strVal val="visible"/>
                                      </p:to>
                                    </p:set>
                                    <p:animEffect transition="in" filter="wipe(up)">
                                      <p:cBhvr>
                                        <p:cTn id="145" dur="500"/>
                                        <p:tgtEl>
                                          <p:spTgt spid="38"/>
                                        </p:tgtEl>
                                      </p:cBhvr>
                                    </p:animEffect>
                                  </p:childTnLst>
                                </p:cTn>
                              </p:par>
                              <p:par>
                                <p:cTn id="146" presetID="22" presetClass="entr" presetSubtype="1" fill="hold" nodeType="withEffect">
                                  <p:stCondLst>
                                    <p:cond delay="0"/>
                                  </p:stCondLst>
                                  <p:childTnLst>
                                    <p:set>
                                      <p:cBhvr>
                                        <p:cTn id="147" dur="1" fill="hold">
                                          <p:stCondLst>
                                            <p:cond delay="0"/>
                                          </p:stCondLst>
                                        </p:cTn>
                                        <p:tgtEl>
                                          <p:spTgt spid="33"/>
                                        </p:tgtEl>
                                        <p:attrNameLst>
                                          <p:attrName>style.visibility</p:attrName>
                                        </p:attrNameLst>
                                      </p:cBhvr>
                                      <p:to>
                                        <p:strVal val="visible"/>
                                      </p:to>
                                    </p:set>
                                    <p:animEffect transition="in" filter="wipe(up)">
                                      <p:cBhvr>
                                        <p:cTn id="148" dur="500"/>
                                        <p:tgtEl>
                                          <p:spTgt spid="33"/>
                                        </p:tgtEl>
                                      </p:cBhvr>
                                    </p:animEffect>
                                  </p:childTnLst>
                                </p:cTn>
                              </p:par>
                              <p:par>
                                <p:cTn id="149" presetID="22" presetClass="entr" presetSubtype="1" fill="hold" nodeType="with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wipe(up)">
                                      <p:cBhvr>
                                        <p:cTn id="151" dur="500"/>
                                        <p:tgtEl>
                                          <p:spTgt spid="51"/>
                                        </p:tgtEl>
                                      </p:cBhvr>
                                    </p:animEffect>
                                  </p:childTnLst>
                                </p:cTn>
                              </p:par>
                              <p:par>
                                <p:cTn id="152" presetID="22" presetClass="entr" presetSubtype="1" fill="hold" nodeType="withEffect">
                                  <p:stCondLst>
                                    <p:cond delay="0"/>
                                  </p:stCondLst>
                                  <p:childTnLst>
                                    <p:set>
                                      <p:cBhvr>
                                        <p:cTn id="153" dur="1" fill="hold">
                                          <p:stCondLst>
                                            <p:cond delay="0"/>
                                          </p:stCondLst>
                                        </p:cTn>
                                        <p:tgtEl>
                                          <p:spTgt spid="50"/>
                                        </p:tgtEl>
                                        <p:attrNameLst>
                                          <p:attrName>style.visibility</p:attrName>
                                        </p:attrNameLst>
                                      </p:cBhvr>
                                      <p:to>
                                        <p:strVal val="visible"/>
                                      </p:to>
                                    </p:set>
                                    <p:animEffect transition="in" filter="wipe(up)">
                                      <p:cBhvr>
                                        <p:cTn id="154" dur="500"/>
                                        <p:tgtEl>
                                          <p:spTgt spid="50"/>
                                        </p:tgtEl>
                                      </p:cBhvr>
                                    </p:animEffect>
                                  </p:childTnLst>
                                </p:cTn>
                              </p:par>
                              <p:par>
                                <p:cTn id="155" presetID="22" presetClass="entr" presetSubtype="1" fill="hold" nodeType="withEffect">
                                  <p:stCondLst>
                                    <p:cond delay="0"/>
                                  </p:stCondLst>
                                  <p:childTnLst>
                                    <p:set>
                                      <p:cBhvr>
                                        <p:cTn id="156" dur="1" fill="hold">
                                          <p:stCondLst>
                                            <p:cond delay="0"/>
                                          </p:stCondLst>
                                        </p:cTn>
                                        <p:tgtEl>
                                          <p:spTgt spid="47"/>
                                        </p:tgtEl>
                                        <p:attrNameLst>
                                          <p:attrName>style.visibility</p:attrName>
                                        </p:attrNameLst>
                                      </p:cBhvr>
                                      <p:to>
                                        <p:strVal val="visible"/>
                                      </p:to>
                                    </p:set>
                                    <p:animEffect transition="in" filter="wipe(up)">
                                      <p:cBhvr>
                                        <p:cTn id="157" dur="500"/>
                                        <p:tgtEl>
                                          <p:spTgt spid="47"/>
                                        </p:tgtEl>
                                      </p:cBhvr>
                                    </p:animEffect>
                                  </p:childTnLst>
                                </p:cTn>
                              </p:par>
                              <p:par>
                                <p:cTn id="158" presetID="22" presetClass="entr" presetSubtype="1" fill="hold" nodeType="withEffect">
                                  <p:stCondLst>
                                    <p:cond delay="0"/>
                                  </p:stCondLst>
                                  <p:childTnLst>
                                    <p:set>
                                      <p:cBhvr>
                                        <p:cTn id="159" dur="1" fill="hold">
                                          <p:stCondLst>
                                            <p:cond delay="0"/>
                                          </p:stCondLst>
                                        </p:cTn>
                                        <p:tgtEl>
                                          <p:spTgt spid="59"/>
                                        </p:tgtEl>
                                        <p:attrNameLst>
                                          <p:attrName>style.visibility</p:attrName>
                                        </p:attrNameLst>
                                      </p:cBhvr>
                                      <p:to>
                                        <p:strVal val="visible"/>
                                      </p:to>
                                    </p:set>
                                    <p:animEffect transition="in" filter="wipe(up)">
                                      <p:cBhvr>
                                        <p:cTn id="160" dur="500"/>
                                        <p:tgtEl>
                                          <p:spTgt spid="59"/>
                                        </p:tgtEl>
                                      </p:cBhvr>
                                    </p:animEffect>
                                  </p:childTnLst>
                                </p:cTn>
                              </p:par>
                              <p:par>
                                <p:cTn id="161" presetID="22" presetClass="entr" presetSubtype="1" fill="hold" nodeType="withEffect">
                                  <p:stCondLst>
                                    <p:cond delay="0"/>
                                  </p:stCondLst>
                                  <p:childTnLst>
                                    <p:set>
                                      <p:cBhvr>
                                        <p:cTn id="162" dur="1" fill="hold">
                                          <p:stCondLst>
                                            <p:cond delay="0"/>
                                          </p:stCondLst>
                                        </p:cTn>
                                        <p:tgtEl>
                                          <p:spTgt spid="4">
                                            <p:txEl>
                                              <p:pRg st="6" end="6"/>
                                            </p:txEl>
                                          </p:spTgt>
                                        </p:tgtEl>
                                        <p:attrNameLst>
                                          <p:attrName>style.visibility</p:attrName>
                                        </p:attrNameLst>
                                      </p:cBhvr>
                                      <p:to>
                                        <p:strVal val="visible"/>
                                      </p:to>
                                    </p:set>
                                    <p:animEffect transition="in" filter="wipe(up)">
                                      <p:cBhvr>
                                        <p:cTn id="163"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34" grpId="0"/>
      <p:bldP spid="45" grpId="0"/>
      <p:bldP spid="2" grpId="0" animBg="1"/>
      <p:bldP spid="64" grpId="0" animBg="1"/>
      <p:bldP spid="74" grpId="0" animBg="1"/>
      <p:bldP spid="75" grpId="0" animBg="1"/>
      <p:bldP spid="7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chemeClr val="tx2"/>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fld id="{F53B6B1F-C8AD-4588-93C6-3618906EFC2C}" type="slidenum">
              <a:rPr lang="en-US" sz="1200" b="1" smtClean="0">
                <a:solidFill>
                  <a:schemeClr val="bg1"/>
                </a:solidFill>
              </a:rPr>
              <a:pPr algn="ctr">
                <a:defRPr/>
              </a:pPr>
              <a:t>44</a:t>
            </a:fld>
            <a:endParaRPr lang="en-US" sz="1200" b="1">
              <a:solidFill>
                <a:schemeClr val="bg1"/>
              </a:solidFill>
            </a:endParaRPr>
          </a:p>
        </p:txBody>
      </p:sp>
      <p:pic>
        <p:nvPicPr>
          <p:cNvPr id="3" name="Picture 2" descr="Map&#10;&#10;Description automatically generated">
            <a:extLst>
              <a:ext uri="{FF2B5EF4-FFF2-40B4-BE49-F238E27FC236}">
                <a16:creationId xmlns:a16="http://schemas.microsoft.com/office/drawing/2014/main" id="{42C513FD-EAD5-4905-9DB0-582E18348FF3}"/>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3352801" y="0"/>
            <a:ext cx="5486400" cy="6858000"/>
          </a:xfrm>
          <a:prstGeom prst="rect">
            <a:avLst/>
          </a:prstGeom>
        </p:spPr>
      </p:pic>
      <p:sp>
        <p:nvSpPr>
          <p:cNvPr id="4" name="TextBox 3">
            <a:extLst>
              <a:ext uri="{FF2B5EF4-FFF2-40B4-BE49-F238E27FC236}">
                <a16:creationId xmlns:a16="http://schemas.microsoft.com/office/drawing/2014/main" id="{B6630C02-B007-4BE4-9EF3-BC779F691A6B}"/>
              </a:ext>
            </a:extLst>
          </p:cNvPr>
          <p:cNvSpPr txBox="1"/>
          <p:nvPr/>
        </p:nvSpPr>
        <p:spPr>
          <a:xfrm>
            <a:off x="8320621" y="1712863"/>
            <a:ext cx="3871379" cy="2308324"/>
          </a:xfrm>
          <a:prstGeom prst="rect">
            <a:avLst/>
          </a:prstGeom>
          <a:noFill/>
          <a:ln w="19050">
            <a:noFill/>
          </a:ln>
        </p:spPr>
        <p:txBody>
          <a:bodyPr wrap="square" rtlCol="0">
            <a:spAutoFit/>
          </a:bodyPr>
          <a:lstStyle/>
          <a:p>
            <a:pPr marL="285750" indent="-285750">
              <a:buFont typeface="Wingdings" panose="05000000000000000000" pitchFamily="2" charset="2"/>
              <a:buChar char="ü"/>
            </a:pPr>
            <a:r>
              <a:rPr lang="en-US" sz="1600" b="1" dirty="0">
                <a:solidFill>
                  <a:srgbClr val="156F36"/>
                </a:solidFill>
              </a:rPr>
              <a:t>Some Substations use Radio</a:t>
            </a:r>
          </a:p>
          <a:p>
            <a:pPr marL="285750" indent="-285750">
              <a:buFont typeface="Wingdings" panose="05000000000000000000" pitchFamily="2" charset="2"/>
              <a:buChar char="ü"/>
            </a:pPr>
            <a:r>
              <a:rPr lang="en-US" sz="1600" b="1" dirty="0">
                <a:solidFill>
                  <a:srgbClr val="156F36"/>
                </a:solidFill>
              </a:rPr>
              <a:t>Fiber connected to:</a:t>
            </a:r>
          </a:p>
          <a:p>
            <a:pPr marL="742950" lvl="1" indent="-285750">
              <a:buFont typeface="Wingdings" panose="05000000000000000000" pitchFamily="2" charset="2"/>
              <a:buChar char="ü"/>
            </a:pPr>
            <a:r>
              <a:rPr lang="en-US" sz="1600" b="1" dirty="0">
                <a:solidFill>
                  <a:srgbClr val="156F36"/>
                </a:solidFill>
              </a:rPr>
              <a:t>Joe Butte</a:t>
            </a:r>
          </a:p>
          <a:p>
            <a:pPr marL="742950" lvl="1" indent="-285750">
              <a:buFont typeface="Wingdings" panose="05000000000000000000" pitchFamily="2" charset="2"/>
              <a:buChar char="ü"/>
            </a:pPr>
            <a:r>
              <a:rPr lang="en-US" sz="1600" b="1" dirty="0">
                <a:solidFill>
                  <a:srgbClr val="156F36"/>
                </a:solidFill>
              </a:rPr>
              <a:t>Rattlesnake Mt.</a:t>
            </a:r>
          </a:p>
          <a:p>
            <a:pPr marL="742950" lvl="1" indent="-285750">
              <a:buFont typeface="Wingdings" panose="05000000000000000000" pitchFamily="2" charset="2"/>
              <a:buChar char="ü"/>
            </a:pPr>
            <a:r>
              <a:rPr lang="en-US" sz="1600" b="1" dirty="0">
                <a:solidFill>
                  <a:srgbClr val="156F36"/>
                </a:solidFill>
              </a:rPr>
              <a:t>Prosser Butte</a:t>
            </a:r>
          </a:p>
          <a:p>
            <a:pPr marL="742950" lvl="1" indent="-285750">
              <a:buFont typeface="Wingdings" panose="05000000000000000000" pitchFamily="2" charset="2"/>
              <a:buChar char="ü"/>
            </a:pPr>
            <a:r>
              <a:rPr lang="en-US" sz="1600" b="1" dirty="0">
                <a:solidFill>
                  <a:srgbClr val="156F36"/>
                </a:solidFill>
              </a:rPr>
              <a:t>Kennewick Ops</a:t>
            </a:r>
          </a:p>
          <a:p>
            <a:pPr marL="742950" lvl="1" indent="-285750">
              <a:buFont typeface="Wingdings" panose="05000000000000000000" pitchFamily="2" charset="2"/>
              <a:buChar char="ü"/>
            </a:pPr>
            <a:r>
              <a:rPr lang="en-US" sz="1600" b="1" dirty="0">
                <a:solidFill>
                  <a:srgbClr val="156F36"/>
                </a:solidFill>
              </a:rPr>
              <a:t>Prosser Ops</a:t>
            </a:r>
          </a:p>
          <a:p>
            <a:pPr marL="742950" lvl="1" indent="-285750">
              <a:buFont typeface="Wingdings" panose="05000000000000000000" pitchFamily="2" charset="2"/>
              <a:buChar char="ü"/>
            </a:pPr>
            <a:r>
              <a:rPr lang="en-US" sz="1600" b="1" dirty="0">
                <a:solidFill>
                  <a:srgbClr val="156F36"/>
                </a:solidFill>
              </a:rPr>
              <a:t>26 substations</a:t>
            </a:r>
          </a:p>
          <a:p>
            <a:pPr marL="285750" indent="-285750">
              <a:buFont typeface="Wingdings" panose="05000000000000000000" pitchFamily="2" charset="2"/>
              <a:buChar char="ü"/>
            </a:pPr>
            <a:r>
              <a:rPr lang="en-US" sz="1600" b="1" dirty="0">
                <a:solidFill>
                  <a:srgbClr val="156F36"/>
                </a:solidFill>
              </a:rPr>
              <a:t>Wireless cellular to Line Devices</a:t>
            </a:r>
          </a:p>
        </p:txBody>
      </p:sp>
      <p:sp>
        <p:nvSpPr>
          <p:cNvPr id="10" name="Rectangle 9">
            <a:extLst>
              <a:ext uri="{FF2B5EF4-FFF2-40B4-BE49-F238E27FC236}">
                <a16:creationId xmlns:a16="http://schemas.microsoft.com/office/drawing/2014/main" id="{CBBE28C4-A0A8-44B8-8578-E0E1E7B0284E}"/>
              </a:ext>
            </a:extLst>
          </p:cNvPr>
          <p:cNvSpPr/>
          <p:nvPr/>
        </p:nvSpPr>
        <p:spPr>
          <a:xfrm>
            <a:off x="8839200" y="914400"/>
            <a:ext cx="3352800" cy="8382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68B6816-764E-41A8-A28B-83C4CD92C3AB}"/>
              </a:ext>
            </a:extLst>
          </p:cNvPr>
          <p:cNvPicPr>
            <a:picLocks noChangeAspect="1"/>
          </p:cNvPicPr>
          <p:nvPr/>
        </p:nvPicPr>
        <p:blipFill>
          <a:blip r:embed="rId4"/>
          <a:stretch>
            <a:fillRect/>
          </a:stretch>
        </p:blipFill>
        <p:spPr>
          <a:xfrm>
            <a:off x="7148137" y="3981070"/>
            <a:ext cx="335665" cy="438530"/>
          </a:xfrm>
          <a:prstGeom prst="rect">
            <a:avLst/>
          </a:prstGeom>
        </p:spPr>
      </p:pic>
      <p:pic>
        <p:nvPicPr>
          <p:cNvPr id="25" name="Picture 24">
            <a:extLst>
              <a:ext uri="{FF2B5EF4-FFF2-40B4-BE49-F238E27FC236}">
                <a16:creationId xmlns:a16="http://schemas.microsoft.com/office/drawing/2014/main" id="{B3DE0E43-1265-4B7C-85EB-7AC4920AD4B8}"/>
              </a:ext>
            </a:extLst>
          </p:cNvPr>
          <p:cNvPicPr>
            <a:picLocks noChangeAspect="1"/>
          </p:cNvPicPr>
          <p:nvPr/>
        </p:nvPicPr>
        <p:blipFill>
          <a:blip r:embed="rId4"/>
          <a:stretch>
            <a:fillRect/>
          </a:stretch>
        </p:blipFill>
        <p:spPr>
          <a:xfrm>
            <a:off x="3466437" y="3611471"/>
            <a:ext cx="335665" cy="438530"/>
          </a:xfrm>
          <a:prstGeom prst="rect">
            <a:avLst/>
          </a:prstGeom>
        </p:spPr>
      </p:pic>
      <p:sp>
        <p:nvSpPr>
          <p:cNvPr id="32" name="TextBox 31">
            <a:extLst>
              <a:ext uri="{FF2B5EF4-FFF2-40B4-BE49-F238E27FC236}">
                <a16:creationId xmlns:a16="http://schemas.microsoft.com/office/drawing/2014/main" id="{0D4307E7-508F-43A9-A464-F0F87DF7559E}"/>
              </a:ext>
            </a:extLst>
          </p:cNvPr>
          <p:cNvSpPr txBox="1"/>
          <p:nvPr/>
        </p:nvSpPr>
        <p:spPr>
          <a:xfrm>
            <a:off x="3424796" y="3453386"/>
            <a:ext cx="670376" cy="261610"/>
          </a:xfrm>
          <a:prstGeom prst="rect">
            <a:avLst/>
          </a:prstGeom>
          <a:noFill/>
        </p:spPr>
        <p:txBody>
          <a:bodyPr wrap="none" rtlCol="0">
            <a:spAutoFit/>
          </a:bodyPr>
          <a:lstStyle/>
          <a:p>
            <a:r>
              <a:rPr lang="en-US" sz="1100" dirty="0"/>
              <a:t>Prosser</a:t>
            </a:r>
          </a:p>
        </p:txBody>
      </p:sp>
      <p:sp>
        <p:nvSpPr>
          <p:cNvPr id="35" name="TextBox 34">
            <a:extLst>
              <a:ext uri="{FF2B5EF4-FFF2-40B4-BE49-F238E27FC236}">
                <a16:creationId xmlns:a16="http://schemas.microsoft.com/office/drawing/2014/main" id="{D6A18B89-4B07-4BF5-B178-D4E0C51469AE}"/>
              </a:ext>
            </a:extLst>
          </p:cNvPr>
          <p:cNvSpPr txBox="1"/>
          <p:nvPr/>
        </p:nvSpPr>
        <p:spPr>
          <a:xfrm>
            <a:off x="7345862" y="3778136"/>
            <a:ext cx="1165704" cy="261610"/>
          </a:xfrm>
          <a:prstGeom prst="rect">
            <a:avLst/>
          </a:prstGeom>
          <a:noFill/>
        </p:spPr>
        <p:txBody>
          <a:bodyPr wrap="none" rtlCol="0">
            <a:spAutoFit/>
          </a:bodyPr>
          <a:lstStyle/>
          <a:p>
            <a:r>
              <a:rPr lang="en-US" sz="1100" dirty="0"/>
              <a:t>Kennewick Ops</a:t>
            </a:r>
          </a:p>
        </p:txBody>
      </p:sp>
      <p:sp>
        <p:nvSpPr>
          <p:cNvPr id="48" name="Title 1">
            <a:extLst>
              <a:ext uri="{FF2B5EF4-FFF2-40B4-BE49-F238E27FC236}">
                <a16:creationId xmlns:a16="http://schemas.microsoft.com/office/drawing/2014/main" id="{68CD9445-098E-4EF4-BC76-AC96B73E295D}"/>
              </a:ext>
            </a:extLst>
          </p:cNvPr>
          <p:cNvSpPr txBox="1">
            <a:spLocks/>
          </p:cNvSpPr>
          <p:nvPr/>
        </p:nvSpPr>
        <p:spPr>
          <a:xfrm>
            <a:off x="8748804" y="5701476"/>
            <a:ext cx="3331865" cy="1165803"/>
          </a:xfrm>
          <a:prstGeom prst="rect">
            <a:avLst/>
          </a:prstGeom>
        </p:spPr>
        <p:txBody>
          <a:bodyPr vert="horz" anchor="ctr">
            <a:noAutofit/>
          </a:bodyPr>
          <a:lstStyle>
            <a:lvl1pPr algn="l" rtl="0" eaLnBrk="1" latinLnBrk="0" hangingPunct="1">
              <a:spcBef>
                <a:spcPct val="0"/>
              </a:spcBef>
              <a:buNone/>
              <a:defRPr kumimoji="0" sz="4000" kern="1200">
                <a:solidFill>
                  <a:srgbClr val="2C4866"/>
                </a:solidFill>
                <a:latin typeface="+mj-lt"/>
                <a:ea typeface="+mj-ea"/>
                <a:cs typeface="+mj-cs"/>
              </a:defRPr>
            </a:lvl1pPr>
          </a:lstStyle>
          <a:p>
            <a:pPr fontAlgn="auto">
              <a:spcAft>
                <a:spcPts val="0"/>
              </a:spcAft>
            </a:pPr>
            <a:r>
              <a:rPr lang="en-US" sz="2400" dirty="0"/>
              <a:t>Fiber, Cellular, Radio Communications</a:t>
            </a:r>
          </a:p>
        </p:txBody>
      </p:sp>
      <p:pic>
        <p:nvPicPr>
          <p:cNvPr id="58" name="Picture 57">
            <a:extLst>
              <a:ext uri="{FF2B5EF4-FFF2-40B4-BE49-F238E27FC236}">
                <a16:creationId xmlns:a16="http://schemas.microsoft.com/office/drawing/2014/main" id="{448A7242-F5E1-493A-97E3-FBE3105D09FC}"/>
              </a:ext>
            </a:extLst>
          </p:cNvPr>
          <p:cNvPicPr>
            <a:picLocks noChangeAspect="1"/>
          </p:cNvPicPr>
          <p:nvPr/>
        </p:nvPicPr>
        <p:blipFill>
          <a:blip r:embed="rId5"/>
          <a:stretch>
            <a:fillRect/>
          </a:stretch>
        </p:blipFill>
        <p:spPr>
          <a:xfrm>
            <a:off x="7239000" y="4419600"/>
            <a:ext cx="244802" cy="509588"/>
          </a:xfrm>
          <a:prstGeom prst="rect">
            <a:avLst/>
          </a:prstGeom>
        </p:spPr>
      </p:pic>
      <p:pic>
        <p:nvPicPr>
          <p:cNvPr id="61" name="Picture 60">
            <a:extLst>
              <a:ext uri="{FF2B5EF4-FFF2-40B4-BE49-F238E27FC236}">
                <a16:creationId xmlns:a16="http://schemas.microsoft.com/office/drawing/2014/main" id="{E5C1F25C-5F7A-4450-9A20-5BBC496B9E1D}"/>
              </a:ext>
            </a:extLst>
          </p:cNvPr>
          <p:cNvPicPr>
            <a:picLocks noChangeAspect="1"/>
          </p:cNvPicPr>
          <p:nvPr/>
        </p:nvPicPr>
        <p:blipFill>
          <a:blip r:embed="rId5"/>
          <a:stretch>
            <a:fillRect/>
          </a:stretch>
        </p:blipFill>
        <p:spPr>
          <a:xfrm>
            <a:off x="3792579" y="3780681"/>
            <a:ext cx="244802" cy="509588"/>
          </a:xfrm>
          <a:prstGeom prst="rect">
            <a:avLst/>
          </a:prstGeom>
        </p:spPr>
      </p:pic>
      <p:sp>
        <p:nvSpPr>
          <p:cNvPr id="62" name="TextBox 61">
            <a:extLst>
              <a:ext uri="{FF2B5EF4-FFF2-40B4-BE49-F238E27FC236}">
                <a16:creationId xmlns:a16="http://schemas.microsoft.com/office/drawing/2014/main" id="{08020E22-7AAC-47A1-AD59-C231E3009359}"/>
              </a:ext>
            </a:extLst>
          </p:cNvPr>
          <p:cNvSpPr txBox="1"/>
          <p:nvPr/>
        </p:nvSpPr>
        <p:spPr>
          <a:xfrm>
            <a:off x="7013389" y="4883527"/>
            <a:ext cx="779381" cy="261610"/>
          </a:xfrm>
          <a:prstGeom prst="rect">
            <a:avLst/>
          </a:prstGeom>
          <a:noFill/>
        </p:spPr>
        <p:txBody>
          <a:bodyPr wrap="none" rtlCol="0">
            <a:spAutoFit/>
          </a:bodyPr>
          <a:lstStyle/>
          <a:p>
            <a:r>
              <a:rPr lang="en-US" sz="1100" dirty="0"/>
              <a:t>Joe Butte</a:t>
            </a:r>
          </a:p>
        </p:txBody>
      </p:sp>
      <p:sp>
        <p:nvSpPr>
          <p:cNvPr id="63" name="TextBox 62">
            <a:extLst>
              <a:ext uri="{FF2B5EF4-FFF2-40B4-BE49-F238E27FC236}">
                <a16:creationId xmlns:a16="http://schemas.microsoft.com/office/drawing/2014/main" id="{DDCE05A1-8BDC-40AD-ADB4-46DA362818EE}"/>
              </a:ext>
            </a:extLst>
          </p:cNvPr>
          <p:cNvSpPr txBox="1"/>
          <p:nvPr/>
        </p:nvSpPr>
        <p:spPr>
          <a:xfrm>
            <a:off x="3485218" y="4262363"/>
            <a:ext cx="1037463" cy="261610"/>
          </a:xfrm>
          <a:prstGeom prst="rect">
            <a:avLst/>
          </a:prstGeom>
          <a:noFill/>
        </p:spPr>
        <p:txBody>
          <a:bodyPr wrap="none" rtlCol="0">
            <a:spAutoFit/>
          </a:bodyPr>
          <a:lstStyle/>
          <a:p>
            <a:r>
              <a:rPr lang="en-US" sz="1100" dirty="0"/>
              <a:t>Prosser Butte</a:t>
            </a:r>
          </a:p>
        </p:txBody>
      </p:sp>
      <p:cxnSp>
        <p:nvCxnSpPr>
          <p:cNvPr id="67" name="Straight Connector 66">
            <a:extLst>
              <a:ext uri="{FF2B5EF4-FFF2-40B4-BE49-F238E27FC236}">
                <a16:creationId xmlns:a16="http://schemas.microsoft.com/office/drawing/2014/main" id="{5AA01A07-9FD2-437E-90E5-22CB645885CE}"/>
              </a:ext>
            </a:extLst>
          </p:cNvPr>
          <p:cNvCxnSpPr>
            <a:cxnSpLocks/>
            <a:endCxn id="58" idx="1"/>
          </p:cNvCxnSpPr>
          <p:nvPr/>
        </p:nvCxnSpPr>
        <p:spPr>
          <a:xfrm>
            <a:off x="7182005" y="4363655"/>
            <a:ext cx="56995" cy="310739"/>
          </a:xfrm>
          <a:prstGeom prst="line">
            <a:avLst/>
          </a:prstGeom>
          <a:ln>
            <a:solidFill>
              <a:schemeClr val="tx1"/>
            </a:solidFill>
            <a:headEnd type="none"/>
            <a:tailEnd type="none"/>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2E31EB84-E5BC-4A44-9DD4-9D8F926B4ACC}"/>
              </a:ext>
            </a:extLst>
          </p:cNvPr>
          <p:cNvPicPr>
            <a:picLocks noChangeAspect="1"/>
          </p:cNvPicPr>
          <p:nvPr/>
        </p:nvPicPr>
        <p:blipFill>
          <a:blip r:embed="rId5"/>
          <a:stretch>
            <a:fillRect/>
          </a:stretch>
        </p:blipFill>
        <p:spPr>
          <a:xfrm>
            <a:off x="4821523" y="2438400"/>
            <a:ext cx="244802" cy="509588"/>
          </a:xfrm>
          <a:prstGeom prst="rect">
            <a:avLst/>
          </a:prstGeom>
        </p:spPr>
      </p:pic>
      <p:pic>
        <p:nvPicPr>
          <p:cNvPr id="33" name="Picture 32">
            <a:extLst>
              <a:ext uri="{FF2B5EF4-FFF2-40B4-BE49-F238E27FC236}">
                <a16:creationId xmlns:a16="http://schemas.microsoft.com/office/drawing/2014/main" id="{2907DA72-583D-4570-9828-E4DB5FA03EAD}"/>
              </a:ext>
            </a:extLst>
          </p:cNvPr>
          <p:cNvPicPr>
            <a:picLocks noChangeAspect="1"/>
          </p:cNvPicPr>
          <p:nvPr/>
        </p:nvPicPr>
        <p:blipFill>
          <a:blip r:embed="rId6"/>
          <a:stretch>
            <a:fillRect/>
          </a:stretch>
        </p:blipFill>
        <p:spPr>
          <a:xfrm>
            <a:off x="5490862" y="3653352"/>
            <a:ext cx="499228" cy="321871"/>
          </a:xfrm>
          <a:prstGeom prst="rect">
            <a:avLst/>
          </a:prstGeom>
        </p:spPr>
      </p:pic>
      <p:sp>
        <p:nvSpPr>
          <p:cNvPr id="34" name="TextBox 33">
            <a:extLst>
              <a:ext uri="{FF2B5EF4-FFF2-40B4-BE49-F238E27FC236}">
                <a16:creationId xmlns:a16="http://schemas.microsoft.com/office/drawing/2014/main" id="{2D4D93F9-8E92-4AAD-823A-0230A5255A6A}"/>
              </a:ext>
            </a:extLst>
          </p:cNvPr>
          <p:cNvSpPr txBox="1"/>
          <p:nvPr/>
        </p:nvSpPr>
        <p:spPr>
          <a:xfrm>
            <a:off x="4478892" y="2867025"/>
            <a:ext cx="930063" cy="261610"/>
          </a:xfrm>
          <a:prstGeom prst="rect">
            <a:avLst/>
          </a:prstGeom>
          <a:noFill/>
        </p:spPr>
        <p:txBody>
          <a:bodyPr wrap="none" rtlCol="0">
            <a:spAutoFit/>
          </a:bodyPr>
          <a:lstStyle/>
          <a:p>
            <a:r>
              <a:rPr lang="en-US" sz="1100" dirty="0"/>
              <a:t>Rattlesnake</a:t>
            </a:r>
          </a:p>
        </p:txBody>
      </p:sp>
      <p:cxnSp>
        <p:nvCxnSpPr>
          <p:cNvPr id="36" name="Straight Connector 35">
            <a:extLst>
              <a:ext uri="{FF2B5EF4-FFF2-40B4-BE49-F238E27FC236}">
                <a16:creationId xmlns:a16="http://schemas.microsoft.com/office/drawing/2014/main" id="{C9A400D6-B595-41D0-91C7-93B5CF4321F7}"/>
              </a:ext>
            </a:extLst>
          </p:cNvPr>
          <p:cNvCxnSpPr>
            <a:cxnSpLocks/>
            <a:stCxn id="61" idx="0"/>
          </p:cNvCxnSpPr>
          <p:nvPr/>
        </p:nvCxnSpPr>
        <p:spPr>
          <a:xfrm>
            <a:off x="3914980" y="3780681"/>
            <a:ext cx="3211199" cy="495218"/>
          </a:xfrm>
          <a:prstGeom prst="line">
            <a:avLst/>
          </a:prstGeom>
          <a:ln>
            <a:solidFill>
              <a:schemeClr val="tx1"/>
            </a:solidFill>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E5F78909-8E03-4FB4-A665-7B8E9FD5D18E}"/>
              </a:ext>
            </a:extLst>
          </p:cNvPr>
          <p:cNvPicPr>
            <a:picLocks noChangeAspect="1"/>
          </p:cNvPicPr>
          <p:nvPr/>
        </p:nvPicPr>
        <p:blipFill>
          <a:blip r:embed="rId6"/>
          <a:stretch>
            <a:fillRect/>
          </a:stretch>
        </p:blipFill>
        <p:spPr>
          <a:xfrm>
            <a:off x="4583568" y="3522243"/>
            <a:ext cx="499228" cy="321871"/>
          </a:xfrm>
          <a:prstGeom prst="rect">
            <a:avLst/>
          </a:prstGeom>
        </p:spPr>
      </p:pic>
      <p:pic>
        <p:nvPicPr>
          <p:cNvPr id="44" name="Picture 43">
            <a:extLst>
              <a:ext uri="{FF2B5EF4-FFF2-40B4-BE49-F238E27FC236}">
                <a16:creationId xmlns:a16="http://schemas.microsoft.com/office/drawing/2014/main" id="{74E92E58-4C83-4D6C-8A5B-B16C557F3003}"/>
              </a:ext>
            </a:extLst>
          </p:cNvPr>
          <p:cNvPicPr>
            <a:picLocks noChangeAspect="1"/>
          </p:cNvPicPr>
          <p:nvPr/>
        </p:nvPicPr>
        <p:blipFill>
          <a:blip r:embed="rId5"/>
          <a:stretch>
            <a:fillRect/>
          </a:stretch>
        </p:blipFill>
        <p:spPr>
          <a:xfrm>
            <a:off x="6272190" y="5829300"/>
            <a:ext cx="244802" cy="509588"/>
          </a:xfrm>
          <a:prstGeom prst="rect">
            <a:avLst/>
          </a:prstGeom>
        </p:spPr>
      </p:pic>
      <p:sp>
        <p:nvSpPr>
          <p:cNvPr id="45" name="TextBox 44">
            <a:extLst>
              <a:ext uri="{FF2B5EF4-FFF2-40B4-BE49-F238E27FC236}">
                <a16:creationId xmlns:a16="http://schemas.microsoft.com/office/drawing/2014/main" id="{32DF68FD-66CE-40B4-AA23-36C63C447BB0}"/>
              </a:ext>
            </a:extLst>
          </p:cNvPr>
          <p:cNvSpPr txBox="1"/>
          <p:nvPr/>
        </p:nvSpPr>
        <p:spPr>
          <a:xfrm>
            <a:off x="6046579" y="6248400"/>
            <a:ext cx="696024" cy="261610"/>
          </a:xfrm>
          <a:prstGeom prst="rect">
            <a:avLst/>
          </a:prstGeom>
          <a:noFill/>
        </p:spPr>
        <p:txBody>
          <a:bodyPr wrap="none" rtlCol="0">
            <a:spAutoFit/>
          </a:bodyPr>
          <a:lstStyle/>
          <a:p>
            <a:r>
              <a:rPr lang="en-US" sz="1100" dirty="0"/>
              <a:t>Umatilla</a:t>
            </a:r>
          </a:p>
        </p:txBody>
      </p:sp>
      <p:cxnSp>
        <p:nvCxnSpPr>
          <p:cNvPr id="46" name="Straight Connector 45">
            <a:extLst>
              <a:ext uri="{FF2B5EF4-FFF2-40B4-BE49-F238E27FC236}">
                <a16:creationId xmlns:a16="http://schemas.microsoft.com/office/drawing/2014/main" id="{5E4B071E-9E0E-4CCE-B2AD-B25B26CB2928}"/>
              </a:ext>
            </a:extLst>
          </p:cNvPr>
          <p:cNvCxnSpPr>
            <a:cxnSpLocks/>
          </p:cNvCxnSpPr>
          <p:nvPr/>
        </p:nvCxnSpPr>
        <p:spPr>
          <a:xfrm>
            <a:off x="3867067" y="1337571"/>
            <a:ext cx="952933" cy="1171590"/>
          </a:xfrm>
          <a:prstGeom prst="line">
            <a:avLst/>
          </a:prstGeom>
          <a:ln>
            <a:solidFill>
              <a:schemeClr val="tx1"/>
            </a:solidFill>
            <a:headEnd type="stealth"/>
            <a:tailEnd type="stealth"/>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B0AC830-7ED1-486B-9C05-D3B23F9014B1}"/>
              </a:ext>
            </a:extLst>
          </p:cNvPr>
          <p:cNvCxnSpPr>
            <a:cxnSpLocks/>
          </p:cNvCxnSpPr>
          <p:nvPr/>
        </p:nvCxnSpPr>
        <p:spPr>
          <a:xfrm>
            <a:off x="4392722" y="6076810"/>
            <a:ext cx="1862722" cy="7284"/>
          </a:xfrm>
          <a:prstGeom prst="line">
            <a:avLst/>
          </a:prstGeom>
          <a:ln>
            <a:solidFill>
              <a:schemeClr val="tx1"/>
            </a:solidFill>
            <a:headEnd type="stealth"/>
            <a:tailEnd type="stealth"/>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F49CFCC-FBB4-4B4E-B538-F3435AE3D097}"/>
              </a:ext>
            </a:extLst>
          </p:cNvPr>
          <p:cNvCxnSpPr>
            <a:cxnSpLocks/>
          </p:cNvCxnSpPr>
          <p:nvPr/>
        </p:nvCxnSpPr>
        <p:spPr>
          <a:xfrm flipH="1" flipV="1">
            <a:off x="5940297" y="5317245"/>
            <a:ext cx="393042" cy="560970"/>
          </a:xfrm>
          <a:prstGeom prst="line">
            <a:avLst/>
          </a:prstGeom>
          <a:ln>
            <a:solidFill>
              <a:schemeClr val="tx1"/>
            </a:solidFill>
            <a:headEnd type="stealth"/>
            <a:tailEnd type="stealth"/>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C4DC452F-3939-4C32-86F9-A87FB7A2F099}"/>
              </a:ext>
            </a:extLst>
          </p:cNvPr>
          <p:cNvPicPr>
            <a:picLocks noChangeAspect="1"/>
          </p:cNvPicPr>
          <p:nvPr/>
        </p:nvPicPr>
        <p:blipFill>
          <a:blip r:embed="rId6"/>
          <a:stretch>
            <a:fillRect/>
          </a:stretch>
        </p:blipFill>
        <p:spPr>
          <a:xfrm>
            <a:off x="3864532" y="5877696"/>
            <a:ext cx="499228" cy="321871"/>
          </a:xfrm>
          <a:prstGeom prst="rect">
            <a:avLst/>
          </a:prstGeom>
        </p:spPr>
      </p:pic>
      <p:pic>
        <p:nvPicPr>
          <p:cNvPr id="60" name="Picture 59">
            <a:extLst>
              <a:ext uri="{FF2B5EF4-FFF2-40B4-BE49-F238E27FC236}">
                <a16:creationId xmlns:a16="http://schemas.microsoft.com/office/drawing/2014/main" id="{A52DFD84-2B7F-484A-BCA5-63893668F904}"/>
              </a:ext>
            </a:extLst>
          </p:cNvPr>
          <p:cNvPicPr>
            <a:picLocks noChangeAspect="1"/>
          </p:cNvPicPr>
          <p:nvPr/>
        </p:nvPicPr>
        <p:blipFill>
          <a:blip r:embed="rId6"/>
          <a:stretch>
            <a:fillRect/>
          </a:stretch>
        </p:blipFill>
        <p:spPr>
          <a:xfrm>
            <a:off x="3466437" y="920132"/>
            <a:ext cx="499228" cy="321871"/>
          </a:xfrm>
          <a:prstGeom prst="rect">
            <a:avLst/>
          </a:prstGeom>
        </p:spPr>
      </p:pic>
      <p:cxnSp>
        <p:nvCxnSpPr>
          <p:cNvPr id="66" name="Straight Connector 65">
            <a:extLst>
              <a:ext uri="{FF2B5EF4-FFF2-40B4-BE49-F238E27FC236}">
                <a16:creationId xmlns:a16="http://schemas.microsoft.com/office/drawing/2014/main" id="{74859D75-18AB-4E2D-AF47-E1DE74FD979F}"/>
              </a:ext>
            </a:extLst>
          </p:cNvPr>
          <p:cNvCxnSpPr>
            <a:cxnSpLocks/>
          </p:cNvCxnSpPr>
          <p:nvPr/>
        </p:nvCxnSpPr>
        <p:spPr>
          <a:xfrm flipV="1">
            <a:off x="6477000" y="5115964"/>
            <a:ext cx="602502" cy="799061"/>
          </a:xfrm>
          <a:prstGeom prst="line">
            <a:avLst/>
          </a:prstGeom>
          <a:ln>
            <a:solidFill>
              <a:schemeClr val="tx1"/>
            </a:solidFill>
            <a:headEnd type="stealth"/>
            <a:tailEnd type="stealth"/>
          </a:ln>
          <a:effectLst>
            <a:glow rad="63500">
              <a:schemeClr val="tx2">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EB8C717-2BFB-4579-981F-CC3939AF01B0}"/>
              </a:ext>
            </a:extLst>
          </p:cNvPr>
          <p:cNvCxnSpPr>
            <a:cxnSpLocks/>
          </p:cNvCxnSpPr>
          <p:nvPr/>
        </p:nvCxnSpPr>
        <p:spPr>
          <a:xfrm>
            <a:off x="4114146" y="4169765"/>
            <a:ext cx="2129082" cy="1713133"/>
          </a:xfrm>
          <a:prstGeom prst="line">
            <a:avLst/>
          </a:prstGeom>
          <a:ln>
            <a:solidFill>
              <a:schemeClr val="tx1"/>
            </a:solidFill>
            <a:headEnd type="stealth"/>
            <a:tailEnd type="stealth"/>
          </a:ln>
          <a:effectLst>
            <a:glow rad="63500">
              <a:schemeClr val="tx2">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1175BD0-E8F9-43F1-9E50-D1E91C7D0E7B}"/>
              </a:ext>
            </a:extLst>
          </p:cNvPr>
          <p:cNvCxnSpPr>
            <a:cxnSpLocks/>
          </p:cNvCxnSpPr>
          <p:nvPr/>
        </p:nvCxnSpPr>
        <p:spPr>
          <a:xfrm flipV="1">
            <a:off x="4042663" y="3069414"/>
            <a:ext cx="730184" cy="965313"/>
          </a:xfrm>
          <a:prstGeom prst="line">
            <a:avLst/>
          </a:prstGeom>
          <a:ln>
            <a:solidFill>
              <a:schemeClr val="tx1"/>
            </a:solidFill>
            <a:headEnd type="stealth"/>
            <a:tailEnd type="stealth"/>
          </a:ln>
          <a:effectLst>
            <a:glow rad="63500">
              <a:schemeClr val="tx2">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3D6FB4E-0DE6-4160-B7A8-FA4BEDF8296B}"/>
              </a:ext>
            </a:extLst>
          </p:cNvPr>
          <p:cNvCxnSpPr>
            <a:cxnSpLocks/>
          </p:cNvCxnSpPr>
          <p:nvPr/>
        </p:nvCxnSpPr>
        <p:spPr>
          <a:xfrm>
            <a:off x="5111510" y="2785185"/>
            <a:ext cx="2070495" cy="2015415"/>
          </a:xfrm>
          <a:prstGeom prst="line">
            <a:avLst/>
          </a:prstGeom>
          <a:ln>
            <a:solidFill>
              <a:schemeClr val="tx1"/>
            </a:solidFill>
            <a:headEnd type="stealth"/>
            <a:tailEnd type="stealth"/>
          </a:ln>
          <a:effectLst>
            <a:glow rad="63500">
              <a:schemeClr val="tx2">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4B5124E-B4CE-4CAD-AEF0-4C6C27970820}"/>
              </a:ext>
            </a:extLst>
          </p:cNvPr>
          <p:cNvCxnSpPr>
            <a:cxnSpLocks/>
          </p:cNvCxnSpPr>
          <p:nvPr/>
        </p:nvCxnSpPr>
        <p:spPr>
          <a:xfrm>
            <a:off x="5094251" y="3725758"/>
            <a:ext cx="408642" cy="111089"/>
          </a:xfrm>
          <a:prstGeom prst="line">
            <a:avLst/>
          </a:prstGeom>
          <a:ln>
            <a:solidFill>
              <a:schemeClr val="tx1"/>
            </a:solidFill>
            <a:headEnd type="none"/>
            <a:tailEnd type="none"/>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cxnSp>
      <p:sp>
        <p:nvSpPr>
          <p:cNvPr id="74" name="Freeform 8">
            <a:extLst>
              <a:ext uri="{FF2B5EF4-FFF2-40B4-BE49-F238E27FC236}">
                <a16:creationId xmlns:a16="http://schemas.microsoft.com/office/drawing/2014/main" id="{D07E77D2-DD5D-4D8B-8840-6DB205DD9F5C}"/>
              </a:ext>
            </a:extLst>
          </p:cNvPr>
          <p:cNvSpPr/>
          <p:nvPr/>
        </p:nvSpPr>
        <p:spPr>
          <a:xfrm rot="10598234">
            <a:off x="7505401" y="4280567"/>
            <a:ext cx="436080" cy="1194072"/>
          </a:xfrm>
          <a:custGeom>
            <a:avLst/>
            <a:gdLst>
              <a:gd name="connsiteX0" fmla="*/ 2993588 w 2993588"/>
              <a:gd name="connsiteY0" fmla="*/ 2355574 h 2355574"/>
              <a:gd name="connsiteX1" fmla="*/ 1910 w 2993588"/>
              <a:gd name="connsiteY1" fmla="*/ 1351722 h 2355574"/>
              <a:gd name="connsiteX2" fmla="*/ 2635779 w 2993588"/>
              <a:gd name="connsiteY2" fmla="*/ 0 h 2355574"/>
            </a:gdLst>
            <a:ahLst/>
            <a:cxnLst>
              <a:cxn ang="0">
                <a:pos x="connsiteX0" y="connsiteY0"/>
              </a:cxn>
              <a:cxn ang="0">
                <a:pos x="connsiteX1" y="connsiteY1"/>
              </a:cxn>
              <a:cxn ang="0">
                <a:pos x="connsiteX2" y="connsiteY2"/>
              </a:cxn>
            </a:cxnLst>
            <a:rect l="l" t="t" r="r" b="b"/>
            <a:pathLst>
              <a:path w="2993588" h="2355574">
                <a:moveTo>
                  <a:pt x="2993588" y="2355574"/>
                </a:moveTo>
                <a:cubicBezTo>
                  <a:pt x="1527566" y="2049946"/>
                  <a:pt x="61545" y="1744318"/>
                  <a:pt x="1910" y="1351722"/>
                </a:cubicBezTo>
                <a:cubicBezTo>
                  <a:pt x="-57725" y="959126"/>
                  <a:pt x="1289027" y="479563"/>
                  <a:pt x="2635779" y="0"/>
                </a:cubicBezTo>
              </a:path>
            </a:pathLst>
          </a:custGeom>
          <a:ln>
            <a:solidFill>
              <a:schemeClr val="tx1"/>
            </a:solidFill>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dirty="0">
              <a:solidFill>
                <a:srgbClr val="000000"/>
              </a:solidFill>
              <a:latin typeface="Franklin Gothic Book"/>
            </a:endParaRPr>
          </a:p>
        </p:txBody>
      </p:sp>
      <p:sp>
        <p:nvSpPr>
          <p:cNvPr id="76" name="Freeform 8">
            <a:extLst>
              <a:ext uri="{FF2B5EF4-FFF2-40B4-BE49-F238E27FC236}">
                <a16:creationId xmlns:a16="http://schemas.microsoft.com/office/drawing/2014/main" id="{23DAC741-6B17-4821-BC1D-7594886B300F}"/>
              </a:ext>
            </a:extLst>
          </p:cNvPr>
          <p:cNvSpPr/>
          <p:nvPr/>
        </p:nvSpPr>
        <p:spPr>
          <a:xfrm rot="19546458">
            <a:off x="3463283" y="3981138"/>
            <a:ext cx="248123" cy="377252"/>
          </a:xfrm>
          <a:custGeom>
            <a:avLst/>
            <a:gdLst>
              <a:gd name="connsiteX0" fmla="*/ 2993588 w 2993588"/>
              <a:gd name="connsiteY0" fmla="*/ 2355574 h 2355574"/>
              <a:gd name="connsiteX1" fmla="*/ 1910 w 2993588"/>
              <a:gd name="connsiteY1" fmla="*/ 1351722 h 2355574"/>
              <a:gd name="connsiteX2" fmla="*/ 2635779 w 2993588"/>
              <a:gd name="connsiteY2" fmla="*/ 0 h 2355574"/>
            </a:gdLst>
            <a:ahLst/>
            <a:cxnLst>
              <a:cxn ang="0">
                <a:pos x="connsiteX0" y="connsiteY0"/>
              </a:cxn>
              <a:cxn ang="0">
                <a:pos x="connsiteX1" y="connsiteY1"/>
              </a:cxn>
              <a:cxn ang="0">
                <a:pos x="connsiteX2" y="connsiteY2"/>
              </a:cxn>
            </a:cxnLst>
            <a:rect l="l" t="t" r="r" b="b"/>
            <a:pathLst>
              <a:path w="2993588" h="2355574">
                <a:moveTo>
                  <a:pt x="2993588" y="2355574"/>
                </a:moveTo>
                <a:cubicBezTo>
                  <a:pt x="1527566" y="2049946"/>
                  <a:pt x="61545" y="1744318"/>
                  <a:pt x="1910" y="1351722"/>
                </a:cubicBezTo>
                <a:cubicBezTo>
                  <a:pt x="-57725" y="959126"/>
                  <a:pt x="1289027" y="479563"/>
                  <a:pt x="2635779" y="0"/>
                </a:cubicBezTo>
              </a:path>
            </a:pathLst>
          </a:custGeom>
          <a:ln>
            <a:solidFill>
              <a:schemeClr val="tx1"/>
            </a:solidFill>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dirty="0">
              <a:solidFill>
                <a:srgbClr val="000000"/>
              </a:solidFill>
              <a:latin typeface="Franklin Gothic Book"/>
            </a:endParaRPr>
          </a:p>
        </p:txBody>
      </p:sp>
      <p:sp>
        <p:nvSpPr>
          <p:cNvPr id="77" name="Freeform 8">
            <a:extLst>
              <a:ext uri="{FF2B5EF4-FFF2-40B4-BE49-F238E27FC236}">
                <a16:creationId xmlns:a16="http://schemas.microsoft.com/office/drawing/2014/main" id="{598084C0-9ACE-4E7E-BF80-CEF534EDBCCA}"/>
              </a:ext>
            </a:extLst>
          </p:cNvPr>
          <p:cNvSpPr/>
          <p:nvPr/>
        </p:nvSpPr>
        <p:spPr>
          <a:xfrm rot="7478894">
            <a:off x="5991589" y="1912591"/>
            <a:ext cx="426702" cy="2582705"/>
          </a:xfrm>
          <a:custGeom>
            <a:avLst/>
            <a:gdLst>
              <a:gd name="connsiteX0" fmla="*/ 2993588 w 2993588"/>
              <a:gd name="connsiteY0" fmla="*/ 2355574 h 2355574"/>
              <a:gd name="connsiteX1" fmla="*/ 1910 w 2993588"/>
              <a:gd name="connsiteY1" fmla="*/ 1351722 h 2355574"/>
              <a:gd name="connsiteX2" fmla="*/ 2635779 w 2993588"/>
              <a:gd name="connsiteY2" fmla="*/ 0 h 2355574"/>
            </a:gdLst>
            <a:ahLst/>
            <a:cxnLst>
              <a:cxn ang="0">
                <a:pos x="connsiteX0" y="connsiteY0"/>
              </a:cxn>
              <a:cxn ang="0">
                <a:pos x="connsiteX1" y="connsiteY1"/>
              </a:cxn>
              <a:cxn ang="0">
                <a:pos x="connsiteX2" y="connsiteY2"/>
              </a:cxn>
            </a:cxnLst>
            <a:rect l="l" t="t" r="r" b="b"/>
            <a:pathLst>
              <a:path w="2993588" h="2355574">
                <a:moveTo>
                  <a:pt x="2993588" y="2355574"/>
                </a:moveTo>
                <a:cubicBezTo>
                  <a:pt x="1527566" y="2049946"/>
                  <a:pt x="61545" y="1744318"/>
                  <a:pt x="1910" y="1351722"/>
                </a:cubicBezTo>
                <a:cubicBezTo>
                  <a:pt x="-57725" y="959126"/>
                  <a:pt x="1289027" y="479563"/>
                  <a:pt x="2635779" y="0"/>
                </a:cubicBezTo>
              </a:path>
            </a:pathLst>
          </a:custGeom>
          <a:ln>
            <a:solidFill>
              <a:schemeClr val="tx1"/>
            </a:solidFill>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dirty="0">
              <a:solidFill>
                <a:srgbClr val="000000"/>
              </a:solidFill>
              <a:latin typeface="Franklin Gothic Book"/>
            </a:endParaRPr>
          </a:p>
        </p:txBody>
      </p:sp>
      <p:sp>
        <p:nvSpPr>
          <p:cNvPr id="78" name="Freeform 8">
            <a:extLst>
              <a:ext uri="{FF2B5EF4-FFF2-40B4-BE49-F238E27FC236}">
                <a16:creationId xmlns:a16="http://schemas.microsoft.com/office/drawing/2014/main" id="{25197CBF-548B-4A91-82F8-5FCB5D25A646}"/>
              </a:ext>
            </a:extLst>
          </p:cNvPr>
          <p:cNvSpPr/>
          <p:nvPr/>
        </p:nvSpPr>
        <p:spPr>
          <a:xfrm rot="6227905">
            <a:off x="6523527" y="3377981"/>
            <a:ext cx="82965" cy="1211611"/>
          </a:xfrm>
          <a:custGeom>
            <a:avLst/>
            <a:gdLst>
              <a:gd name="connsiteX0" fmla="*/ 2993588 w 2993588"/>
              <a:gd name="connsiteY0" fmla="*/ 2355574 h 2355574"/>
              <a:gd name="connsiteX1" fmla="*/ 1910 w 2993588"/>
              <a:gd name="connsiteY1" fmla="*/ 1351722 h 2355574"/>
              <a:gd name="connsiteX2" fmla="*/ 2635779 w 2993588"/>
              <a:gd name="connsiteY2" fmla="*/ 0 h 2355574"/>
            </a:gdLst>
            <a:ahLst/>
            <a:cxnLst>
              <a:cxn ang="0">
                <a:pos x="connsiteX0" y="connsiteY0"/>
              </a:cxn>
              <a:cxn ang="0">
                <a:pos x="connsiteX1" y="connsiteY1"/>
              </a:cxn>
              <a:cxn ang="0">
                <a:pos x="connsiteX2" y="connsiteY2"/>
              </a:cxn>
            </a:cxnLst>
            <a:rect l="l" t="t" r="r" b="b"/>
            <a:pathLst>
              <a:path w="2993588" h="2355574">
                <a:moveTo>
                  <a:pt x="2993588" y="2355574"/>
                </a:moveTo>
                <a:cubicBezTo>
                  <a:pt x="1527566" y="2049946"/>
                  <a:pt x="61545" y="1744318"/>
                  <a:pt x="1910" y="1351722"/>
                </a:cubicBezTo>
                <a:cubicBezTo>
                  <a:pt x="-57725" y="959126"/>
                  <a:pt x="1289027" y="479563"/>
                  <a:pt x="2635779" y="0"/>
                </a:cubicBezTo>
              </a:path>
            </a:pathLst>
          </a:custGeom>
          <a:ln>
            <a:solidFill>
              <a:schemeClr val="tx1"/>
            </a:solidFill>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dirty="0">
              <a:solidFill>
                <a:srgbClr val="000000"/>
              </a:solidFill>
              <a:latin typeface="Franklin Gothic Book"/>
            </a:endParaRPr>
          </a:p>
        </p:txBody>
      </p:sp>
      <p:sp>
        <p:nvSpPr>
          <p:cNvPr id="79" name="Freeform 8">
            <a:extLst>
              <a:ext uri="{FF2B5EF4-FFF2-40B4-BE49-F238E27FC236}">
                <a16:creationId xmlns:a16="http://schemas.microsoft.com/office/drawing/2014/main" id="{7578C142-7B01-47FD-9B20-A8ABBC843093}"/>
              </a:ext>
            </a:extLst>
          </p:cNvPr>
          <p:cNvSpPr/>
          <p:nvPr/>
        </p:nvSpPr>
        <p:spPr>
          <a:xfrm rot="4951730">
            <a:off x="4131095" y="3230344"/>
            <a:ext cx="106412" cy="791417"/>
          </a:xfrm>
          <a:custGeom>
            <a:avLst/>
            <a:gdLst>
              <a:gd name="connsiteX0" fmla="*/ 2993588 w 2993588"/>
              <a:gd name="connsiteY0" fmla="*/ 2355574 h 2355574"/>
              <a:gd name="connsiteX1" fmla="*/ 1910 w 2993588"/>
              <a:gd name="connsiteY1" fmla="*/ 1351722 h 2355574"/>
              <a:gd name="connsiteX2" fmla="*/ 2635779 w 2993588"/>
              <a:gd name="connsiteY2" fmla="*/ 0 h 2355574"/>
            </a:gdLst>
            <a:ahLst/>
            <a:cxnLst>
              <a:cxn ang="0">
                <a:pos x="connsiteX0" y="connsiteY0"/>
              </a:cxn>
              <a:cxn ang="0">
                <a:pos x="connsiteX1" y="connsiteY1"/>
              </a:cxn>
              <a:cxn ang="0">
                <a:pos x="connsiteX2" y="connsiteY2"/>
              </a:cxn>
            </a:cxnLst>
            <a:rect l="l" t="t" r="r" b="b"/>
            <a:pathLst>
              <a:path w="2993588" h="2355574">
                <a:moveTo>
                  <a:pt x="2993588" y="2355574"/>
                </a:moveTo>
                <a:cubicBezTo>
                  <a:pt x="1527566" y="2049946"/>
                  <a:pt x="61545" y="1744318"/>
                  <a:pt x="1910" y="1351722"/>
                </a:cubicBezTo>
                <a:cubicBezTo>
                  <a:pt x="-57725" y="959126"/>
                  <a:pt x="1289027" y="479563"/>
                  <a:pt x="2635779" y="0"/>
                </a:cubicBezTo>
              </a:path>
            </a:pathLst>
          </a:custGeom>
          <a:ln>
            <a:solidFill>
              <a:schemeClr val="tx1"/>
            </a:solidFill>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dirty="0">
              <a:solidFill>
                <a:srgbClr val="000000"/>
              </a:solidFill>
              <a:latin typeface="Franklin Gothic Book"/>
            </a:endParaRPr>
          </a:p>
        </p:txBody>
      </p:sp>
      <p:sp>
        <p:nvSpPr>
          <p:cNvPr id="80" name="Freeform 8">
            <a:extLst>
              <a:ext uri="{FF2B5EF4-FFF2-40B4-BE49-F238E27FC236}">
                <a16:creationId xmlns:a16="http://schemas.microsoft.com/office/drawing/2014/main" id="{00661DBD-2EF1-4598-9987-98D23193E41A}"/>
              </a:ext>
            </a:extLst>
          </p:cNvPr>
          <p:cNvSpPr/>
          <p:nvPr/>
        </p:nvSpPr>
        <p:spPr>
          <a:xfrm rot="17443621">
            <a:off x="4780004" y="3245664"/>
            <a:ext cx="705482" cy="3933100"/>
          </a:xfrm>
          <a:custGeom>
            <a:avLst/>
            <a:gdLst>
              <a:gd name="connsiteX0" fmla="*/ 2993588 w 2993588"/>
              <a:gd name="connsiteY0" fmla="*/ 2355574 h 2355574"/>
              <a:gd name="connsiteX1" fmla="*/ 1910 w 2993588"/>
              <a:gd name="connsiteY1" fmla="*/ 1351722 h 2355574"/>
              <a:gd name="connsiteX2" fmla="*/ 2635779 w 2993588"/>
              <a:gd name="connsiteY2" fmla="*/ 0 h 2355574"/>
            </a:gdLst>
            <a:ahLst/>
            <a:cxnLst>
              <a:cxn ang="0">
                <a:pos x="connsiteX0" y="connsiteY0"/>
              </a:cxn>
              <a:cxn ang="0">
                <a:pos x="connsiteX1" y="connsiteY1"/>
              </a:cxn>
              <a:cxn ang="0">
                <a:pos x="connsiteX2" y="connsiteY2"/>
              </a:cxn>
            </a:cxnLst>
            <a:rect l="l" t="t" r="r" b="b"/>
            <a:pathLst>
              <a:path w="2993588" h="2355574">
                <a:moveTo>
                  <a:pt x="2993588" y="2355574"/>
                </a:moveTo>
                <a:cubicBezTo>
                  <a:pt x="1527566" y="2049946"/>
                  <a:pt x="61545" y="1744318"/>
                  <a:pt x="1910" y="1351722"/>
                </a:cubicBezTo>
                <a:cubicBezTo>
                  <a:pt x="-57725" y="959126"/>
                  <a:pt x="1289027" y="479563"/>
                  <a:pt x="2635779" y="0"/>
                </a:cubicBezTo>
              </a:path>
            </a:pathLst>
          </a:custGeom>
          <a:ln>
            <a:solidFill>
              <a:schemeClr val="tx1"/>
            </a:solidFill>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dirty="0">
              <a:solidFill>
                <a:srgbClr val="000000"/>
              </a:solidFill>
              <a:latin typeface="Franklin Gothic Book"/>
            </a:endParaRPr>
          </a:p>
        </p:txBody>
      </p:sp>
      <p:sp>
        <p:nvSpPr>
          <p:cNvPr id="81" name="Freeform 8">
            <a:extLst>
              <a:ext uri="{FF2B5EF4-FFF2-40B4-BE49-F238E27FC236}">
                <a16:creationId xmlns:a16="http://schemas.microsoft.com/office/drawing/2014/main" id="{E4D61761-41C4-464A-A850-BB540EC0E4E1}"/>
              </a:ext>
            </a:extLst>
          </p:cNvPr>
          <p:cNvSpPr/>
          <p:nvPr/>
        </p:nvSpPr>
        <p:spPr>
          <a:xfrm rot="901063">
            <a:off x="3255057" y="3879693"/>
            <a:ext cx="195771" cy="377252"/>
          </a:xfrm>
          <a:custGeom>
            <a:avLst/>
            <a:gdLst>
              <a:gd name="connsiteX0" fmla="*/ 2993588 w 2993588"/>
              <a:gd name="connsiteY0" fmla="*/ 2355574 h 2355574"/>
              <a:gd name="connsiteX1" fmla="*/ 1910 w 2993588"/>
              <a:gd name="connsiteY1" fmla="*/ 1351722 h 2355574"/>
              <a:gd name="connsiteX2" fmla="*/ 2635779 w 2993588"/>
              <a:gd name="connsiteY2" fmla="*/ 0 h 2355574"/>
            </a:gdLst>
            <a:ahLst/>
            <a:cxnLst>
              <a:cxn ang="0">
                <a:pos x="connsiteX0" y="connsiteY0"/>
              </a:cxn>
              <a:cxn ang="0">
                <a:pos x="connsiteX1" y="connsiteY1"/>
              </a:cxn>
              <a:cxn ang="0">
                <a:pos x="connsiteX2" y="connsiteY2"/>
              </a:cxn>
            </a:cxnLst>
            <a:rect l="l" t="t" r="r" b="b"/>
            <a:pathLst>
              <a:path w="2993588" h="2355574">
                <a:moveTo>
                  <a:pt x="2993588" y="2355574"/>
                </a:moveTo>
                <a:cubicBezTo>
                  <a:pt x="1527566" y="2049946"/>
                  <a:pt x="61545" y="1744318"/>
                  <a:pt x="1910" y="1351722"/>
                </a:cubicBezTo>
                <a:cubicBezTo>
                  <a:pt x="-57725" y="959126"/>
                  <a:pt x="1289027" y="479563"/>
                  <a:pt x="2635779" y="0"/>
                </a:cubicBezTo>
              </a:path>
            </a:pathLst>
          </a:custGeom>
          <a:ln>
            <a:solidFill>
              <a:schemeClr val="tx1"/>
            </a:solidFill>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dirty="0">
              <a:solidFill>
                <a:srgbClr val="000000"/>
              </a:solidFill>
              <a:latin typeface="Franklin Gothic Book"/>
            </a:endParaRPr>
          </a:p>
        </p:txBody>
      </p:sp>
      <p:cxnSp>
        <p:nvCxnSpPr>
          <p:cNvPr id="82" name="Straight Connector 81">
            <a:extLst>
              <a:ext uri="{FF2B5EF4-FFF2-40B4-BE49-F238E27FC236}">
                <a16:creationId xmlns:a16="http://schemas.microsoft.com/office/drawing/2014/main" id="{7FBF8E1E-EEC8-45BB-A6CD-FF896C16A5FA}"/>
              </a:ext>
            </a:extLst>
          </p:cNvPr>
          <p:cNvCxnSpPr>
            <a:cxnSpLocks/>
          </p:cNvCxnSpPr>
          <p:nvPr/>
        </p:nvCxnSpPr>
        <p:spPr>
          <a:xfrm flipH="1">
            <a:off x="6464131" y="5638800"/>
            <a:ext cx="376228" cy="426917"/>
          </a:xfrm>
          <a:prstGeom prst="line">
            <a:avLst/>
          </a:prstGeom>
          <a:ln>
            <a:solidFill>
              <a:schemeClr val="tx1"/>
            </a:solidFill>
            <a:headEnd type="none"/>
            <a:tailEnd type="none"/>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cxnSp>
      <p:sp>
        <p:nvSpPr>
          <p:cNvPr id="18" name="Flowchart: Connector 17">
            <a:extLst>
              <a:ext uri="{FF2B5EF4-FFF2-40B4-BE49-F238E27FC236}">
                <a16:creationId xmlns:a16="http://schemas.microsoft.com/office/drawing/2014/main" id="{B4FD812D-0378-4C58-A6D4-7E233D3C0D68}"/>
              </a:ext>
            </a:extLst>
          </p:cNvPr>
          <p:cNvSpPr>
            <a:spLocks noChangeAspect="1"/>
          </p:cNvSpPr>
          <p:nvPr/>
        </p:nvSpPr>
        <p:spPr>
          <a:xfrm>
            <a:off x="4952335" y="2294247"/>
            <a:ext cx="113990" cy="113990"/>
          </a:xfrm>
          <a:prstGeom prst="flowChartConnector">
            <a:avLst/>
          </a:prstGeom>
          <a:solidFill>
            <a:srgbClr val="92D05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lowchart: Connector 82">
            <a:extLst>
              <a:ext uri="{FF2B5EF4-FFF2-40B4-BE49-F238E27FC236}">
                <a16:creationId xmlns:a16="http://schemas.microsoft.com/office/drawing/2014/main" id="{72D9BED8-28FE-4899-AB33-1C5380EA5350}"/>
              </a:ext>
            </a:extLst>
          </p:cNvPr>
          <p:cNvSpPr>
            <a:spLocks noChangeAspect="1"/>
          </p:cNvSpPr>
          <p:nvPr/>
        </p:nvSpPr>
        <p:spPr>
          <a:xfrm>
            <a:off x="4363760" y="5643008"/>
            <a:ext cx="113990" cy="113990"/>
          </a:xfrm>
          <a:prstGeom prst="flowChartConnector">
            <a:avLst/>
          </a:prstGeom>
          <a:solidFill>
            <a:srgbClr val="92D05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84" name="Flowchart: Connector 83">
            <a:extLst>
              <a:ext uri="{FF2B5EF4-FFF2-40B4-BE49-F238E27FC236}">
                <a16:creationId xmlns:a16="http://schemas.microsoft.com/office/drawing/2014/main" id="{299F97BC-48C2-4B53-B230-FB3A5E7186EE}"/>
              </a:ext>
            </a:extLst>
          </p:cNvPr>
          <p:cNvSpPr>
            <a:spLocks noChangeAspect="1"/>
          </p:cNvSpPr>
          <p:nvPr/>
        </p:nvSpPr>
        <p:spPr>
          <a:xfrm>
            <a:off x="4421897" y="1212867"/>
            <a:ext cx="113990" cy="113990"/>
          </a:xfrm>
          <a:prstGeom prst="flowChartConnector">
            <a:avLst/>
          </a:prstGeom>
          <a:solidFill>
            <a:srgbClr val="92D05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lowchart: Connector 84">
            <a:extLst>
              <a:ext uri="{FF2B5EF4-FFF2-40B4-BE49-F238E27FC236}">
                <a16:creationId xmlns:a16="http://schemas.microsoft.com/office/drawing/2014/main" id="{D2B3C28C-2CEB-4822-BA51-E5066F23646E}"/>
              </a:ext>
            </a:extLst>
          </p:cNvPr>
          <p:cNvSpPr>
            <a:spLocks noChangeAspect="1"/>
          </p:cNvSpPr>
          <p:nvPr/>
        </p:nvSpPr>
        <p:spPr>
          <a:xfrm>
            <a:off x="5094251" y="4469811"/>
            <a:ext cx="113990" cy="113990"/>
          </a:xfrm>
          <a:prstGeom prst="flowChartConnector">
            <a:avLst/>
          </a:prstGeom>
          <a:solidFill>
            <a:srgbClr val="92D05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lowchart: Connector 85">
            <a:extLst>
              <a:ext uri="{FF2B5EF4-FFF2-40B4-BE49-F238E27FC236}">
                <a16:creationId xmlns:a16="http://schemas.microsoft.com/office/drawing/2014/main" id="{74D48563-5737-439E-A9A8-55F1EE86757D}"/>
              </a:ext>
            </a:extLst>
          </p:cNvPr>
          <p:cNvSpPr>
            <a:spLocks noChangeAspect="1"/>
          </p:cNvSpPr>
          <p:nvPr/>
        </p:nvSpPr>
        <p:spPr>
          <a:xfrm>
            <a:off x="5884525" y="4493209"/>
            <a:ext cx="113990" cy="113990"/>
          </a:xfrm>
          <a:prstGeom prst="flowChartConnector">
            <a:avLst/>
          </a:prstGeom>
          <a:solidFill>
            <a:srgbClr val="92D05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Picture 111" descr="Icon&#10;&#10;Description automatically generated">
            <a:extLst>
              <a:ext uri="{FF2B5EF4-FFF2-40B4-BE49-F238E27FC236}">
                <a16:creationId xmlns:a16="http://schemas.microsoft.com/office/drawing/2014/main" id="{A033DD2D-D3AF-4D9B-B2CD-564891D40F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33534" y="4550204"/>
            <a:ext cx="292837" cy="268321"/>
          </a:xfrm>
          <a:prstGeom prst="rect">
            <a:avLst/>
          </a:prstGeom>
        </p:spPr>
      </p:pic>
      <p:pic>
        <p:nvPicPr>
          <p:cNvPr id="113" name="Picture 112" descr="Icon&#10;&#10;Description automatically generated">
            <a:extLst>
              <a:ext uri="{FF2B5EF4-FFF2-40B4-BE49-F238E27FC236}">
                <a16:creationId xmlns:a16="http://schemas.microsoft.com/office/drawing/2014/main" id="{A0710553-5773-4ED0-9561-CAE1379845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5659" y="4572113"/>
            <a:ext cx="292837" cy="268321"/>
          </a:xfrm>
          <a:prstGeom prst="rect">
            <a:avLst/>
          </a:prstGeom>
        </p:spPr>
      </p:pic>
      <p:pic>
        <p:nvPicPr>
          <p:cNvPr id="114" name="Picture 113" descr="Icon&#10;&#10;Description automatically generated">
            <a:extLst>
              <a:ext uri="{FF2B5EF4-FFF2-40B4-BE49-F238E27FC236}">
                <a16:creationId xmlns:a16="http://schemas.microsoft.com/office/drawing/2014/main" id="{8305546A-0181-435D-8FDD-4335BAE0C5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43093" y="1283915"/>
            <a:ext cx="292837" cy="268321"/>
          </a:xfrm>
          <a:prstGeom prst="rect">
            <a:avLst/>
          </a:prstGeom>
        </p:spPr>
      </p:pic>
      <p:pic>
        <p:nvPicPr>
          <p:cNvPr id="115" name="Picture 114" descr="Icon&#10;&#10;Description automatically generated">
            <a:extLst>
              <a:ext uri="{FF2B5EF4-FFF2-40B4-BE49-F238E27FC236}">
                <a16:creationId xmlns:a16="http://schemas.microsoft.com/office/drawing/2014/main" id="{9537E182-2BD4-4A7C-9ABC-A506F2274D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6806" y="5700822"/>
            <a:ext cx="292837" cy="268321"/>
          </a:xfrm>
          <a:prstGeom prst="rect">
            <a:avLst/>
          </a:prstGeom>
        </p:spPr>
      </p:pic>
      <p:pic>
        <p:nvPicPr>
          <p:cNvPr id="117" name="Picture 116" descr="Icon&#10;&#10;Description automatically generated">
            <a:extLst>
              <a:ext uri="{FF2B5EF4-FFF2-40B4-BE49-F238E27FC236}">
                <a16:creationId xmlns:a16="http://schemas.microsoft.com/office/drawing/2014/main" id="{6A60C64B-A21D-4E70-874F-8B886C3222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3241" y="2321911"/>
            <a:ext cx="292837" cy="268321"/>
          </a:xfrm>
          <a:prstGeom prst="rect">
            <a:avLst/>
          </a:prstGeom>
        </p:spPr>
      </p:pic>
      <p:pic>
        <p:nvPicPr>
          <p:cNvPr id="118" name="Picture 117">
            <a:extLst>
              <a:ext uri="{FF2B5EF4-FFF2-40B4-BE49-F238E27FC236}">
                <a16:creationId xmlns:a16="http://schemas.microsoft.com/office/drawing/2014/main" id="{DD720ECA-FCF6-4218-8695-4C75158C012F}"/>
              </a:ext>
            </a:extLst>
          </p:cNvPr>
          <p:cNvPicPr>
            <a:picLocks noChangeAspect="1"/>
          </p:cNvPicPr>
          <p:nvPr/>
        </p:nvPicPr>
        <p:blipFill>
          <a:blip r:embed="rId6"/>
          <a:stretch>
            <a:fillRect/>
          </a:stretch>
        </p:blipFill>
        <p:spPr>
          <a:xfrm>
            <a:off x="5610284" y="4984201"/>
            <a:ext cx="499228" cy="321871"/>
          </a:xfrm>
          <a:prstGeom prst="rect">
            <a:avLst/>
          </a:prstGeom>
        </p:spPr>
      </p:pic>
      <p:cxnSp>
        <p:nvCxnSpPr>
          <p:cNvPr id="69" name="Straight Connector 68">
            <a:extLst>
              <a:ext uri="{FF2B5EF4-FFF2-40B4-BE49-F238E27FC236}">
                <a16:creationId xmlns:a16="http://schemas.microsoft.com/office/drawing/2014/main" id="{584D87D1-0B71-496F-9A39-0EE1C725FACC}"/>
              </a:ext>
            </a:extLst>
          </p:cNvPr>
          <p:cNvCxnSpPr>
            <a:cxnSpLocks/>
            <a:stCxn id="80" idx="0"/>
            <a:endCxn id="74" idx="2"/>
          </p:cNvCxnSpPr>
          <p:nvPr/>
        </p:nvCxnSpPr>
        <p:spPr>
          <a:xfrm flipV="1">
            <a:off x="7096855" y="5483343"/>
            <a:ext cx="495975" cy="94954"/>
          </a:xfrm>
          <a:prstGeom prst="line">
            <a:avLst/>
          </a:prstGeom>
          <a:ln>
            <a:solidFill>
              <a:schemeClr val="tx1"/>
            </a:solidFill>
            <a:headEnd type="none"/>
            <a:tailEnd type="none"/>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cxnSp>
      <p:sp>
        <p:nvSpPr>
          <p:cNvPr id="126" name="Freeform 8">
            <a:extLst>
              <a:ext uri="{FF2B5EF4-FFF2-40B4-BE49-F238E27FC236}">
                <a16:creationId xmlns:a16="http://schemas.microsoft.com/office/drawing/2014/main" id="{217604C2-D84E-4024-9792-87EEC4654050}"/>
              </a:ext>
            </a:extLst>
          </p:cNvPr>
          <p:cNvSpPr/>
          <p:nvPr/>
        </p:nvSpPr>
        <p:spPr>
          <a:xfrm rot="3321805">
            <a:off x="4026622" y="2220868"/>
            <a:ext cx="323080" cy="1519150"/>
          </a:xfrm>
          <a:custGeom>
            <a:avLst/>
            <a:gdLst>
              <a:gd name="connsiteX0" fmla="*/ 2993588 w 2993588"/>
              <a:gd name="connsiteY0" fmla="*/ 2355574 h 2355574"/>
              <a:gd name="connsiteX1" fmla="*/ 1910 w 2993588"/>
              <a:gd name="connsiteY1" fmla="*/ 1351722 h 2355574"/>
              <a:gd name="connsiteX2" fmla="*/ 2635779 w 2993588"/>
              <a:gd name="connsiteY2" fmla="*/ 0 h 2355574"/>
            </a:gdLst>
            <a:ahLst/>
            <a:cxnLst>
              <a:cxn ang="0">
                <a:pos x="connsiteX0" y="connsiteY0"/>
              </a:cxn>
              <a:cxn ang="0">
                <a:pos x="connsiteX1" y="connsiteY1"/>
              </a:cxn>
              <a:cxn ang="0">
                <a:pos x="connsiteX2" y="connsiteY2"/>
              </a:cxn>
            </a:cxnLst>
            <a:rect l="l" t="t" r="r" b="b"/>
            <a:pathLst>
              <a:path w="2993588" h="2355574">
                <a:moveTo>
                  <a:pt x="2993588" y="2355574"/>
                </a:moveTo>
                <a:cubicBezTo>
                  <a:pt x="1527566" y="2049946"/>
                  <a:pt x="61545" y="1744318"/>
                  <a:pt x="1910" y="1351722"/>
                </a:cubicBezTo>
                <a:cubicBezTo>
                  <a:pt x="-57725" y="959126"/>
                  <a:pt x="1289027" y="479563"/>
                  <a:pt x="2635779" y="0"/>
                </a:cubicBezTo>
              </a:path>
            </a:pathLst>
          </a:custGeom>
          <a:ln>
            <a:solidFill>
              <a:schemeClr val="tx1"/>
            </a:solidFill>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ranklin Gothic Book"/>
              <a:ea typeface="+mn-ea"/>
              <a:cs typeface="+mn-cs"/>
            </a:endParaRPr>
          </a:p>
        </p:txBody>
      </p:sp>
      <p:pic>
        <p:nvPicPr>
          <p:cNvPr id="51" name="Picture 50">
            <a:extLst>
              <a:ext uri="{FF2B5EF4-FFF2-40B4-BE49-F238E27FC236}">
                <a16:creationId xmlns:a16="http://schemas.microsoft.com/office/drawing/2014/main" id="{7E2FAB2D-E4CF-427B-847D-64A027C8AA92}"/>
              </a:ext>
            </a:extLst>
          </p:cNvPr>
          <p:cNvPicPr>
            <a:picLocks noChangeAspect="1"/>
          </p:cNvPicPr>
          <p:nvPr/>
        </p:nvPicPr>
        <p:blipFill>
          <a:blip r:embed="rId6"/>
          <a:stretch>
            <a:fillRect/>
          </a:stretch>
        </p:blipFill>
        <p:spPr>
          <a:xfrm>
            <a:off x="7096248" y="5451098"/>
            <a:ext cx="499228" cy="321871"/>
          </a:xfrm>
          <a:prstGeom prst="rect">
            <a:avLst/>
          </a:prstGeom>
        </p:spPr>
      </p:pic>
      <p:sp>
        <p:nvSpPr>
          <p:cNvPr id="72" name="Title 1">
            <a:extLst>
              <a:ext uri="{FF2B5EF4-FFF2-40B4-BE49-F238E27FC236}">
                <a16:creationId xmlns:a16="http://schemas.microsoft.com/office/drawing/2014/main" id="{A6FE8F97-B7F3-48ED-984D-2F66F986344C}"/>
              </a:ext>
            </a:extLst>
          </p:cNvPr>
          <p:cNvSpPr txBox="1">
            <a:spLocks/>
          </p:cNvSpPr>
          <p:nvPr/>
        </p:nvSpPr>
        <p:spPr>
          <a:xfrm>
            <a:off x="770764" y="76200"/>
            <a:ext cx="3343382" cy="1165803"/>
          </a:xfrm>
          <a:prstGeom prst="rect">
            <a:avLst/>
          </a:prstGeom>
        </p:spPr>
        <p:txBody>
          <a:bodyPr vert="horz" anchor="ctr">
            <a:noAutofit/>
          </a:bodyPr>
          <a:lstStyle>
            <a:lvl1pPr algn="l" rtl="0" eaLnBrk="1" latinLnBrk="0" hangingPunct="1">
              <a:spcBef>
                <a:spcPct val="0"/>
              </a:spcBef>
              <a:buNone/>
              <a:defRPr kumimoji="0" sz="4000" kern="1200">
                <a:solidFill>
                  <a:srgbClr val="2C4866"/>
                </a:solidFill>
                <a:latin typeface="+mj-lt"/>
                <a:ea typeface="+mj-ea"/>
                <a:cs typeface="+mj-cs"/>
              </a:defRPr>
            </a:lvl1pPr>
          </a:lstStyle>
          <a:p>
            <a:pPr fontAlgn="auto">
              <a:spcAft>
                <a:spcPts val="0"/>
              </a:spcAft>
            </a:pPr>
            <a:r>
              <a:rPr lang="en-US" sz="3200" dirty="0"/>
              <a:t>Telecommunications Today</a:t>
            </a:r>
          </a:p>
        </p:txBody>
      </p:sp>
    </p:spTree>
    <p:extLst>
      <p:ext uri="{BB962C8B-B14F-4D97-AF65-F5344CB8AC3E}">
        <p14:creationId xmlns:p14="http://schemas.microsoft.com/office/powerpoint/2010/main" val="86971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par>
                                <p:cTn id="8" presetID="22" presetClass="entr" presetSubtype="1"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up)">
                                      <p:cBhvr>
                                        <p:cTn id="10" dur="500"/>
                                        <p:tgtEl>
                                          <p:spTgt spid="4">
                                            <p:txEl>
                                              <p:pRg st="0" end="0"/>
                                            </p:txEl>
                                          </p:spTgt>
                                        </p:tgtEl>
                                      </p:cBhvr>
                                    </p:animEffect>
                                  </p:childTnLst>
                                  <p:subTnLst>
                                    <p:animClr clrSpc="rgb" dir="cw">
                                      <p:cBhvr override="childStyle">
                                        <p:cTn dur="1" fill="hold" display="0" masterRel="nextClick" afterEffect="1"/>
                                        <p:tgtEl>
                                          <p:spTgt spid="4">
                                            <p:txEl>
                                              <p:pRg st="0" end="0"/>
                                            </p:txEl>
                                          </p:spTgt>
                                        </p:tgtEl>
                                        <p:attrNameLst>
                                          <p:attrName>ppt_c</p:attrName>
                                        </p:attrNameLst>
                                      </p:cBhvr>
                                      <p:to>
                                        <a:srgbClr val="B2B2B2"/>
                                      </p:to>
                                    </p:animClr>
                                  </p:subTnLst>
                                </p:cTn>
                              </p:par>
                              <p:par>
                                <p:cTn id="11" presetID="22" presetClass="entr" presetSubtype="1"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up)">
                                      <p:cBhvr>
                                        <p:cTn id="13" dur="500"/>
                                        <p:tgtEl>
                                          <p:spTgt spid="46"/>
                                        </p:tgtEl>
                                      </p:cBhvr>
                                    </p:animEffect>
                                  </p:childTnLst>
                                </p:cTn>
                              </p:par>
                              <p:par>
                                <p:cTn id="14" presetID="22" presetClass="entr" presetSubtype="1"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wipe(up)">
                                      <p:cBhvr>
                                        <p:cTn id="16" dur="500"/>
                                        <p:tgtEl>
                                          <p:spTgt spid="59"/>
                                        </p:tgtEl>
                                      </p:cBhvr>
                                    </p:animEffect>
                                  </p:childTnLst>
                                </p:cTn>
                              </p:par>
                              <p:par>
                                <p:cTn id="17" presetID="22" presetClass="entr" presetSubtype="1"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up)">
                                      <p:cBhvr>
                                        <p:cTn id="19" dur="500"/>
                                        <p:tgtEl>
                                          <p:spTgt spid="47"/>
                                        </p:tgtEl>
                                      </p:cBhvr>
                                    </p:animEffect>
                                  </p:childTnLst>
                                </p:cTn>
                              </p:par>
                              <p:par>
                                <p:cTn id="20" presetID="22" presetClass="entr" presetSubtype="1" fill="hold" nodeType="withEffect">
                                  <p:stCondLst>
                                    <p:cond delay="0"/>
                                  </p:stCondLst>
                                  <p:childTnLst>
                                    <p:set>
                                      <p:cBhvr>
                                        <p:cTn id="21" dur="1" fill="hold">
                                          <p:stCondLst>
                                            <p:cond delay="0"/>
                                          </p:stCondLst>
                                        </p:cTn>
                                        <p:tgtEl>
                                          <p:spTgt spid="118"/>
                                        </p:tgtEl>
                                        <p:attrNameLst>
                                          <p:attrName>style.visibility</p:attrName>
                                        </p:attrNameLst>
                                      </p:cBhvr>
                                      <p:to>
                                        <p:strVal val="visible"/>
                                      </p:to>
                                    </p:set>
                                    <p:animEffect transition="in" filter="wipe(up)">
                                      <p:cBhvr>
                                        <p:cTn id="22" dur="500"/>
                                        <p:tgtEl>
                                          <p:spTgt spid="118"/>
                                        </p:tgtEl>
                                      </p:cBhvr>
                                    </p:animEffect>
                                  </p:childTnLst>
                                </p:cTn>
                              </p:par>
                              <p:par>
                                <p:cTn id="23" presetID="22" presetClass="entr" presetSubtype="1"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up)">
                                      <p:cBhvr>
                                        <p:cTn id="25" dur="5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wipe(up)">
                                      <p:cBhvr>
                                        <p:cTn id="30" dur="500"/>
                                        <p:tgtEl>
                                          <p:spTgt spid="77"/>
                                        </p:tgtEl>
                                      </p:cBhvr>
                                    </p:animEffect>
                                  </p:childTnLst>
                                </p:cTn>
                              </p:par>
                              <p:par>
                                <p:cTn id="31" presetID="22" presetClass="entr" presetSubtype="1" fill="hold" nodeType="with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wipe(up)">
                                      <p:cBhvr>
                                        <p:cTn id="33" dur="5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rgbClr val="B2B2B2"/>
                                      </p:to>
                                    </p:animClr>
                                  </p:subTnLst>
                                </p:cTn>
                              </p:par>
                              <p:par>
                                <p:cTn id="34" presetID="22" presetClass="entr" presetSubtype="1" fill="hold" nodeType="with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wipe(up)">
                                      <p:cBhvr>
                                        <p:cTn id="36" dur="500"/>
                                        <p:tgtEl>
                                          <p:spTgt spid="4">
                                            <p:txEl>
                                              <p:pRg st="2" end="2"/>
                                            </p:txEl>
                                          </p:spTgt>
                                        </p:tgtEl>
                                      </p:cBhvr>
                                    </p:animEffect>
                                  </p:childTnLst>
                                  <p:subTnLst>
                                    <p:animClr clrSpc="rgb" dir="cw">
                                      <p:cBhvr override="childStyle">
                                        <p:cTn dur="1" fill="hold" display="0" masterRel="nextClick" afterEffect="1"/>
                                        <p:tgtEl>
                                          <p:spTgt spid="4">
                                            <p:txEl>
                                              <p:pRg st="2" end="2"/>
                                            </p:txEl>
                                          </p:spTgt>
                                        </p:tgtEl>
                                        <p:attrNameLst>
                                          <p:attrName>ppt_c</p:attrName>
                                        </p:attrNameLst>
                                      </p:cBhvr>
                                      <p:to>
                                        <a:srgbClr val="B2B2B2"/>
                                      </p:to>
                                    </p:animClr>
                                  </p:subTnLst>
                                </p:cTn>
                              </p:par>
                              <p:par>
                                <p:cTn id="37" presetID="22" presetClass="entr" presetSubtype="1" fill="hold" nodeType="with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wipe(up)">
                                      <p:cBhvr>
                                        <p:cTn id="39" dur="500"/>
                                        <p:tgtEl>
                                          <p:spTgt spid="4">
                                            <p:txEl>
                                              <p:pRg st="3" end="3"/>
                                            </p:txEl>
                                          </p:spTgt>
                                        </p:tgtEl>
                                      </p:cBhvr>
                                    </p:animEffect>
                                  </p:childTnLst>
                                  <p:subTnLst>
                                    <p:animClr clrSpc="rgb" dir="cw">
                                      <p:cBhvr override="childStyle">
                                        <p:cTn dur="1" fill="hold" display="0" masterRel="nextClick" afterEffect="1"/>
                                        <p:tgtEl>
                                          <p:spTgt spid="4">
                                            <p:txEl>
                                              <p:pRg st="3" end="3"/>
                                            </p:txEl>
                                          </p:spTgt>
                                        </p:tgtEl>
                                        <p:attrNameLst>
                                          <p:attrName>ppt_c</p:attrName>
                                        </p:attrNameLst>
                                      </p:cBhvr>
                                      <p:to>
                                        <a:srgbClr val="B2B2B2"/>
                                      </p:to>
                                    </p:animClr>
                                  </p:subTnLst>
                                </p:cTn>
                              </p:par>
                              <p:par>
                                <p:cTn id="40" presetID="22" presetClass="entr" presetSubtype="1" fill="hold" nodeType="with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wipe(up)">
                                      <p:cBhvr>
                                        <p:cTn id="42" dur="500"/>
                                        <p:tgtEl>
                                          <p:spTgt spid="4">
                                            <p:txEl>
                                              <p:pRg st="4" end="4"/>
                                            </p:txEl>
                                          </p:spTgt>
                                        </p:tgtEl>
                                      </p:cBhvr>
                                    </p:animEffect>
                                  </p:childTnLst>
                                  <p:subTnLst>
                                    <p:animClr clrSpc="rgb" dir="cw">
                                      <p:cBhvr override="childStyle">
                                        <p:cTn dur="1" fill="hold" display="0" masterRel="nextClick" afterEffect="1"/>
                                        <p:tgtEl>
                                          <p:spTgt spid="4">
                                            <p:txEl>
                                              <p:pRg st="4" end="4"/>
                                            </p:txEl>
                                          </p:spTgt>
                                        </p:tgtEl>
                                        <p:attrNameLst>
                                          <p:attrName>ppt_c</p:attrName>
                                        </p:attrNameLst>
                                      </p:cBhvr>
                                      <p:to>
                                        <a:srgbClr val="B2B2B2"/>
                                      </p:to>
                                    </p:animClr>
                                  </p:subTnLst>
                                </p:cTn>
                              </p:par>
                              <p:par>
                                <p:cTn id="43" presetID="22" presetClass="entr" presetSubtype="1" fill="hold" nodeType="with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Effect transition="in" filter="wipe(up)">
                                      <p:cBhvr>
                                        <p:cTn id="45" dur="500"/>
                                        <p:tgtEl>
                                          <p:spTgt spid="4">
                                            <p:txEl>
                                              <p:pRg st="5" end="5"/>
                                            </p:txEl>
                                          </p:spTgt>
                                        </p:tgtEl>
                                      </p:cBhvr>
                                    </p:animEffect>
                                  </p:childTnLst>
                                  <p:subTnLst>
                                    <p:animClr clrSpc="rgb" dir="cw">
                                      <p:cBhvr override="childStyle">
                                        <p:cTn dur="1" fill="hold" display="0" masterRel="nextClick" afterEffect="1"/>
                                        <p:tgtEl>
                                          <p:spTgt spid="4">
                                            <p:txEl>
                                              <p:pRg st="5" end="5"/>
                                            </p:txEl>
                                          </p:spTgt>
                                        </p:tgtEl>
                                        <p:attrNameLst>
                                          <p:attrName>ppt_c</p:attrName>
                                        </p:attrNameLst>
                                      </p:cBhvr>
                                      <p:to>
                                        <a:srgbClr val="B2B2B2"/>
                                      </p:to>
                                    </p:animClr>
                                  </p:subTnLst>
                                </p:cTn>
                              </p:par>
                              <p:par>
                                <p:cTn id="46" presetID="22" presetClass="entr" presetSubtype="1" fill="hold" nodeType="with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wipe(up)">
                                      <p:cBhvr>
                                        <p:cTn id="48" dur="500"/>
                                        <p:tgtEl>
                                          <p:spTgt spid="4">
                                            <p:txEl>
                                              <p:pRg st="6" end="6"/>
                                            </p:txEl>
                                          </p:spTgt>
                                        </p:tgtEl>
                                      </p:cBhvr>
                                    </p:animEffect>
                                  </p:childTnLst>
                                  <p:subTnLst>
                                    <p:animClr clrSpc="rgb" dir="cw">
                                      <p:cBhvr override="childStyle">
                                        <p:cTn dur="1" fill="hold" display="0" masterRel="nextClick" afterEffect="1"/>
                                        <p:tgtEl>
                                          <p:spTgt spid="4">
                                            <p:txEl>
                                              <p:pRg st="6" end="6"/>
                                            </p:txEl>
                                          </p:spTgt>
                                        </p:tgtEl>
                                        <p:attrNameLst>
                                          <p:attrName>ppt_c</p:attrName>
                                        </p:attrNameLst>
                                      </p:cBhvr>
                                      <p:to>
                                        <a:srgbClr val="B2B2B2"/>
                                      </p:to>
                                    </p:animClr>
                                  </p:subTnLst>
                                </p:cTn>
                              </p:par>
                              <p:par>
                                <p:cTn id="49" presetID="22" presetClass="entr" presetSubtype="1" fill="hold" grpId="0" nodeType="withEffect">
                                  <p:stCondLst>
                                    <p:cond delay="0"/>
                                  </p:stCondLst>
                                  <p:childTnLst>
                                    <p:set>
                                      <p:cBhvr>
                                        <p:cTn id="50" dur="1" fill="hold">
                                          <p:stCondLst>
                                            <p:cond delay="0"/>
                                          </p:stCondLst>
                                        </p:cTn>
                                        <p:tgtEl>
                                          <p:spTgt spid="126"/>
                                        </p:tgtEl>
                                        <p:attrNameLst>
                                          <p:attrName>style.visibility</p:attrName>
                                        </p:attrNameLst>
                                      </p:cBhvr>
                                      <p:to>
                                        <p:strVal val="visible"/>
                                      </p:to>
                                    </p:set>
                                    <p:animEffect transition="in" filter="wipe(up)">
                                      <p:cBhvr>
                                        <p:cTn id="51" dur="500"/>
                                        <p:tgtEl>
                                          <p:spTgt spid="126"/>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81"/>
                                        </p:tgtEl>
                                        <p:attrNameLst>
                                          <p:attrName>style.visibility</p:attrName>
                                        </p:attrNameLst>
                                      </p:cBhvr>
                                      <p:to>
                                        <p:strVal val="visible"/>
                                      </p:to>
                                    </p:set>
                                    <p:animEffect transition="in" filter="wipe(up)">
                                      <p:cBhvr>
                                        <p:cTn id="54" dur="500"/>
                                        <p:tgtEl>
                                          <p:spTgt spid="81"/>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wipe(up)">
                                      <p:cBhvr>
                                        <p:cTn id="57" dur="500"/>
                                        <p:tgtEl>
                                          <p:spTgt spid="76"/>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wipe(up)">
                                      <p:cBhvr>
                                        <p:cTn id="60" dur="500"/>
                                        <p:tgtEl>
                                          <p:spTgt spid="80"/>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74"/>
                                        </p:tgtEl>
                                        <p:attrNameLst>
                                          <p:attrName>style.visibility</p:attrName>
                                        </p:attrNameLst>
                                      </p:cBhvr>
                                      <p:to>
                                        <p:strVal val="visible"/>
                                      </p:to>
                                    </p:set>
                                    <p:animEffect transition="in" filter="wipe(up)">
                                      <p:cBhvr>
                                        <p:cTn id="63" dur="500"/>
                                        <p:tgtEl>
                                          <p:spTgt spid="74"/>
                                        </p:tgtEl>
                                      </p:cBhvr>
                                    </p:animEffect>
                                  </p:childTnLst>
                                </p:cTn>
                              </p:par>
                              <p:par>
                                <p:cTn id="64" presetID="22" presetClass="entr" presetSubtype="1" fill="hold" nodeType="withEffect">
                                  <p:stCondLst>
                                    <p:cond delay="0"/>
                                  </p:stCondLst>
                                  <p:childTnLst>
                                    <p:set>
                                      <p:cBhvr>
                                        <p:cTn id="65" dur="1" fill="hold">
                                          <p:stCondLst>
                                            <p:cond delay="0"/>
                                          </p:stCondLst>
                                        </p:cTn>
                                        <p:tgtEl>
                                          <p:spTgt spid="69"/>
                                        </p:tgtEl>
                                        <p:attrNameLst>
                                          <p:attrName>style.visibility</p:attrName>
                                        </p:attrNameLst>
                                      </p:cBhvr>
                                      <p:to>
                                        <p:strVal val="visible"/>
                                      </p:to>
                                    </p:set>
                                    <p:animEffect transition="in" filter="wipe(up)">
                                      <p:cBhvr>
                                        <p:cTn id="66" dur="500"/>
                                        <p:tgtEl>
                                          <p:spTgt spid="69"/>
                                        </p:tgtEl>
                                      </p:cBhvr>
                                    </p:animEffect>
                                  </p:childTnLst>
                                </p:cTn>
                              </p:par>
                              <p:par>
                                <p:cTn id="67" presetID="22" presetClass="entr" presetSubtype="1" fill="hold" nodeType="withEffect">
                                  <p:stCondLst>
                                    <p:cond delay="0"/>
                                  </p:stCondLst>
                                  <p:childTnLst>
                                    <p:set>
                                      <p:cBhvr>
                                        <p:cTn id="68" dur="1" fill="hold">
                                          <p:stCondLst>
                                            <p:cond delay="0"/>
                                          </p:stCondLst>
                                        </p:cTn>
                                        <p:tgtEl>
                                          <p:spTgt spid="67"/>
                                        </p:tgtEl>
                                        <p:attrNameLst>
                                          <p:attrName>style.visibility</p:attrName>
                                        </p:attrNameLst>
                                      </p:cBhvr>
                                      <p:to>
                                        <p:strVal val="visible"/>
                                      </p:to>
                                    </p:set>
                                    <p:animEffect transition="in" filter="wipe(up)">
                                      <p:cBhvr>
                                        <p:cTn id="69" dur="500"/>
                                        <p:tgtEl>
                                          <p:spTgt spid="67"/>
                                        </p:tgtEl>
                                      </p:cBhvr>
                                    </p:animEffect>
                                  </p:childTnLst>
                                </p:cTn>
                              </p:par>
                              <p:par>
                                <p:cTn id="70" presetID="22" presetClass="entr" presetSubtype="1" fill="hold" nodeType="with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ipe(up)">
                                      <p:cBhvr>
                                        <p:cTn id="72" dur="500"/>
                                        <p:tgtEl>
                                          <p:spTgt spid="36"/>
                                        </p:tgtEl>
                                      </p:cBhvr>
                                    </p:animEffect>
                                  </p:childTnLst>
                                </p:cTn>
                              </p:par>
                              <p:par>
                                <p:cTn id="73" presetID="22" presetClass="entr" presetSubtype="1" fill="hold" nodeType="withEffect">
                                  <p:stCondLst>
                                    <p:cond delay="0"/>
                                  </p:stCondLst>
                                  <p:childTnLst>
                                    <p:set>
                                      <p:cBhvr>
                                        <p:cTn id="74" dur="1" fill="hold">
                                          <p:stCondLst>
                                            <p:cond delay="0"/>
                                          </p:stCondLst>
                                        </p:cTn>
                                        <p:tgtEl>
                                          <p:spTgt spid="82"/>
                                        </p:tgtEl>
                                        <p:attrNameLst>
                                          <p:attrName>style.visibility</p:attrName>
                                        </p:attrNameLst>
                                      </p:cBhvr>
                                      <p:to>
                                        <p:strVal val="visible"/>
                                      </p:to>
                                    </p:set>
                                    <p:animEffect transition="in" filter="wipe(up)">
                                      <p:cBhvr>
                                        <p:cTn id="75" dur="500"/>
                                        <p:tgtEl>
                                          <p:spTgt spid="82"/>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4">
                                            <p:txEl>
                                              <p:pRg st="7" end="7"/>
                                            </p:txEl>
                                          </p:spTgt>
                                        </p:tgtEl>
                                        <p:attrNameLst>
                                          <p:attrName>style.visibility</p:attrName>
                                        </p:attrNameLst>
                                      </p:cBhvr>
                                      <p:to>
                                        <p:strVal val="visible"/>
                                      </p:to>
                                    </p:set>
                                    <p:animEffect transition="in" filter="wipe(up)">
                                      <p:cBhvr>
                                        <p:cTn id="80" dur="500"/>
                                        <p:tgtEl>
                                          <p:spTgt spid="4">
                                            <p:txEl>
                                              <p:pRg st="7" end="7"/>
                                            </p:txEl>
                                          </p:spTgt>
                                        </p:tgtEl>
                                      </p:cBhvr>
                                    </p:animEffect>
                                  </p:childTnLst>
                                  <p:subTnLst>
                                    <p:animClr clrSpc="rgb" dir="cw">
                                      <p:cBhvr override="childStyle">
                                        <p:cTn dur="1" fill="hold" display="0" masterRel="nextClick" afterEffect="1"/>
                                        <p:tgtEl>
                                          <p:spTgt spid="4">
                                            <p:txEl>
                                              <p:pRg st="7" end="7"/>
                                            </p:txEl>
                                          </p:spTgt>
                                        </p:tgtEl>
                                        <p:attrNameLst>
                                          <p:attrName>ppt_c</p:attrName>
                                        </p:attrNameLst>
                                      </p:cBhvr>
                                      <p:to>
                                        <a:srgbClr val="B2B2B2"/>
                                      </p:to>
                                    </p:animClr>
                                  </p:subTnLst>
                                </p:cTn>
                              </p:par>
                              <p:par>
                                <p:cTn id="81" presetID="22" presetClass="entr" presetSubtype="1"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wipe(up)">
                                      <p:cBhvr>
                                        <p:cTn id="83" dur="500"/>
                                        <p:tgtEl>
                                          <p:spTgt spid="51"/>
                                        </p:tgtEl>
                                      </p:cBhvr>
                                    </p:animEffect>
                                  </p:childTnLst>
                                </p:cTn>
                              </p:par>
                              <p:par>
                                <p:cTn id="84" presetID="22" presetClass="entr" presetSubtype="1" fill="hold" grpId="0" nodeType="withEffect">
                                  <p:stCondLst>
                                    <p:cond delay="0"/>
                                  </p:stCondLst>
                                  <p:childTnLst>
                                    <p:set>
                                      <p:cBhvr>
                                        <p:cTn id="85" dur="1" fill="hold">
                                          <p:stCondLst>
                                            <p:cond delay="0"/>
                                          </p:stCondLst>
                                        </p:cTn>
                                        <p:tgtEl>
                                          <p:spTgt spid="79"/>
                                        </p:tgtEl>
                                        <p:attrNameLst>
                                          <p:attrName>style.visibility</p:attrName>
                                        </p:attrNameLst>
                                      </p:cBhvr>
                                      <p:to>
                                        <p:strVal val="visible"/>
                                      </p:to>
                                    </p:set>
                                    <p:animEffect transition="in" filter="wipe(up)">
                                      <p:cBhvr>
                                        <p:cTn id="86" dur="500"/>
                                        <p:tgtEl>
                                          <p:spTgt spid="79"/>
                                        </p:tgtEl>
                                      </p:cBhvr>
                                    </p:animEffect>
                                  </p:childTnLst>
                                </p:cTn>
                              </p:par>
                              <p:par>
                                <p:cTn id="87" presetID="22" presetClass="entr" presetSubtype="1"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wipe(up)">
                                      <p:cBhvr>
                                        <p:cTn id="89" dur="500"/>
                                        <p:tgtEl>
                                          <p:spTgt spid="41"/>
                                        </p:tgtEl>
                                      </p:cBhvr>
                                    </p:animEffect>
                                  </p:childTnLst>
                                </p:cTn>
                              </p:par>
                              <p:par>
                                <p:cTn id="90" presetID="22" presetClass="entr" presetSubtype="1" fill="hold" nodeType="withEffect">
                                  <p:stCondLst>
                                    <p:cond delay="0"/>
                                  </p:stCondLst>
                                  <p:childTnLst>
                                    <p:set>
                                      <p:cBhvr>
                                        <p:cTn id="91" dur="1" fill="hold">
                                          <p:stCondLst>
                                            <p:cond delay="0"/>
                                          </p:stCondLst>
                                        </p:cTn>
                                        <p:tgtEl>
                                          <p:spTgt spid="65"/>
                                        </p:tgtEl>
                                        <p:attrNameLst>
                                          <p:attrName>style.visibility</p:attrName>
                                        </p:attrNameLst>
                                      </p:cBhvr>
                                      <p:to>
                                        <p:strVal val="visible"/>
                                      </p:to>
                                    </p:set>
                                    <p:animEffect transition="in" filter="wipe(up)">
                                      <p:cBhvr>
                                        <p:cTn id="92" dur="500"/>
                                        <p:tgtEl>
                                          <p:spTgt spid="65"/>
                                        </p:tgtEl>
                                      </p:cBhvr>
                                    </p:animEffect>
                                  </p:childTnLst>
                                </p:cTn>
                              </p:par>
                              <p:par>
                                <p:cTn id="93" presetID="22" presetClass="entr" presetSubtype="1" fill="hold" nodeType="with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wipe(up)">
                                      <p:cBhvr>
                                        <p:cTn id="95" dur="500"/>
                                        <p:tgtEl>
                                          <p:spTgt spid="33"/>
                                        </p:tgtEl>
                                      </p:cBhvr>
                                    </p:animEffect>
                                  </p:childTnLst>
                                </p:cTn>
                              </p:par>
                              <p:par>
                                <p:cTn id="96" presetID="22" presetClass="entr" presetSubtype="1" fill="hold" grpId="0" nodeType="withEffect">
                                  <p:stCondLst>
                                    <p:cond delay="0"/>
                                  </p:stCondLst>
                                  <p:childTnLst>
                                    <p:set>
                                      <p:cBhvr>
                                        <p:cTn id="97" dur="1" fill="hold">
                                          <p:stCondLst>
                                            <p:cond delay="0"/>
                                          </p:stCondLst>
                                        </p:cTn>
                                        <p:tgtEl>
                                          <p:spTgt spid="78"/>
                                        </p:tgtEl>
                                        <p:attrNameLst>
                                          <p:attrName>style.visibility</p:attrName>
                                        </p:attrNameLst>
                                      </p:cBhvr>
                                      <p:to>
                                        <p:strVal val="visible"/>
                                      </p:to>
                                    </p:set>
                                    <p:animEffect transition="in" filter="wipe(up)">
                                      <p:cBhvr>
                                        <p:cTn id="98" dur="500"/>
                                        <p:tgtEl>
                                          <p:spTgt spid="78"/>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4">
                                            <p:txEl>
                                              <p:pRg st="8" end="8"/>
                                            </p:txEl>
                                          </p:spTgt>
                                        </p:tgtEl>
                                        <p:attrNameLst>
                                          <p:attrName>style.visibility</p:attrName>
                                        </p:attrNameLst>
                                      </p:cBhvr>
                                      <p:to>
                                        <p:strVal val="visible"/>
                                      </p:to>
                                    </p:set>
                                    <p:animEffect transition="in" filter="wipe(up)">
                                      <p:cBhvr>
                                        <p:cTn id="103" dur="500"/>
                                        <p:tgtEl>
                                          <p:spTgt spid="4">
                                            <p:txEl>
                                              <p:pRg st="8" end="8"/>
                                            </p:txEl>
                                          </p:spTgt>
                                        </p:tgtEl>
                                      </p:cBhvr>
                                    </p:animEffect>
                                  </p:childTnLst>
                                </p:cTn>
                              </p:par>
                              <p:par>
                                <p:cTn id="104" presetID="22" presetClass="entr" presetSubtype="1" fill="hold" grpId="0" nodeType="withEffect">
                                  <p:stCondLst>
                                    <p:cond delay="0"/>
                                  </p:stCondLst>
                                  <p:childTnLst>
                                    <p:set>
                                      <p:cBhvr>
                                        <p:cTn id="105" dur="1" fill="hold">
                                          <p:stCondLst>
                                            <p:cond delay="0"/>
                                          </p:stCondLst>
                                        </p:cTn>
                                        <p:tgtEl>
                                          <p:spTgt spid="83"/>
                                        </p:tgtEl>
                                        <p:attrNameLst>
                                          <p:attrName>style.visibility</p:attrName>
                                        </p:attrNameLst>
                                      </p:cBhvr>
                                      <p:to>
                                        <p:strVal val="visible"/>
                                      </p:to>
                                    </p:set>
                                    <p:animEffect transition="in" filter="wipe(up)">
                                      <p:cBhvr>
                                        <p:cTn id="106" dur="500"/>
                                        <p:tgtEl>
                                          <p:spTgt spid="83"/>
                                        </p:tgtEl>
                                      </p:cBhvr>
                                    </p:animEffect>
                                  </p:childTnLst>
                                </p:cTn>
                              </p:par>
                              <p:par>
                                <p:cTn id="107" presetID="22" presetClass="entr" presetSubtype="1" fill="hold" nodeType="withEffect">
                                  <p:stCondLst>
                                    <p:cond delay="0"/>
                                  </p:stCondLst>
                                  <p:childTnLst>
                                    <p:set>
                                      <p:cBhvr>
                                        <p:cTn id="108" dur="1" fill="hold">
                                          <p:stCondLst>
                                            <p:cond delay="0"/>
                                          </p:stCondLst>
                                        </p:cTn>
                                        <p:tgtEl>
                                          <p:spTgt spid="115"/>
                                        </p:tgtEl>
                                        <p:attrNameLst>
                                          <p:attrName>style.visibility</p:attrName>
                                        </p:attrNameLst>
                                      </p:cBhvr>
                                      <p:to>
                                        <p:strVal val="visible"/>
                                      </p:to>
                                    </p:set>
                                    <p:animEffect transition="in" filter="wipe(up)">
                                      <p:cBhvr>
                                        <p:cTn id="109" dur="500"/>
                                        <p:tgtEl>
                                          <p:spTgt spid="115"/>
                                        </p:tgtEl>
                                      </p:cBhvr>
                                    </p:animEffect>
                                  </p:childTnLst>
                                </p:cTn>
                              </p:par>
                              <p:par>
                                <p:cTn id="110" presetID="22" presetClass="entr" presetSubtype="1" fill="hold" grpId="0" nodeType="withEffect">
                                  <p:stCondLst>
                                    <p:cond delay="0"/>
                                  </p:stCondLst>
                                  <p:childTnLst>
                                    <p:set>
                                      <p:cBhvr>
                                        <p:cTn id="111" dur="1" fill="hold">
                                          <p:stCondLst>
                                            <p:cond delay="0"/>
                                          </p:stCondLst>
                                        </p:cTn>
                                        <p:tgtEl>
                                          <p:spTgt spid="85"/>
                                        </p:tgtEl>
                                        <p:attrNameLst>
                                          <p:attrName>style.visibility</p:attrName>
                                        </p:attrNameLst>
                                      </p:cBhvr>
                                      <p:to>
                                        <p:strVal val="visible"/>
                                      </p:to>
                                    </p:set>
                                    <p:animEffect transition="in" filter="wipe(up)">
                                      <p:cBhvr>
                                        <p:cTn id="112" dur="500"/>
                                        <p:tgtEl>
                                          <p:spTgt spid="85"/>
                                        </p:tgtEl>
                                      </p:cBhvr>
                                    </p:animEffect>
                                  </p:childTnLst>
                                </p:cTn>
                              </p:par>
                              <p:par>
                                <p:cTn id="113" presetID="22" presetClass="entr" presetSubtype="1" fill="hold" nodeType="withEffect">
                                  <p:stCondLst>
                                    <p:cond delay="0"/>
                                  </p:stCondLst>
                                  <p:childTnLst>
                                    <p:set>
                                      <p:cBhvr>
                                        <p:cTn id="114" dur="1" fill="hold">
                                          <p:stCondLst>
                                            <p:cond delay="0"/>
                                          </p:stCondLst>
                                        </p:cTn>
                                        <p:tgtEl>
                                          <p:spTgt spid="112"/>
                                        </p:tgtEl>
                                        <p:attrNameLst>
                                          <p:attrName>style.visibility</p:attrName>
                                        </p:attrNameLst>
                                      </p:cBhvr>
                                      <p:to>
                                        <p:strVal val="visible"/>
                                      </p:to>
                                    </p:set>
                                    <p:animEffect transition="in" filter="wipe(up)">
                                      <p:cBhvr>
                                        <p:cTn id="115" dur="500"/>
                                        <p:tgtEl>
                                          <p:spTgt spid="112"/>
                                        </p:tgtEl>
                                      </p:cBhvr>
                                    </p:animEffect>
                                  </p:childTnLst>
                                </p:cTn>
                              </p:par>
                              <p:par>
                                <p:cTn id="116" presetID="22" presetClass="entr" presetSubtype="1" fill="hold" grpId="0" nodeType="withEffect">
                                  <p:stCondLst>
                                    <p:cond delay="0"/>
                                  </p:stCondLst>
                                  <p:childTnLst>
                                    <p:set>
                                      <p:cBhvr>
                                        <p:cTn id="117" dur="1" fill="hold">
                                          <p:stCondLst>
                                            <p:cond delay="0"/>
                                          </p:stCondLst>
                                        </p:cTn>
                                        <p:tgtEl>
                                          <p:spTgt spid="86"/>
                                        </p:tgtEl>
                                        <p:attrNameLst>
                                          <p:attrName>style.visibility</p:attrName>
                                        </p:attrNameLst>
                                      </p:cBhvr>
                                      <p:to>
                                        <p:strVal val="visible"/>
                                      </p:to>
                                    </p:set>
                                    <p:animEffect transition="in" filter="wipe(up)">
                                      <p:cBhvr>
                                        <p:cTn id="118" dur="500"/>
                                        <p:tgtEl>
                                          <p:spTgt spid="86"/>
                                        </p:tgtEl>
                                      </p:cBhvr>
                                    </p:animEffect>
                                  </p:childTnLst>
                                </p:cTn>
                              </p:par>
                              <p:par>
                                <p:cTn id="119" presetID="22" presetClass="entr" presetSubtype="1" fill="hold" nodeType="withEffect">
                                  <p:stCondLst>
                                    <p:cond delay="0"/>
                                  </p:stCondLst>
                                  <p:childTnLst>
                                    <p:set>
                                      <p:cBhvr>
                                        <p:cTn id="120" dur="1" fill="hold">
                                          <p:stCondLst>
                                            <p:cond delay="0"/>
                                          </p:stCondLst>
                                        </p:cTn>
                                        <p:tgtEl>
                                          <p:spTgt spid="113"/>
                                        </p:tgtEl>
                                        <p:attrNameLst>
                                          <p:attrName>style.visibility</p:attrName>
                                        </p:attrNameLst>
                                      </p:cBhvr>
                                      <p:to>
                                        <p:strVal val="visible"/>
                                      </p:to>
                                    </p:set>
                                    <p:animEffect transition="in" filter="wipe(up)">
                                      <p:cBhvr>
                                        <p:cTn id="121" dur="500"/>
                                        <p:tgtEl>
                                          <p:spTgt spid="113"/>
                                        </p:tgtEl>
                                      </p:cBhvr>
                                    </p:animEffect>
                                  </p:childTnLst>
                                </p:cTn>
                              </p:par>
                              <p:par>
                                <p:cTn id="122" presetID="22" presetClass="entr" presetSubtype="1" fill="hold" grpId="0" nodeType="withEffect">
                                  <p:stCondLst>
                                    <p:cond delay="0"/>
                                  </p:stCondLst>
                                  <p:childTnLst>
                                    <p:set>
                                      <p:cBhvr>
                                        <p:cTn id="123" dur="1" fill="hold">
                                          <p:stCondLst>
                                            <p:cond delay="0"/>
                                          </p:stCondLst>
                                        </p:cTn>
                                        <p:tgtEl>
                                          <p:spTgt spid="84"/>
                                        </p:tgtEl>
                                        <p:attrNameLst>
                                          <p:attrName>style.visibility</p:attrName>
                                        </p:attrNameLst>
                                      </p:cBhvr>
                                      <p:to>
                                        <p:strVal val="visible"/>
                                      </p:to>
                                    </p:set>
                                    <p:animEffect transition="in" filter="wipe(up)">
                                      <p:cBhvr>
                                        <p:cTn id="124" dur="500"/>
                                        <p:tgtEl>
                                          <p:spTgt spid="84"/>
                                        </p:tgtEl>
                                      </p:cBhvr>
                                    </p:animEffect>
                                  </p:childTnLst>
                                </p:cTn>
                              </p:par>
                              <p:par>
                                <p:cTn id="125" presetID="22" presetClass="entr" presetSubtype="1" fill="hold" nodeType="withEffect">
                                  <p:stCondLst>
                                    <p:cond delay="0"/>
                                  </p:stCondLst>
                                  <p:childTnLst>
                                    <p:set>
                                      <p:cBhvr>
                                        <p:cTn id="126" dur="1" fill="hold">
                                          <p:stCondLst>
                                            <p:cond delay="0"/>
                                          </p:stCondLst>
                                        </p:cTn>
                                        <p:tgtEl>
                                          <p:spTgt spid="114"/>
                                        </p:tgtEl>
                                        <p:attrNameLst>
                                          <p:attrName>style.visibility</p:attrName>
                                        </p:attrNameLst>
                                      </p:cBhvr>
                                      <p:to>
                                        <p:strVal val="visible"/>
                                      </p:to>
                                    </p:set>
                                    <p:animEffect transition="in" filter="wipe(up)">
                                      <p:cBhvr>
                                        <p:cTn id="127" dur="500"/>
                                        <p:tgtEl>
                                          <p:spTgt spid="114"/>
                                        </p:tgtEl>
                                      </p:cBhvr>
                                    </p:animEffect>
                                  </p:childTnLst>
                                </p:cTn>
                              </p:par>
                              <p:par>
                                <p:cTn id="128" presetID="22" presetClass="entr" presetSubtype="1" fill="hold" grpId="0" nodeType="withEffect">
                                  <p:stCondLst>
                                    <p:cond delay="0"/>
                                  </p:stCondLst>
                                  <p:childTnLst>
                                    <p:set>
                                      <p:cBhvr>
                                        <p:cTn id="129" dur="1" fill="hold">
                                          <p:stCondLst>
                                            <p:cond delay="0"/>
                                          </p:stCondLst>
                                        </p:cTn>
                                        <p:tgtEl>
                                          <p:spTgt spid="18"/>
                                        </p:tgtEl>
                                        <p:attrNameLst>
                                          <p:attrName>style.visibility</p:attrName>
                                        </p:attrNameLst>
                                      </p:cBhvr>
                                      <p:to>
                                        <p:strVal val="visible"/>
                                      </p:to>
                                    </p:set>
                                    <p:animEffect transition="in" filter="wipe(up)">
                                      <p:cBhvr>
                                        <p:cTn id="130" dur="500"/>
                                        <p:tgtEl>
                                          <p:spTgt spid="18"/>
                                        </p:tgtEl>
                                      </p:cBhvr>
                                    </p:animEffect>
                                  </p:childTnLst>
                                </p:cTn>
                              </p:par>
                              <p:par>
                                <p:cTn id="131" presetID="22" presetClass="entr" presetSubtype="1" fill="hold" nodeType="withEffect">
                                  <p:stCondLst>
                                    <p:cond delay="0"/>
                                  </p:stCondLst>
                                  <p:childTnLst>
                                    <p:set>
                                      <p:cBhvr>
                                        <p:cTn id="132" dur="1" fill="hold">
                                          <p:stCondLst>
                                            <p:cond delay="0"/>
                                          </p:stCondLst>
                                        </p:cTn>
                                        <p:tgtEl>
                                          <p:spTgt spid="117"/>
                                        </p:tgtEl>
                                        <p:attrNameLst>
                                          <p:attrName>style.visibility</p:attrName>
                                        </p:attrNameLst>
                                      </p:cBhvr>
                                      <p:to>
                                        <p:strVal val="visible"/>
                                      </p:to>
                                    </p:set>
                                    <p:animEffect transition="in" filter="wipe(up)">
                                      <p:cBhvr>
                                        <p:cTn id="133"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6" grpId="0" animBg="1"/>
      <p:bldP spid="77" grpId="0" animBg="1"/>
      <p:bldP spid="78" grpId="0" animBg="1"/>
      <p:bldP spid="79" grpId="0" animBg="1"/>
      <p:bldP spid="80" grpId="0" animBg="1"/>
      <p:bldP spid="81" grpId="0" animBg="1"/>
      <p:bldP spid="18" grpId="0" animBg="1"/>
      <p:bldP spid="83" grpId="0" animBg="1"/>
      <p:bldP spid="84" grpId="0" animBg="1"/>
      <p:bldP spid="85" grpId="0" animBg="1"/>
      <p:bldP spid="86" grpId="0" animBg="1"/>
      <p:bldP spid="12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1A3595B8-B426-4314-B292-806B86621A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2412" y="0"/>
            <a:ext cx="5486400" cy="6858000"/>
          </a:xfrm>
          <a:prstGeom prst="rect">
            <a:avLst/>
          </a:prstGeom>
        </p:spPr>
      </p:pic>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4" y="254451"/>
            <a:ext cx="3648836" cy="987552"/>
          </a:xfrm>
        </p:spPr>
        <p:txBody>
          <a:bodyPr vert="horz" anchor="ctr">
            <a:normAutofit/>
          </a:bodyPr>
          <a:lstStyle/>
          <a:p>
            <a:r>
              <a:rPr lang="en-US" sz="4400" dirty="0"/>
              <a:t>Fiber Network</a:t>
            </a:r>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rgbClr val="2C4866"/>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fld id="{F53B6B1F-C8AD-4588-93C6-3618906EFC2C}" type="slidenum">
              <a:rPr lang="en-US" sz="1200" b="1" smtClean="0">
                <a:solidFill>
                  <a:schemeClr val="bg1"/>
                </a:solidFill>
              </a:rPr>
              <a:pPr algn="ctr">
                <a:defRPr/>
              </a:pPr>
              <a:t>45</a:t>
            </a:fld>
            <a:endParaRPr lang="en-US" sz="1200" b="1">
              <a:solidFill>
                <a:schemeClr val="bg1"/>
              </a:solidFill>
            </a:endParaRPr>
          </a:p>
        </p:txBody>
      </p:sp>
      <p:sp>
        <p:nvSpPr>
          <p:cNvPr id="11" name="Rectangle 10">
            <a:extLst>
              <a:ext uri="{FF2B5EF4-FFF2-40B4-BE49-F238E27FC236}">
                <a16:creationId xmlns:a16="http://schemas.microsoft.com/office/drawing/2014/main" id="{D75A5707-CA22-4575-8523-D630DF41E968}"/>
              </a:ext>
            </a:extLst>
          </p:cNvPr>
          <p:cNvSpPr/>
          <p:nvPr/>
        </p:nvSpPr>
        <p:spPr>
          <a:xfrm>
            <a:off x="9525000" y="978247"/>
            <a:ext cx="2667000" cy="8382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pic>
        <p:nvPicPr>
          <p:cNvPr id="4" name="Picture 3" descr="Map&#10;&#10;Description automatically generated">
            <a:extLst>
              <a:ext uri="{FF2B5EF4-FFF2-40B4-BE49-F238E27FC236}">
                <a16:creationId xmlns:a16="http://schemas.microsoft.com/office/drawing/2014/main" id="{E092B60F-7D11-4A1D-ABE1-0E94203603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2412" y="-1"/>
            <a:ext cx="5486400" cy="6858000"/>
          </a:xfrm>
          <a:prstGeom prst="rect">
            <a:avLst/>
          </a:prstGeom>
        </p:spPr>
      </p:pic>
      <p:pic>
        <p:nvPicPr>
          <p:cNvPr id="13" name="Picture 12">
            <a:extLst>
              <a:ext uri="{FF2B5EF4-FFF2-40B4-BE49-F238E27FC236}">
                <a16:creationId xmlns:a16="http://schemas.microsoft.com/office/drawing/2014/main" id="{55B5C606-0070-4B2C-96F1-494E12F68DE2}"/>
              </a:ext>
            </a:extLst>
          </p:cNvPr>
          <p:cNvPicPr>
            <a:picLocks noChangeAspect="1"/>
          </p:cNvPicPr>
          <p:nvPr/>
        </p:nvPicPr>
        <p:blipFill>
          <a:blip r:embed="rId5"/>
          <a:stretch>
            <a:fillRect/>
          </a:stretch>
        </p:blipFill>
        <p:spPr>
          <a:xfrm>
            <a:off x="7493808" y="3116012"/>
            <a:ext cx="913150" cy="312988"/>
          </a:xfrm>
          <a:prstGeom prst="rect">
            <a:avLst/>
          </a:prstGeom>
          <a:noFill/>
          <a:ln w="3175">
            <a:solidFill>
              <a:schemeClr val="tx1"/>
            </a:solidFill>
          </a:ln>
          <a:effectLst>
            <a:outerShdw blurRad="50800" dist="38100" algn="l" rotWithShape="0">
              <a:prstClr val="black">
                <a:alpha val="40000"/>
              </a:prstClr>
            </a:outerShdw>
          </a:effectLst>
        </p:spPr>
      </p:pic>
      <p:pic>
        <p:nvPicPr>
          <p:cNvPr id="14" name="Picture 13">
            <a:extLst>
              <a:ext uri="{FF2B5EF4-FFF2-40B4-BE49-F238E27FC236}">
                <a16:creationId xmlns:a16="http://schemas.microsoft.com/office/drawing/2014/main" id="{45C5366F-6295-419B-BDF4-E25F336D77C5}"/>
              </a:ext>
            </a:extLst>
          </p:cNvPr>
          <p:cNvPicPr>
            <a:picLocks noChangeAspect="1"/>
          </p:cNvPicPr>
          <p:nvPr/>
        </p:nvPicPr>
        <p:blipFill>
          <a:blip r:embed="rId6"/>
          <a:stretch>
            <a:fillRect/>
          </a:stretch>
        </p:blipFill>
        <p:spPr>
          <a:xfrm>
            <a:off x="5935493" y="3796329"/>
            <a:ext cx="601025" cy="505407"/>
          </a:xfrm>
          <a:prstGeom prst="rect">
            <a:avLst/>
          </a:prstGeom>
          <a:noFill/>
          <a:ln w="3175">
            <a:solidFill>
              <a:schemeClr val="tx1"/>
            </a:solidFill>
          </a:ln>
          <a:effectLst>
            <a:outerShdw blurRad="50800" dist="38100" algn="l" rotWithShape="0">
              <a:prstClr val="black">
                <a:alpha val="40000"/>
              </a:prstClr>
            </a:outerShdw>
          </a:effectLst>
        </p:spPr>
      </p:pic>
      <p:pic>
        <p:nvPicPr>
          <p:cNvPr id="15" name="Picture 14">
            <a:extLst>
              <a:ext uri="{FF2B5EF4-FFF2-40B4-BE49-F238E27FC236}">
                <a16:creationId xmlns:a16="http://schemas.microsoft.com/office/drawing/2014/main" id="{AD2907A8-CE63-443F-97AF-394F6794A2AE}"/>
              </a:ext>
            </a:extLst>
          </p:cNvPr>
          <p:cNvPicPr>
            <a:picLocks noChangeAspect="1"/>
          </p:cNvPicPr>
          <p:nvPr/>
        </p:nvPicPr>
        <p:blipFill>
          <a:blip r:embed="rId7"/>
          <a:stretch>
            <a:fillRect/>
          </a:stretch>
        </p:blipFill>
        <p:spPr>
          <a:xfrm>
            <a:off x="6948597" y="2242433"/>
            <a:ext cx="1187786" cy="205579"/>
          </a:xfrm>
          <a:prstGeom prst="rect">
            <a:avLst/>
          </a:prstGeom>
          <a:noFill/>
          <a:ln w="3175">
            <a:solidFill>
              <a:schemeClr val="tx1"/>
            </a:solidFill>
          </a:ln>
          <a:effectLst>
            <a:outerShdw blurRad="50800" dist="38100" algn="l" rotWithShape="0">
              <a:prstClr val="black">
                <a:alpha val="40000"/>
              </a:prstClr>
            </a:outerShdw>
          </a:effectLst>
        </p:spPr>
      </p:pic>
      <p:pic>
        <p:nvPicPr>
          <p:cNvPr id="17" name="Picture 2" descr="City of Richland, Washington: 2021 Profile and Reviews | EnergySage">
            <a:extLst>
              <a:ext uri="{FF2B5EF4-FFF2-40B4-BE49-F238E27FC236}">
                <a16:creationId xmlns:a16="http://schemas.microsoft.com/office/drawing/2014/main" id="{26799BA9-4870-4F96-B17B-12E7808C470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7425" y="2653291"/>
            <a:ext cx="498187" cy="505407"/>
          </a:xfrm>
          <a:prstGeom prst="rect">
            <a:avLst/>
          </a:prstGeom>
          <a:noFill/>
          <a:ln w="3175">
            <a:solidFill>
              <a:schemeClr val="tx1"/>
            </a:solid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929618D-BCC1-4B67-B09E-26E5C6236973}"/>
              </a:ext>
            </a:extLst>
          </p:cNvPr>
          <p:cNvPicPr>
            <a:picLocks noChangeAspect="1"/>
          </p:cNvPicPr>
          <p:nvPr/>
        </p:nvPicPr>
        <p:blipFill>
          <a:blip r:embed="rId9"/>
          <a:stretch>
            <a:fillRect/>
          </a:stretch>
        </p:blipFill>
        <p:spPr>
          <a:xfrm>
            <a:off x="6084068" y="1752600"/>
            <a:ext cx="433659" cy="414125"/>
          </a:xfrm>
          <a:prstGeom prst="rect">
            <a:avLst/>
          </a:prstGeom>
          <a:noFill/>
          <a:ln w="3175">
            <a:solidFill>
              <a:schemeClr val="tx1"/>
            </a:solidFill>
          </a:ln>
          <a:effectLst>
            <a:outerShdw blurRad="50800" dist="38100" algn="l" rotWithShape="0">
              <a:prstClr val="black">
                <a:alpha val="40000"/>
              </a:prstClr>
            </a:outerShdw>
          </a:effectLst>
        </p:spPr>
      </p:pic>
      <p:pic>
        <p:nvPicPr>
          <p:cNvPr id="8" name="Picture 7" descr="Map&#10;&#10;Description automatically generated">
            <a:extLst>
              <a:ext uri="{FF2B5EF4-FFF2-40B4-BE49-F238E27FC236}">
                <a16:creationId xmlns:a16="http://schemas.microsoft.com/office/drawing/2014/main" id="{3CC09840-3FEE-42B5-9FEA-38EDE2CBD49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38600" y="0"/>
            <a:ext cx="5486400" cy="6858000"/>
          </a:xfrm>
          <a:prstGeom prst="rect">
            <a:avLst/>
          </a:prstGeom>
        </p:spPr>
      </p:pic>
      <p:sp>
        <p:nvSpPr>
          <p:cNvPr id="5" name="Oval 4">
            <a:extLst>
              <a:ext uri="{FF2B5EF4-FFF2-40B4-BE49-F238E27FC236}">
                <a16:creationId xmlns:a16="http://schemas.microsoft.com/office/drawing/2014/main" id="{7A1292AE-C2F9-4D59-8794-0A86E31A06AC}"/>
              </a:ext>
            </a:extLst>
          </p:cNvPr>
          <p:cNvSpPr/>
          <p:nvPr/>
        </p:nvSpPr>
        <p:spPr>
          <a:xfrm rot="20267827">
            <a:off x="3969127" y="5928534"/>
            <a:ext cx="1882496" cy="595872"/>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0FD072F-E3BD-4042-83A1-BF188D787A55}"/>
              </a:ext>
            </a:extLst>
          </p:cNvPr>
          <p:cNvSpPr txBox="1"/>
          <p:nvPr/>
        </p:nvSpPr>
        <p:spPr>
          <a:xfrm>
            <a:off x="9030625" y="1782677"/>
            <a:ext cx="3161375" cy="2554545"/>
          </a:xfrm>
          <a:prstGeom prst="rect">
            <a:avLst/>
          </a:prstGeom>
          <a:noFill/>
          <a:ln w="12700">
            <a:noFill/>
          </a:ln>
        </p:spPr>
        <p:txBody>
          <a:bodyPr wrap="square" rtlCol="0">
            <a:spAutoFit/>
          </a:bodyPr>
          <a:lstStyle>
            <a:defPPr>
              <a:defRPr lang="en-US"/>
            </a:defPPr>
            <a:lvl1pPr marL="285750" marR="0" lvl="0" indent="-285750" defTabSz="914400" latinLnBrk="0">
              <a:lnSpc>
                <a:spcPct val="100000"/>
              </a:lnSpc>
              <a:buClrTx/>
              <a:buSzTx/>
              <a:buFont typeface="Wingdings" panose="05000000000000000000" pitchFamily="2" charset="2"/>
              <a:buChar char="ü"/>
              <a:tabLst/>
              <a:defRPr kumimoji="0" sz="1600" b="1" i="0" u="none" strike="noStrike" cap="none" spc="0" normalizeH="0" baseline="0">
                <a:ln>
                  <a:noFill/>
                </a:ln>
                <a:solidFill>
                  <a:srgbClr val="156F36"/>
                </a:solidFill>
                <a:effectLst/>
                <a:uLnTx/>
                <a:uFillTx/>
              </a:defRPr>
            </a:lvl1pPr>
          </a:lstStyle>
          <a:p>
            <a:r>
              <a:rPr lang="en-US" dirty="0"/>
              <a:t>Fiber Miles: &gt;400</a:t>
            </a:r>
          </a:p>
          <a:p>
            <a:r>
              <a:rPr lang="en-US" sz="1600" b="1" dirty="0">
                <a:solidFill>
                  <a:srgbClr val="156F36"/>
                </a:solidFill>
              </a:rPr>
              <a:t>Customers: +750</a:t>
            </a:r>
          </a:p>
          <a:p>
            <a:r>
              <a:rPr lang="en-US" dirty="0"/>
              <a:t>Key Partners:</a:t>
            </a:r>
          </a:p>
          <a:p>
            <a:pPr lvl="1" indent="-285750">
              <a:buFont typeface="Arial" panose="020B0604020202020204" pitchFamily="34" charset="0"/>
              <a:buChar char="•"/>
            </a:pPr>
            <a:r>
              <a:rPr lang="en-US" sz="1600" dirty="0">
                <a:solidFill>
                  <a:srgbClr val="156F36"/>
                </a:solidFill>
              </a:rPr>
              <a:t>DOE</a:t>
            </a:r>
          </a:p>
          <a:p>
            <a:pPr lvl="1" indent="-285750">
              <a:buFont typeface="Arial" panose="020B0604020202020204" pitchFamily="34" charset="0"/>
              <a:buChar char="•"/>
            </a:pPr>
            <a:r>
              <a:rPr lang="en-US" sz="1600" dirty="0">
                <a:solidFill>
                  <a:srgbClr val="156F36"/>
                </a:solidFill>
              </a:rPr>
              <a:t>PNNL</a:t>
            </a:r>
          </a:p>
          <a:p>
            <a:pPr lvl="1" indent="-285750">
              <a:buFont typeface="Arial" panose="020B0604020202020204" pitchFamily="34" charset="0"/>
              <a:buChar char="•"/>
            </a:pPr>
            <a:r>
              <a:rPr lang="en-US" sz="1600" dirty="0">
                <a:solidFill>
                  <a:srgbClr val="156F36"/>
                </a:solidFill>
              </a:rPr>
              <a:t>Energy Northwest</a:t>
            </a:r>
          </a:p>
          <a:p>
            <a:pPr lvl="1" indent="-285750">
              <a:buFont typeface="Arial" panose="020B0604020202020204" pitchFamily="34" charset="0"/>
              <a:buChar char="•"/>
            </a:pPr>
            <a:r>
              <a:rPr lang="en-US" sz="1600" dirty="0">
                <a:solidFill>
                  <a:srgbClr val="156F36"/>
                </a:solidFill>
              </a:rPr>
              <a:t>Franklin PUD</a:t>
            </a:r>
          </a:p>
          <a:p>
            <a:pPr lvl="1" indent="-285750">
              <a:buFont typeface="Arial" panose="020B0604020202020204" pitchFamily="34" charset="0"/>
              <a:buChar char="•"/>
            </a:pPr>
            <a:r>
              <a:rPr lang="en-US" sz="1600" dirty="0">
                <a:solidFill>
                  <a:srgbClr val="156F36"/>
                </a:solidFill>
              </a:rPr>
              <a:t>City of Richland</a:t>
            </a:r>
          </a:p>
          <a:p>
            <a:r>
              <a:rPr lang="en-US" dirty="0"/>
              <a:t>Substations: 26</a:t>
            </a:r>
          </a:p>
          <a:p>
            <a:r>
              <a:rPr lang="en-US" dirty="0"/>
              <a:t>Planned fiber extension</a:t>
            </a:r>
            <a:endParaRPr lang="en-US" sz="1600" dirty="0">
              <a:solidFill>
                <a:srgbClr val="156F36"/>
              </a:solidFill>
            </a:endParaRPr>
          </a:p>
        </p:txBody>
      </p:sp>
    </p:spTree>
    <p:extLst>
      <p:ext uri="{BB962C8B-B14F-4D97-AF65-F5344CB8AC3E}">
        <p14:creationId xmlns:p14="http://schemas.microsoft.com/office/powerpoint/2010/main" val="209904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subTnLst>
                                    <p:animClr clrSpc="rgb" dir="cw">
                                      <p:cBhvr override="childStyle">
                                        <p:cTn dur="1" fill="hold" display="0" masterRel="nextClick" afterEffect="1"/>
                                        <p:tgtEl>
                                          <p:spTgt spid="12">
                                            <p:txEl>
                                              <p:pRg st="0" end="0"/>
                                            </p:txEl>
                                          </p:spTgt>
                                        </p:tgtEl>
                                        <p:attrNameLst>
                                          <p:attrName>ppt_c</p:attrName>
                                        </p:attrNameLst>
                                      </p:cBhvr>
                                      <p:to>
                                        <a:srgbClr val="B2B2B2"/>
                                      </p:to>
                                    </p:animClr>
                                  </p:subTnLst>
                                </p:cTn>
                              </p:par>
                              <p:par>
                                <p:cTn id="11" presetID="10" presetClass="entr" presetSubtype="0" fill="hold"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Effect transition="in" filter="fade">
                                      <p:cBhvr>
                                        <p:cTn id="13" dur="500"/>
                                        <p:tgtEl>
                                          <p:spTgt spid="12">
                                            <p:txEl>
                                              <p:pRg st="1" end="1"/>
                                            </p:txEl>
                                          </p:spTgt>
                                        </p:tgtEl>
                                      </p:cBhvr>
                                    </p:animEffect>
                                  </p:childTnLst>
                                  <p:subTnLst>
                                    <p:animClr clrSpc="rgb" dir="cw">
                                      <p:cBhvr override="childStyle">
                                        <p:cTn dur="1" fill="hold" display="0" masterRel="nextClick" afterEffect="1"/>
                                        <p:tgtEl>
                                          <p:spTgt spid="12">
                                            <p:txEl>
                                              <p:pRg st="1" end="1"/>
                                            </p:txEl>
                                          </p:spTgt>
                                        </p:tgtEl>
                                        <p:attrNameLst>
                                          <p:attrName>ppt_c</p:attrName>
                                        </p:attrNameLst>
                                      </p:cBhvr>
                                      <p:to>
                                        <a:srgbClr val="B2B2B2"/>
                                      </p:to>
                                    </p:animClr>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Effect transition="in" filter="fade">
                                      <p:cBhvr>
                                        <p:cTn id="33" dur="500"/>
                                        <p:tgtEl>
                                          <p:spTgt spid="12">
                                            <p:txEl>
                                              <p:pRg st="2" end="2"/>
                                            </p:txEl>
                                          </p:spTgt>
                                        </p:tgtEl>
                                      </p:cBhvr>
                                    </p:animEffect>
                                  </p:childTnLst>
                                  <p:subTnLst>
                                    <p:animClr clrSpc="rgb" dir="cw">
                                      <p:cBhvr override="childStyle">
                                        <p:cTn dur="1" fill="hold" display="0" masterRel="nextClick" afterEffect="1"/>
                                        <p:tgtEl>
                                          <p:spTgt spid="12">
                                            <p:txEl>
                                              <p:pRg st="2" end="2"/>
                                            </p:txEl>
                                          </p:spTgt>
                                        </p:tgtEl>
                                        <p:attrNameLst>
                                          <p:attrName>ppt_c</p:attrName>
                                        </p:attrNameLst>
                                      </p:cBhvr>
                                      <p:to>
                                        <a:srgbClr val="B2B2B2"/>
                                      </p:to>
                                    </p:animClr>
                                  </p:subTnLst>
                                </p:cTn>
                              </p:par>
                              <p:par>
                                <p:cTn id="34" presetID="10" presetClass="entr" presetSubtype="0" fill="hold" nodeType="withEffect">
                                  <p:stCondLst>
                                    <p:cond delay="0"/>
                                  </p:stCondLst>
                                  <p:childTnLst>
                                    <p:set>
                                      <p:cBhvr>
                                        <p:cTn id="35" dur="1" fill="hold">
                                          <p:stCondLst>
                                            <p:cond delay="0"/>
                                          </p:stCondLst>
                                        </p:cTn>
                                        <p:tgtEl>
                                          <p:spTgt spid="12">
                                            <p:txEl>
                                              <p:pRg st="3" end="3"/>
                                            </p:txEl>
                                          </p:spTgt>
                                        </p:tgtEl>
                                        <p:attrNameLst>
                                          <p:attrName>style.visibility</p:attrName>
                                        </p:attrNameLst>
                                      </p:cBhvr>
                                      <p:to>
                                        <p:strVal val="visible"/>
                                      </p:to>
                                    </p:set>
                                    <p:animEffect transition="in" filter="fade">
                                      <p:cBhvr>
                                        <p:cTn id="36" dur="500"/>
                                        <p:tgtEl>
                                          <p:spTgt spid="12">
                                            <p:txEl>
                                              <p:pRg st="3" end="3"/>
                                            </p:txEl>
                                          </p:spTgt>
                                        </p:tgtEl>
                                      </p:cBhvr>
                                    </p:animEffect>
                                  </p:childTnLst>
                                  <p:subTnLst>
                                    <p:animClr clrSpc="rgb" dir="cw">
                                      <p:cBhvr override="childStyle">
                                        <p:cTn dur="1" fill="hold" display="0" masterRel="nextClick" afterEffect="1"/>
                                        <p:tgtEl>
                                          <p:spTgt spid="12">
                                            <p:txEl>
                                              <p:pRg st="3" end="3"/>
                                            </p:txEl>
                                          </p:spTgt>
                                        </p:tgtEl>
                                        <p:attrNameLst>
                                          <p:attrName>ppt_c</p:attrName>
                                        </p:attrNameLst>
                                      </p:cBhvr>
                                      <p:to>
                                        <a:srgbClr val="B2B2B2"/>
                                      </p:to>
                                    </p:animClr>
                                  </p:subTnLst>
                                </p:cTn>
                              </p:par>
                              <p:par>
                                <p:cTn id="37" presetID="10" presetClass="entr" presetSubtype="0" fill="hold" nodeType="withEffect">
                                  <p:stCondLst>
                                    <p:cond delay="0"/>
                                  </p:stCondLst>
                                  <p:childTnLst>
                                    <p:set>
                                      <p:cBhvr>
                                        <p:cTn id="38" dur="1" fill="hold">
                                          <p:stCondLst>
                                            <p:cond delay="0"/>
                                          </p:stCondLst>
                                        </p:cTn>
                                        <p:tgtEl>
                                          <p:spTgt spid="12">
                                            <p:txEl>
                                              <p:pRg st="4" end="4"/>
                                            </p:txEl>
                                          </p:spTgt>
                                        </p:tgtEl>
                                        <p:attrNameLst>
                                          <p:attrName>style.visibility</p:attrName>
                                        </p:attrNameLst>
                                      </p:cBhvr>
                                      <p:to>
                                        <p:strVal val="visible"/>
                                      </p:to>
                                    </p:set>
                                    <p:animEffect transition="in" filter="fade">
                                      <p:cBhvr>
                                        <p:cTn id="39" dur="500"/>
                                        <p:tgtEl>
                                          <p:spTgt spid="12">
                                            <p:txEl>
                                              <p:pRg st="4" end="4"/>
                                            </p:txEl>
                                          </p:spTgt>
                                        </p:tgtEl>
                                      </p:cBhvr>
                                    </p:animEffect>
                                  </p:childTnLst>
                                  <p:subTnLst>
                                    <p:animClr clrSpc="rgb" dir="cw">
                                      <p:cBhvr override="childStyle">
                                        <p:cTn dur="1" fill="hold" display="0" masterRel="nextClick" afterEffect="1"/>
                                        <p:tgtEl>
                                          <p:spTgt spid="12">
                                            <p:txEl>
                                              <p:pRg st="4" end="4"/>
                                            </p:txEl>
                                          </p:spTgt>
                                        </p:tgtEl>
                                        <p:attrNameLst>
                                          <p:attrName>ppt_c</p:attrName>
                                        </p:attrNameLst>
                                      </p:cBhvr>
                                      <p:to>
                                        <a:srgbClr val="B2B2B2"/>
                                      </p:to>
                                    </p:animClr>
                                  </p:subTnLst>
                                </p:cTn>
                              </p:par>
                              <p:par>
                                <p:cTn id="40" presetID="10" presetClass="entr" presetSubtype="0" fill="hold" nodeType="withEffect">
                                  <p:stCondLst>
                                    <p:cond delay="0"/>
                                  </p:stCondLst>
                                  <p:childTnLst>
                                    <p:set>
                                      <p:cBhvr>
                                        <p:cTn id="41" dur="1" fill="hold">
                                          <p:stCondLst>
                                            <p:cond delay="0"/>
                                          </p:stCondLst>
                                        </p:cTn>
                                        <p:tgtEl>
                                          <p:spTgt spid="12">
                                            <p:txEl>
                                              <p:pRg st="5" end="5"/>
                                            </p:txEl>
                                          </p:spTgt>
                                        </p:tgtEl>
                                        <p:attrNameLst>
                                          <p:attrName>style.visibility</p:attrName>
                                        </p:attrNameLst>
                                      </p:cBhvr>
                                      <p:to>
                                        <p:strVal val="visible"/>
                                      </p:to>
                                    </p:set>
                                    <p:animEffect transition="in" filter="fade">
                                      <p:cBhvr>
                                        <p:cTn id="42" dur="500"/>
                                        <p:tgtEl>
                                          <p:spTgt spid="12">
                                            <p:txEl>
                                              <p:pRg st="5" end="5"/>
                                            </p:txEl>
                                          </p:spTgt>
                                        </p:tgtEl>
                                      </p:cBhvr>
                                    </p:animEffect>
                                  </p:childTnLst>
                                  <p:subTnLst>
                                    <p:animClr clrSpc="rgb" dir="cw">
                                      <p:cBhvr override="childStyle">
                                        <p:cTn dur="1" fill="hold" display="0" masterRel="nextClick" afterEffect="1"/>
                                        <p:tgtEl>
                                          <p:spTgt spid="12">
                                            <p:txEl>
                                              <p:pRg st="5" end="5"/>
                                            </p:txEl>
                                          </p:spTgt>
                                        </p:tgtEl>
                                        <p:attrNameLst>
                                          <p:attrName>ppt_c</p:attrName>
                                        </p:attrNameLst>
                                      </p:cBhvr>
                                      <p:to>
                                        <a:srgbClr val="B2B2B2"/>
                                      </p:to>
                                    </p:animClr>
                                  </p:subTnLst>
                                </p:cTn>
                              </p:par>
                              <p:par>
                                <p:cTn id="43" presetID="10" presetClass="entr" presetSubtype="0" fill="hold" nodeType="withEffect">
                                  <p:stCondLst>
                                    <p:cond delay="0"/>
                                  </p:stCondLst>
                                  <p:childTnLst>
                                    <p:set>
                                      <p:cBhvr>
                                        <p:cTn id="44" dur="1" fill="hold">
                                          <p:stCondLst>
                                            <p:cond delay="0"/>
                                          </p:stCondLst>
                                        </p:cTn>
                                        <p:tgtEl>
                                          <p:spTgt spid="12">
                                            <p:txEl>
                                              <p:pRg st="6" end="6"/>
                                            </p:txEl>
                                          </p:spTgt>
                                        </p:tgtEl>
                                        <p:attrNameLst>
                                          <p:attrName>style.visibility</p:attrName>
                                        </p:attrNameLst>
                                      </p:cBhvr>
                                      <p:to>
                                        <p:strVal val="visible"/>
                                      </p:to>
                                    </p:set>
                                    <p:animEffect transition="in" filter="fade">
                                      <p:cBhvr>
                                        <p:cTn id="45" dur="500"/>
                                        <p:tgtEl>
                                          <p:spTgt spid="12">
                                            <p:txEl>
                                              <p:pRg st="6" end="6"/>
                                            </p:txEl>
                                          </p:spTgt>
                                        </p:tgtEl>
                                      </p:cBhvr>
                                    </p:animEffect>
                                  </p:childTnLst>
                                  <p:subTnLst>
                                    <p:animClr clrSpc="rgb" dir="cw">
                                      <p:cBhvr override="childStyle">
                                        <p:cTn dur="1" fill="hold" display="0" masterRel="nextClick" afterEffect="1"/>
                                        <p:tgtEl>
                                          <p:spTgt spid="12">
                                            <p:txEl>
                                              <p:pRg st="6" end="6"/>
                                            </p:txEl>
                                          </p:spTgt>
                                        </p:tgtEl>
                                        <p:attrNameLst>
                                          <p:attrName>ppt_c</p:attrName>
                                        </p:attrNameLst>
                                      </p:cBhvr>
                                      <p:to>
                                        <a:srgbClr val="B2B2B2"/>
                                      </p:to>
                                    </p:animClr>
                                  </p:subTnLst>
                                </p:cTn>
                              </p:par>
                              <p:par>
                                <p:cTn id="46" presetID="10" presetClass="entr" presetSubtype="0" fill="hold" nodeType="withEffect">
                                  <p:stCondLst>
                                    <p:cond delay="0"/>
                                  </p:stCondLst>
                                  <p:childTnLst>
                                    <p:set>
                                      <p:cBhvr>
                                        <p:cTn id="47" dur="1" fill="hold">
                                          <p:stCondLst>
                                            <p:cond delay="0"/>
                                          </p:stCondLst>
                                        </p:cTn>
                                        <p:tgtEl>
                                          <p:spTgt spid="12">
                                            <p:txEl>
                                              <p:pRg st="7" end="7"/>
                                            </p:txEl>
                                          </p:spTgt>
                                        </p:tgtEl>
                                        <p:attrNameLst>
                                          <p:attrName>style.visibility</p:attrName>
                                        </p:attrNameLst>
                                      </p:cBhvr>
                                      <p:to>
                                        <p:strVal val="visible"/>
                                      </p:to>
                                    </p:set>
                                    <p:animEffect transition="in" filter="fade">
                                      <p:cBhvr>
                                        <p:cTn id="48" dur="500"/>
                                        <p:tgtEl>
                                          <p:spTgt spid="12">
                                            <p:txEl>
                                              <p:pRg st="7" end="7"/>
                                            </p:txEl>
                                          </p:spTgt>
                                        </p:tgtEl>
                                      </p:cBhvr>
                                    </p:animEffect>
                                  </p:childTnLst>
                                  <p:subTnLst>
                                    <p:animClr clrSpc="rgb" dir="cw">
                                      <p:cBhvr override="childStyle">
                                        <p:cTn dur="1" fill="hold" display="0" masterRel="nextClick" afterEffect="1"/>
                                        <p:tgtEl>
                                          <p:spTgt spid="12">
                                            <p:txEl>
                                              <p:pRg st="7" end="7"/>
                                            </p:txEl>
                                          </p:spTgt>
                                        </p:tgtEl>
                                        <p:attrNameLst>
                                          <p:attrName>ppt_c</p:attrName>
                                        </p:attrNameLst>
                                      </p:cBhvr>
                                      <p:to>
                                        <a:srgbClr val="B2B2B2"/>
                                      </p:to>
                                    </p:animClr>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par>
                                <p:cTn id="54" presetID="10" presetClass="entr" presetSubtype="0" fill="hold" nodeType="withEffect">
                                  <p:stCondLst>
                                    <p:cond delay="0"/>
                                  </p:stCondLst>
                                  <p:childTnLst>
                                    <p:set>
                                      <p:cBhvr>
                                        <p:cTn id="55" dur="1" fill="hold">
                                          <p:stCondLst>
                                            <p:cond delay="0"/>
                                          </p:stCondLst>
                                        </p:cTn>
                                        <p:tgtEl>
                                          <p:spTgt spid="12">
                                            <p:txEl>
                                              <p:pRg st="8" end="8"/>
                                            </p:txEl>
                                          </p:spTgt>
                                        </p:tgtEl>
                                        <p:attrNameLst>
                                          <p:attrName>style.visibility</p:attrName>
                                        </p:attrNameLst>
                                      </p:cBhvr>
                                      <p:to>
                                        <p:strVal val="visible"/>
                                      </p:to>
                                    </p:set>
                                    <p:animEffect transition="in" filter="fade">
                                      <p:cBhvr>
                                        <p:cTn id="56" dur="500"/>
                                        <p:tgtEl>
                                          <p:spTgt spid="12">
                                            <p:txEl>
                                              <p:pRg st="8" end="8"/>
                                            </p:txEl>
                                          </p:spTgt>
                                        </p:tgtEl>
                                      </p:cBhvr>
                                    </p:animEffect>
                                  </p:childTnLst>
                                  <p:subTnLst>
                                    <p:animClr clrSpc="rgb" dir="cw">
                                      <p:cBhvr override="childStyle">
                                        <p:cTn dur="1" fill="hold" display="0" masterRel="nextClick" afterEffect="1"/>
                                        <p:tgtEl>
                                          <p:spTgt spid="12">
                                            <p:txEl>
                                              <p:pRg st="8" end="8"/>
                                            </p:txEl>
                                          </p:spTgt>
                                        </p:tgtEl>
                                        <p:attrNameLst>
                                          <p:attrName>ppt_c</p:attrName>
                                        </p:attrNameLst>
                                      </p:cBhvr>
                                      <p:to>
                                        <a:srgbClr val="B2B2B2"/>
                                      </p:to>
                                    </p:animClr>
                                  </p:sub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500" fill="hold"/>
                                        <p:tgtEl>
                                          <p:spTgt spid="5"/>
                                        </p:tgtEl>
                                        <p:attrNameLst>
                                          <p:attrName>ppt_x</p:attrName>
                                        </p:attrNameLst>
                                      </p:cBhvr>
                                      <p:tavLst>
                                        <p:tav tm="0">
                                          <p:val>
                                            <p:strVal val="#ppt_x"/>
                                          </p:val>
                                        </p:tav>
                                        <p:tav tm="100000">
                                          <p:val>
                                            <p:strVal val="#ppt_x"/>
                                          </p:val>
                                        </p:tav>
                                      </p:tavLst>
                                    </p:anim>
                                    <p:anim calcmode="lin" valueType="num">
                                      <p:cBhvr additive="base">
                                        <p:cTn id="62" dur="500" fill="hold"/>
                                        <p:tgtEl>
                                          <p:spTgt spid="5"/>
                                        </p:tgtEl>
                                        <p:attrNameLst>
                                          <p:attrName>ppt_y</p:attrName>
                                        </p:attrNameLst>
                                      </p:cBhvr>
                                      <p:tavLst>
                                        <p:tav tm="0">
                                          <p:val>
                                            <p:strVal val="0-#ppt_h/2"/>
                                          </p:val>
                                        </p:tav>
                                        <p:tav tm="100000">
                                          <p:val>
                                            <p:strVal val="#ppt_y"/>
                                          </p:val>
                                        </p:tav>
                                      </p:tavLst>
                                    </p:anim>
                                  </p:childTnLst>
                                </p:cTn>
                              </p:par>
                              <p:par>
                                <p:cTn id="63" presetID="10" presetClass="entr" presetSubtype="0" fill="hold" nodeType="withEffect">
                                  <p:stCondLst>
                                    <p:cond delay="0"/>
                                  </p:stCondLst>
                                  <p:childTnLst>
                                    <p:set>
                                      <p:cBhvr>
                                        <p:cTn id="64" dur="1" fill="hold">
                                          <p:stCondLst>
                                            <p:cond delay="0"/>
                                          </p:stCondLst>
                                        </p:cTn>
                                        <p:tgtEl>
                                          <p:spTgt spid="12">
                                            <p:txEl>
                                              <p:pRg st="9" end="9"/>
                                            </p:txEl>
                                          </p:spTgt>
                                        </p:tgtEl>
                                        <p:attrNameLst>
                                          <p:attrName>style.visibility</p:attrName>
                                        </p:attrNameLst>
                                      </p:cBhvr>
                                      <p:to>
                                        <p:strVal val="visible"/>
                                      </p:to>
                                    </p:set>
                                    <p:animEffect transition="in" filter="fade">
                                      <p:cBhvr>
                                        <p:cTn id="65"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4" y="254451"/>
            <a:ext cx="3648836" cy="987552"/>
          </a:xfrm>
        </p:spPr>
        <p:txBody>
          <a:bodyPr vert="horz" anchor="ctr">
            <a:normAutofit fontScale="90000"/>
          </a:bodyPr>
          <a:lstStyle/>
          <a:p>
            <a:r>
              <a:rPr lang="en-US" sz="4400" dirty="0"/>
              <a:t>Expanding Fiber Network</a:t>
            </a:r>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rgbClr val="2C4866"/>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fld id="{F53B6B1F-C8AD-4588-93C6-3618906EFC2C}" type="slidenum">
              <a:rPr lang="en-US" sz="1200" b="1" smtClean="0">
                <a:solidFill>
                  <a:schemeClr val="bg1"/>
                </a:solidFill>
              </a:rPr>
              <a:pPr algn="ctr">
                <a:defRPr/>
              </a:pPr>
              <a:t>46</a:t>
            </a:fld>
            <a:endParaRPr lang="en-US" sz="1200" b="1">
              <a:solidFill>
                <a:schemeClr val="bg1"/>
              </a:solidFill>
            </a:endParaRPr>
          </a:p>
        </p:txBody>
      </p:sp>
      <p:sp>
        <p:nvSpPr>
          <p:cNvPr id="11" name="Rectangle 10">
            <a:extLst>
              <a:ext uri="{FF2B5EF4-FFF2-40B4-BE49-F238E27FC236}">
                <a16:creationId xmlns:a16="http://schemas.microsoft.com/office/drawing/2014/main" id="{D75A5707-CA22-4575-8523-D630DF41E968}"/>
              </a:ext>
            </a:extLst>
          </p:cNvPr>
          <p:cNvSpPr/>
          <p:nvPr/>
        </p:nvSpPr>
        <p:spPr>
          <a:xfrm>
            <a:off x="9525000" y="914400"/>
            <a:ext cx="2667000" cy="8382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pic>
        <p:nvPicPr>
          <p:cNvPr id="7" name="Picture 6" descr="Map&#10;&#10;Description automatically generated">
            <a:extLst>
              <a:ext uri="{FF2B5EF4-FFF2-40B4-BE49-F238E27FC236}">
                <a16:creationId xmlns:a16="http://schemas.microsoft.com/office/drawing/2014/main" id="{75740F47-65A7-431D-9501-FE7F238E17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399" y="710292"/>
            <a:ext cx="8196944" cy="6147708"/>
          </a:xfrm>
          <a:prstGeom prst="rect">
            <a:avLst/>
          </a:prstGeom>
          <a:ln w="57150">
            <a:solidFill>
              <a:schemeClr val="bg1"/>
            </a:solidFill>
          </a:ln>
        </p:spPr>
      </p:pic>
      <p:sp>
        <p:nvSpPr>
          <p:cNvPr id="8" name="TextBox 7">
            <a:extLst>
              <a:ext uri="{FF2B5EF4-FFF2-40B4-BE49-F238E27FC236}">
                <a16:creationId xmlns:a16="http://schemas.microsoft.com/office/drawing/2014/main" id="{76C66C8C-269E-423F-93DC-6E596415902E}"/>
              </a:ext>
            </a:extLst>
          </p:cNvPr>
          <p:cNvSpPr txBox="1"/>
          <p:nvPr/>
        </p:nvSpPr>
        <p:spPr>
          <a:xfrm>
            <a:off x="1315110" y="3200400"/>
            <a:ext cx="3341628" cy="2062103"/>
          </a:xfrm>
          <a:prstGeom prst="rect">
            <a:avLst/>
          </a:prstGeom>
          <a:noFill/>
          <a:ln w="12700">
            <a:noFill/>
          </a:ln>
        </p:spPr>
        <p:txBody>
          <a:bodyPr wrap="square" rtlCol="0">
            <a:spAutoFit/>
          </a:bodyPr>
          <a:lstStyle>
            <a:defPPr>
              <a:defRPr lang="en-US"/>
            </a:defPPr>
            <a:lvl1pPr marL="285750" marR="0" lvl="0" indent="-285750" defTabSz="914400" latinLnBrk="0">
              <a:lnSpc>
                <a:spcPct val="100000"/>
              </a:lnSpc>
              <a:buClrTx/>
              <a:buSzTx/>
              <a:buFont typeface="Wingdings" panose="05000000000000000000" pitchFamily="2" charset="2"/>
              <a:buChar char="ü"/>
              <a:tabLst/>
              <a:defRPr kumimoji="0" sz="1600" b="1" i="0" u="none" strike="noStrike" cap="none" spc="0" normalizeH="0" baseline="0">
                <a:ln>
                  <a:noFill/>
                </a:ln>
                <a:solidFill>
                  <a:srgbClr val="156F36"/>
                </a:solidFill>
                <a:effectLst/>
                <a:uLnTx/>
                <a:uFillTx/>
              </a:defRPr>
            </a:lvl1pPr>
          </a:lstStyle>
          <a:p>
            <a:r>
              <a:rPr lang="en-US" dirty="0"/>
              <a:t>Fiber Build: ~15 mi. </a:t>
            </a:r>
          </a:p>
          <a:p>
            <a:r>
              <a:rPr lang="en-US" dirty="0"/>
              <a:t>Substations: 6</a:t>
            </a:r>
          </a:p>
          <a:p>
            <a:pPr marL="742950" lvl="1" indent="-285750">
              <a:buFont typeface="Arial" panose="020B0604020202020204" pitchFamily="34" charset="0"/>
              <a:buChar char="•"/>
            </a:pPr>
            <a:r>
              <a:rPr lang="en-US" sz="1600" dirty="0">
                <a:solidFill>
                  <a:srgbClr val="156F36"/>
                </a:solidFill>
              </a:rPr>
              <a:t>Paterson 1</a:t>
            </a:r>
          </a:p>
          <a:p>
            <a:pPr marL="742950" lvl="1" indent="-285750">
              <a:buFont typeface="Arial" panose="020B0604020202020204" pitchFamily="34" charset="0"/>
              <a:buChar char="•"/>
            </a:pPr>
            <a:r>
              <a:rPr lang="en-US" sz="1600" dirty="0">
                <a:solidFill>
                  <a:srgbClr val="156F36"/>
                </a:solidFill>
              </a:rPr>
              <a:t>Paterson 2</a:t>
            </a:r>
          </a:p>
          <a:p>
            <a:pPr marL="742950" lvl="1" indent="-285750">
              <a:buFont typeface="Arial" panose="020B0604020202020204" pitchFamily="34" charset="0"/>
              <a:buChar char="•"/>
            </a:pPr>
            <a:r>
              <a:rPr lang="en-US" sz="1600" dirty="0">
                <a:solidFill>
                  <a:srgbClr val="156F36"/>
                </a:solidFill>
              </a:rPr>
              <a:t>Sunheaven River</a:t>
            </a:r>
          </a:p>
          <a:p>
            <a:pPr marL="742950" lvl="1" indent="-285750">
              <a:buFont typeface="Arial" panose="020B0604020202020204" pitchFamily="34" charset="0"/>
              <a:buChar char="•"/>
            </a:pPr>
            <a:r>
              <a:rPr lang="en-US" sz="1600" dirty="0">
                <a:solidFill>
                  <a:srgbClr val="156F36"/>
                </a:solidFill>
              </a:rPr>
              <a:t>Sandpiper</a:t>
            </a:r>
          </a:p>
          <a:p>
            <a:pPr marL="742950" lvl="1" indent="-285750">
              <a:buFont typeface="Arial" panose="020B0604020202020204" pitchFamily="34" charset="0"/>
              <a:buChar char="•"/>
            </a:pPr>
            <a:r>
              <a:rPr lang="en-US" sz="1600" dirty="0">
                <a:solidFill>
                  <a:srgbClr val="156F36"/>
                </a:solidFill>
              </a:rPr>
              <a:t>Whitcomb</a:t>
            </a:r>
          </a:p>
          <a:p>
            <a:pPr marL="742950" lvl="1" indent="-285750">
              <a:buFont typeface="Arial" panose="020B0604020202020204" pitchFamily="34" charset="0"/>
              <a:buChar char="•"/>
            </a:pPr>
            <a:r>
              <a:rPr lang="en-US" sz="1600" dirty="0">
                <a:solidFill>
                  <a:srgbClr val="156F36"/>
                </a:solidFill>
              </a:rPr>
              <a:t>Carma</a:t>
            </a:r>
          </a:p>
        </p:txBody>
      </p:sp>
      <p:sp>
        <p:nvSpPr>
          <p:cNvPr id="9" name="Oval 8">
            <a:extLst>
              <a:ext uri="{FF2B5EF4-FFF2-40B4-BE49-F238E27FC236}">
                <a16:creationId xmlns:a16="http://schemas.microsoft.com/office/drawing/2014/main" id="{985BC47F-4974-456F-93AE-4021AF9B14A9}"/>
              </a:ext>
            </a:extLst>
          </p:cNvPr>
          <p:cNvSpPr/>
          <p:nvPr/>
        </p:nvSpPr>
        <p:spPr>
          <a:xfrm rot="20267827">
            <a:off x="3671496" y="3145456"/>
            <a:ext cx="7052336" cy="2329829"/>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8203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chemeClr val="tx2"/>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fld id="{F53B6B1F-C8AD-4588-93C6-3618906EFC2C}" type="slidenum">
              <a:rPr lang="en-US" sz="1200" b="1" smtClean="0">
                <a:solidFill>
                  <a:schemeClr val="bg1"/>
                </a:solidFill>
              </a:rPr>
              <a:pPr algn="ctr">
                <a:defRPr/>
              </a:pPr>
              <a:t>47</a:t>
            </a:fld>
            <a:endParaRPr lang="en-US" sz="1200" b="1">
              <a:solidFill>
                <a:schemeClr val="bg1"/>
              </a:solidFill>
            </a:endParaRPr>
          </a:p>
        </p:txBody>
      </p:sp>
      <p:sp>
        <p:nvSpPr>
          <p:cNvPr id="4" name="TextBox 3">
            <a:extLst>
              <a:ext uri="{FF2B5EF4-FFF2-40B4-BE49-F238E27FC236}">
                <a16:creationId xmlns:a16="http://schemas.microsoft.com/office/drawing/2014/main" id="{B6630C02-B007-4BE4-9EF3-BC779F691A6B}"/>
              </a:ext>
            </a:extLst>
          </p:cNvPr>
          <p:cNvSpPr txBox="1"/>
          <p:nvPr/>
        </p:nvSpPr>
        <p:spPr>
          <a:xfrm>
            <a:off x="8179982" y="2819400"/>
            <a:ext cx="3871379" cy="1815882"/>
          </a:xfrm>
          <a:prstGeom prst="rect">
            <a:avLst/>
          </a:prstGeom>
          <a:noFill/>
          <a:ln w="19050">
            <a:noFill/>
          </a:ln>
        </p:spPr>
        <p:txBody>
          <a:bodyPr wrap="square" rtlCol="0">
            <a:spAutoFit/>
          </a:bodyPr>
          <a:lstStyle/>
          <a:p>
            <a:pPr marL="285750" indent="-285750">
              <a:buFont typeface="Wingdings" panose="05000000000000000000" pitchFamily="2" charset="2"/>
              <a:buChar char="ü"/>
            </a:pPr>
            <a:r>
              <a:rPr lang="en-US" sz="1600" b="1" dirty="0">
                <a:solidFill>
                  <a:srgbClr val="156F36"/>
                </a:solidFill>
              </a:rPr>
              <a:t>Improve operational visibility</a:t>
            </a:r>
          </a:p>
          <a:p>
            <a:pPr marL="285750" indent="-285750">
              <a:buFont typeface="Wingdings" panose="05000000000000000000" pitchFamily="2" charset="2"/>
              <a:buChar char="ü"/>
            </a:pPr>
            <a:r>
              <a:rPr lang="en-US" sz="1600" b="1" dirty="0">
                <a:solidFill>
                  <a:srgbClr val="156F36"/>
                </a:solidFill>
              </a:rPr>
              <a:t>Evaluate data throughput</a:t>
            </a:r>
          </a:p>
          <a:p>
            <a:pPr marL="285750" indent="-285750">
              <a:buFont typeface="Wingdings" panose="05000000000000000000" pitchFamily="2" charset="2"/>
              <a:buChar char="ü"/>
            </a:pPr>
            <a:r>
              <a:rPr lang="en-US" sz="1600" b="1" dirty="0">
                <a:solidFill>
                  <a:srgbClr val="156F36"/>
                </a:solidFill>
              </a:rPr>
              <a:t>Two-way communications</a:t>
            </a:r>
          </a:p>
          <a:p>
            <a:pPr marL="285750" indent="-285750">
              <a:buFont typeface="Wingdings" panose="05000000000000000000" pitchFamily="2" charset="2"/>
              <a:buChar char="ü"/>
            </a:pPr>
            <a:r>
              <a:rPr lang="en-US" sz="1600" b="1" dirty="0">
                <a:solidFill>
                  <a:srgbClr val="156F36"/>
                </a:solidFill>
              </a:rPr>
              <a:t>Device control capability</a:t>
            </a:r>
          </a:p>
          <a:p>
            <a:pPr marL="285750" indent="-285750">
              <a:buFont typeface="Wingdings" panose="05000000000000000000" pitchFamily="2" charset="2"/>
              <a:buChar char="ü"/>
            </a:pPr>
            <a:r>
              <a:rPr lang="en-US" sz="1600" b="1" dirty="0">
                <a:solidFill>
                  <a:srgbClr val="156F36"/>
                </a:solidFill>
              </a:rPr>
              <a:t>Remote programming </a:t>
            </a:r>
          </a:p>
          <a:p>
            <a:pPr marL="285750" indent="-285750">
              <a:buFont typeface="Wingdings" panose="05000000000000000000" pitchFamily="2" charset="2"/>
              <a:buChar char="ü"/>
            </a:pPr>
            <a:r>
              <a:rPr lang="en-US" sz="1600" b="1" dirty="0">
                <a:solidFill>
                  <a:srgbClr val="156F36"/>
                </a:solidFill>
              </a:rPr>
              <a:t>Fault data recovery</a:t>
            </a:r>
          </a:p>
          <a:p>
            <a:pPr marL="285750" indent="-285750">
              <a:buFont typeface="Wingdings" panose="05000000000000000000" pitchFamily="2" charset="2"/>
              <a:buChar char="ü"/>
            </a:pPr>
            <a:r>
              <a:rPr lang="en-US" sz="1600" b="1" dirty="0">
                <a:solidFill>
                  <a:srgbClr val="156F36"/>
                </a:solidFill>
              </a:rPr>
              <a:t>Fiber, wireless, cellular options</a:t>
            </a:r>
          </a:p>
        </p:txBody>
      </p:sp>
      <p:sp>
        <p:nvSpPr>
          <p:cNvPr id="48" name="Title 1">
            <a:extLst>
              <a:ext uri="{FF2B5EF4-FFF2-40B4-BE49-F238E27FC236}">
                <a16:creationId xmlns:a16="http://schemas.microsoft.com/office/drawing/2014/main" id="{68CD9445-098E-4EF4-BC76-AC96B73E295D}"/>
              </a:ext>
            </a:extLst>
          </p:cNvPr>
          <p:cNvSpPr txBox="1">
            <a:spLocks/>
          </p:cNvSpPr>
          <p:nvPr/>
        </p:nvSpPr>
        <p:spPr>
          <a:xfrm>
            <a:off x="8748804" y="5701476"/>
            <a:ext cx="3331865" cy="1165803"/>
          </a:xfrm>
          <a:prstGeom prst="rect">
            <a:avLst/>
          </a:prstGeom>
        </p:spPr>
        <p:txBody>
          <a:bodyPr vert="horz" anchor="ctr">
            <a:noAutofit/>
          </a:bodyPr>
          <a:lstStyle>
            <a:lvl1pPr algn="l" rtl="0" eaLnBrk="1" latinLnBrk="0" hangingPunct="1">
              <a:spcBef>
                <a:spcPct val="0"/>
              </a:spcBef>
              <a:buNone/>
              <a:defRPr kumimoji="0" sz="4000" kern="1200">
                <a:solidFill>
                  <a:srgbClr val="2C4866"/>
                </a:solidFill>
                <a:latin typeface="+mj-lt"/>
                <a:ea typeface="+mj-ea"/>
                <a:cs typeface="+mj-cs"/>
              </a:defRPr>
            </a:lvl1pPr>
          </a:lstStyle>
          <a:p>
            <a:pPr fontAlgn="auto">
              <a:spcAft>
                <a:spcPts val="0"/>
              </a:spcAft>
            </a:pPr>
            <a:r>
              <a:rPr lang="en-US" sz="2400" dirty="0"/>
              <a:t>21</a:t>
            </a:r>
            <a:r>
              <a:rPr lang="en-US" sz="2400" baseline="30000" dirty="0"/>
              <a:t>st</a:t>
            </a:r>
            <a:r>
              <a:rPr lang="en-US" sz="2400" dirty="0"/>
              <a:t> Century Telecommunications</a:t>
            </a:r>
          </a:p>
        </p:txBody>
      </p:sp>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3" y="76200"/>
            <a:ext cx="3352800" cy="1165803"/>
          </a:xfrm>
        </p:spPr>
        <p:txBody>
          <a:bodyPr vert="horz" anchor="ctr">
            <a:noAutofit/>
          </a:bodyPr>
          <a:lstStyle/>
          <a:p>
            <a:r>
              <a:rPr lang="en-US" sz="3200" dirty="0"/>
              <a:t>Telecommunications Study</a:t>
            </a:r>
          </a:p>
        </p:txBody>
      </p:sp>
      <p:pic>
        <p:nvPicPr>
          <p:cNvPr id="2052" name="Picture 4" descr="Service - Telecommunications - PSC Consulting">
            <a:extLst>
              <a:ext uri="{FF2B5EF4-FFF2-40B4-BE49-F238E27FC236}">
                <a16:creationId xmlns:a16="http://schemas.microsoft.com/office/drawing/2014/main" id="{8E5D46AA-880A-44D5-9F0D-7F94F5472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499113"/>
            <a:ext cx="6170613" cy="5358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54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426DC-4D1E-4C3D-BEB8-220CAF902E22}"/>
              </a:ext>
            </a:extLst>
          </p:cNvPr>
          <p:cNvPicPr>
            <a:picLocks noChangeAspect="1"/>
          </p:cNvPicPr>
          <p:nvPr/>
        </p:nvPicPr>
        <p:blipFill>
          <a:blip r:embed="rId2"/>
          <a:stretch>
            <a:fillRect/>
          </a:stretch>
        </p:blipFill>
        <p:spPr>
          <a:xfrm>
            <a:off x="1949777" y="0"/>
            <a:ext cx="8292446" cy="6858000"/>
          </a:xfrm>
          <a:prstGeom prst="rect">
            <a:avLst/>
          </a:prstGeom>
        </p:spPr>
      </p:pic>
    </p:spTree>
    <p:extLst>
      <p:ext uri="{BB962C8B-B14F-4D97-AF65-F5344CB8AC3E}">
        <p14:creationId xmlns:p14="http://schemas.microsoft.com/office/powerpoint/2010/main" val="1694598922"/>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FEEF1-5DC2-4020-AAC1-D6ACC903D1E9}"/>
              </a:ext>
            </a:extLst>
          </p:cNvPr>
          <p:cNvPicPr>
            <a:picLocks noChangeAspect="1"/>
          </p:cNvPicPr>
          <p:nvPr/>
        </p:nvPicPr>
        <p:blipFill>
          <a:blip r:embed="rId3"/>
          <a:stretch>
            <a:fillRect/>
          </a:stretch>
        </p:blipFill>
        <p:spPr>
          <a:xfrm>
            <a:off x="1674640" y="0"/>
            <a:ext cx="8842720" cy="6858000"/>
          </a:xfrm>
          <a:prstGeom prst="rect">
            <a:avLst/>
          </a:prstGeom>
        </p:spPr>
      </p:pic>
      <p:pic>
        <p:nvPicPr>
          <p:cNvPr id="6" name="Picture 5">
            <a:extLst>
              <a:ext uri="{FF2B5EF4-FFF2-40B4-BE49-F238E27FC236}">
                <a16:creationId xmlns:a16="http://schemas.microsoft.com/office/drawing/2014/main" id="{0C64E1EB-9906-4D27-AB84-7E1DE3ED3309}"/>
              </a:ext>
            </a:extLst>
          </p:cNvPr>
          <p:cNvPicPr>
            <a:picLocks noChangeAspect="1"/>
          </p:cNvPicPr>
          <p:nvPr/>
        </p:nvPicPr>
        <p:blipFill>
          <a:blip r:embed="rId4"/>
          <a:stretch>
            <a:fillRect/>
          </a:stretch>
        </p:blipFill>
        <p:spPr>
          <a:xfrm>
            <a:off x="4876800" y="2895600"/>
            <a:ext cx="4267200" cy="533400"/>
          </a:xfrm>
          <a:prstGeom prst="rect">
            <a:avLst/>
          </a:prstGeom>
        </p:spPr>
      </p:pic>
      <p:sp>
        <p:nvSpPr>
          <p:cNvPr id="7" name="Oval 6">
            <a:extLst>
              <a:ext uri="{FF2B5EF4-FFF2-40B4-BE49-F238E27FC236}">
                <a16:creationId xmlns:a16="http://schemas.microsoft.com/office/drawing/2014/main" id="{C1E1C8B1-9A0E-49F5-A205-2DCD7832E562}"/>
              </a:ext>
            </a:extLst>
          </p:cNvPr>
          <p:cNvSpPr/>
          <p:nvPr/>
        </p:nvSpPr>
        <p:spPr>
          <a:xfrm>
            <a:off x="3200400" y="3505200"/>
            <a:ext cx="2209800" cy="213360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3470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FEEF1-5DC2-4020-AAC1-D6ACC903D1E9}"/>
              </a:ext>
            </a:extLst>
          </p:cNvPr>
          <p:cNvPicPr>
            <a:picLocks noChangeAspect="1"/>
          </p:cNvPicPr>
          <p:nvPr/>
        </p:nvPicPr>
        <p:blipFill>
          <a:blip r:embed="rId3"/>
          <a:stretch>
            <a:fillRect/>
          </a:stretch>
        </p:blipFill>
        <p:spPr>
          <a:xfrm>
            <a:off x="1674640" y="0"/>
            <a:ext cx="8842720" cy="6858000"/>
          </a:xfrm>
          <a:prstGeom prst="rect">
            <a:avLst/>
          </a:prstGeom>
        </p:spPr>
      </p:pic>
      <p:pic>
        <p:nvPicPr>
          <p:cNvPr id="6" name="Picture 5">
            <a:extLst>
              <a:ext uri="{FF2B5EF4-FFF2-40B4-BE49-F238E27FC236}">
                <a16:creationId xmlns:a16="http://schemas.microsoft.com/office/drawing/2014/main" id="{0C64E1EB-9906-4D27-AB84-7E1DE3ED3309}"/>
              </a:ext>
            </a:extLst>
          </p:cNvPr>
          <p:cNvPicPr>
            <a:picLocks noChangeAspect="1"/>
          </p:cNvPicPr>
          <p:nvPr/>
        </p:nvPicPr>
        <p:blipFill>
          <a:blip r:embed="rId4"/>
          <a:stretch>
            <a:fillRect/>
          </a:stretch>
        </p:blipFill>
        <p:spPr>
          <a:xfrm>
            <a:off x="4876800" y="2895600"/>
            <a:ext cx="4267200" cy="533400"/>
          </a:xfrm>
          <a:prstGeom prst="rect">
            <a:avLst/>
          </a:prstGeom>
        </p:spPr>
      </p:pic>
      <p:sp>
        <p:nvSpPr>
          <p:cNvPr id="5" name="Oval 4">
            <a:extLst>
              <a:ext uri="{FF2B5EF4-FFF2-40B4-BE49-F238E27FC236}">
                <a16:creationId xmlns:a16="http://schemas.microsoft.com/office/drawing/2014/main" id="{C560BB02-EB94-4B34-AFAF-CE47FA5EF91E}"/>
              </a:ext>
            </a:extLst>
          </p:cNvPr>
          <p:cNvSpPr/>
          <p:nvPr/>
        </p:nvSpPr>
        <p:spPr>
          <a:xfrm>
            <a:off x="3352800" y="1447800"/>
            <a:ext cx="2209800" cy="213360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6652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39B80C-DA7F-4F57-BE94-9566C05DE697}"/>
              </a:ext>
            </a:extLst>
          </p:cNvPr>
          <p:cNvPicPr>
            <a:picLocks noChangeAspect="1"/>
          </p:cNvPicPr>
          <p:nvPr/>
        </p:nvPicPr>
        <p:blipFill>
          <a:blip r:embed="rId3"/>
          <a:stretch>
            <a:fillRect/>
          </a:stretch>
        </p:blipFill>
        <p:spPr>
          <a:xfrm>
            <a:off x="533399" y="0"/>
            <a:ext cx="11207697" cy="6858000"/>
          </a:xfrm>
          <a:prstGeom prst="rect">
            <a:avLst/>
          </a:prstGeom>
        </p:spPr>
      </p:pic>
    </p:spTree>
    <p:extLst>
      <p:ext uri="{BB962C8B-B14F-4D97-AF65-F5344CB8AC3E}">
        <p14:creationId xmlns:p14="http://schemas.microsoft.com/office/powerpoint/2010/main" val="1414709339"/>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F512A-9223-40EA-9886-F9087F85B033}"/>
              </a:ext>
            </a:extLst>
          </p:cNvPr>
          <p:cNvSpPr>
            <a:spLocks noGrp="1"/>
          </p:cNvSpPr>
          <p:nvPr>
            <p:ph type="title"/>
          </p:nvPr>
        </p:nvSpPr>
        <p:spPr>
          <a:xfrm>
            <a:off x="609600" y="255635"/>
            <a:ext cx="10972800" cy="1143000"/>
          </a:xfrm>
        </p:spPr>
        <p:txBody>
          <a:bodyPr/>
          <a:lstStyle/>
          <a:p>
            <a:r>
              <a:rPr lang="en-US" dirty="0"/>
              <a:t>“Transmission” Focus</a:t>
            </a:r>
          </a:p>
        </p:txBody>
      </p:sp>
      <p:sp>
        <p:nvSpPr>
          <p:cNvPr id="5" name="Slide Number Placeholder 4">
            <a:extLst>
              <a:ext uri="{FF2B5EF4-FFF2-40B4-BE49-F238E27FC236}">
                <a16:creationId xmlns:a16="http://schemas.microsoft.com/office/drawing/2014/main" id="{8D8F6CF7-A4E3-4E31-8BC3-5F2211729779}"/>
              </a:ext>
            </a:extLst>
          </p:cNvPr>
          <p:cNvSpPr>
            <a:spLocks noGrp="1"/>
          </p:cNvSpPr>
          <p:nvPr>
            <p:ph type="sldNum" sz="quarter" idx="4294967295"/>
          </p:nvPr>
        </p:nvSpPr>
        <p:spPr>
          <a:xfrm>
            <a:off x="0" y="1271588"/>
            <a:ext cx="711200" cy="244475"/>
          </a:xfrm>
        </p:spPr>
        <p:txBody>
          <a:bodyPr>
            <a:normAutofit fontScale="85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D40F3C2-E034-468E-A1F2-34CF15A5D37F}" type="slidenum">
              <a:rPr kumimoji="0" lang="en-US" sz="1400" b="1" i="0" u="none" strike="noStrike" kern="1200" cap="none" spc="0" normalizeH="0" baseline="0" noProof="0" smtClean="0">
                <a:ln>
                  <a:noFill/>
                </a:ln>
                <a:solidFill>
                  <a:srgbClr val="FFFFFF"/>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51</a:t>
            </a:fld>
            <a:endParaRPr kumimoji="0" lang="en-US" sz="14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0" name="Content Placeholder 2">
            <a:extLst>
              <a:ext uri="{FF2B5EF4-FFF2-40B4-BE49-F238E27FC236}">
                <a16:creationId xmlns:a16="http://schemas.microsoft.com/office/drawing/2014/main" id="{244597CC-B92E-4E4E-A918-781BD40FB840}"/>
              </a:ext>
            </a:extLst>
          </p:cNvPr>
          <p:cNvSpPr txBox="1">
            <a:spLocks/>
          </p:cNvSpPr>
          <p:nvPr/>
        </p:nvSpPr>
        <p:spPr>
          <a:xfrm>
            <a:off x="509665" y="2664850"/>
            <a:ext cx="5454769" cy="3159124"/>
          </a:xfrm>
          <a:prstGeom prst="rect">
            <a:avLst/>
          </a:prstGeom>
        </p:spPr>
        <p:txBody>
          <a:bodyPr vert="horz">
            <a:normAutofit fontScale="85000" lnSpcReduction="20000"/>
          </a:bodyPr>
          <a:lstStyle>
            <a:defPPr>
              <a:defRPr lang="en-US"/>
            </a:defPPr>
            <a:lvl1pPr marL="320040" marR="0" lvl="0" indent="-320040" defTabSz="914400" latinLnBrk="0">
              <a:lnSpc>
                <a:spcPct val="100000"/>
              </a:lnSpc>
              <a:spcBef>
                <a:spcPct val="30000"/>
              </a:spcBef>
              <a:buClrTx/>
              <a:buSzTx/>
              <a:buFont typeface="Wingdings" panose="05000000000000000000" pitchFamily="2" charset="2"/>
              <a:buChar char="ü"/>
              <a:tabLst/>
              <a:defRPr kumimoji="0" sz="3000">
                <a:solidFill>
                  <a:srgbClr val="2C4866"/>
                </a:solidFill>
                <a:latin typeface="+mn-lt"/>
              </a:defRPr>
            </a:lvl1pPr>
            <a:lvl2pPr marL="640080" indent="-274320" eaLnBrk="1" latinLnBrk="0" hangingPunct="1">
              <a:spcBef>
                <a:spcPts val="550"/>
              </a:spcBef>
              <a:buClr>
                <a:srgbClr val="2C4866"/>
              </a:buClr>
              <a:buSzPct val="70000"/>
              <a:buFont typeface="Courier New" panose="02070309020205020404" pitchFamily="49" charset="0"/>
              <a:buChar char="o"/>
              <a:defRPr kumimoji="0" sz="2600">
                <a:solidFill>
                  <a:srgbClr val="2C4866"/>
                </a:solidFill>
                <a:latin typeface="+mn-lt"/>
              </a:defRPr>
            </a:lvl2pPr>
            <a:lvl3pPr indent="-228600" eaLnBrk="1" latinLnBrk="0" hangingPunct="1">
              <a:spcBef>
                <a:spcPts val="500"/>
              </a:spcBef>
              <a:buClr>
                <a:srgbClr val="2C4866"/>
              </a:buClr>
              <a:buSzPct val="75000"/>
              <a:buFont typeface="Courier New" panose="02070309020205020404" pitchFamily="49" charset="0"/>
              <a:buChar char="o"/>
              <a:defRPr kumimoji="0" sz="2300">
                <a:solidFill>
                  <a:srgbClr val="2C4866"/>
                </a:solidFill>
                <a:latin typeface="+mn-lt"/>
              </a:defRPr>
            </a:lvl3pPr>
            <a:lvl4pPr indent="-228600" eaLnBrk="1" latinLnBrk="0" hangingPunct="1">
              <a:spcBef>
                <a:spcPts val="400"/>
              </a:spcBef>
              <a:buClr>
                <a:srgbClr val="2C4866"/>
              </a:buClr>
              <a:buSzPct val="75000"/>
              <a:buFont typeface="Courier New" panose="02070309020205020404" pitchFamily="49" charset="0"/>
              <a:buChar char="o"/>
              <a:defRPr kumimoji="0" sz="2000">
                <a:solidFill>
                  <a:srgbClr val="2C4866"/>
                </a:solidFill>
                <a:latin typeface="+mn-lt"/>
              </a:defRPr>
            </a:lvl4pPr>
            <a:lvl5pPr indent="-228600" eaLnBrk="1" latinLnBrk="0" hangingPunct="1">
              <a:spcBef>
                <a:spcPts val="400"/>
              </a:spcBef>
              <a:buClr>
                <a:srgbClr val="2C4866"/>
              </a:buClr>
              <a:buSzPct val="65000"/>
              <a:buFont typeface="Courier New" panose="02070309020205020404" pitchFamily="49" charset="0"/>
              <a:buChar char="o"/>
              <a:defRPr kumimoji="0" sz="2000">
                <a:solidFill>
                  <a:srgbClr val="2C4866"/>
                </a:solidFill>
                <a:latin typeface="+mn-lt"/>
              </a:defRPr>
            </a:lvl5pPr>
            <a:lvl6pPr marL="2103120" indent="-228600">
              <a:spcBef>
                <a:spcPct val="20000"/>
              </a:spcBef>
              <a:buClr>
                <a:schemeClr val="accent1"/>
              </a:buClr>
              <a:buFont typeface="Wingdings"/>
              <a:buChar char="§"/>
              <a:defRPr kumimoji="0" sz="1800" baseline="0">
                <a:latin typeface="+mn-lt"/>
              </a:defRPr>
            </a:lvl6pPr>
            <a:lvl7pPr marL="2377440" indent="-228600">
              <a:spcBef>
                <a:spcPct val="20000"/>
              </a:spcBef>
              <a:buClr>
                <a:schemeClr val="accent2"/>
              </a:buClr>
              <a:buFont typeface="Wingdings"/>
              <a:buChar char="§"/>
              <a:defRPr kumimoji="0" sz="1800" baseline="0">
                <a:latin typeface="+mn-lt"/>
              </a:defRPr>
            </a:lvl7pPr>
            <a:lvl8pPr marL="2651760" indent="-228600">
              <a:spcBef>
                <a:spcPct val="20000"/>
              </a:spcBef>
              <a:buClr>
                <a:schemeClr val="accent3"/>
              </a:buClr>
              <a:buFont typeface="Wingdings"/>
              <a:buChar char="§"/>
              <a:defRPr kumimoji="0" sz="1800" baseline="0">
                <a:latin typeface="+mn-lt"/>
              </a:defRPr>
            </a:lvl8pPr>
            <a:lvl9pPr marL="2926080" indent="-228600">
              <a:spcBef>
                <a:spcPct val="20000"/>
              </a:spcBef>
              <a:buClr>
                <a:schemeClr val="accent4"/>
              </a:buClr>
              <a:buFont typeface="Wingdings"/>
              <a:buChar char="§"/>
              <a:defRPr kumimoji="0" sz="1800" baseline="0">
                <a:latin typeface="+mn-lt"/>
              </a:defRPr>
            </a:lvl9pPr>
          </a:lstStyle>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r>
              <a:rPr kumimoji="0" lang="en-US" sz="3000" b="0" i="0" u="none" strike="noStrike" kern="1200" cap="none" spc="0" normalizeH="0" baseline="0" noProof="0" dirty="0">
                <a:ln>
                  <a:noFill/>
                </a:ln>
                <a:solidFill>
                  <a:srgbClr val="2C4866"/>
                </a:solidFill>
                <a:effectLst/>
                <a:uLnTx/>
                <a:uFillTx/>
                <a:latin typeface="Tw Cen MT"/>
                <a:ea typeface="+mn-ea"/>
                <a:cs typeface="+mn-cs"/>
              </a:rPr>
              <a:t>Enhanced Substation Communications</a:t>
            </a: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endParaRPr kumimoji="0" lang="en-US" sz="3000" b="0" i="0" u="none" strike="noStrike" kern="1200" cap="none" spc="0" normalizeH="0" baseline="0" noProof="0" dirty="0">
              <a:ln>
                <a:noFill/>
              </a:ln>
              <a:solidFill>
                <a:srgbClr val="2C4866"/>
              </a:solidFill>
              <a:effectLst/>
              <a:uLnTx/>
              <a:uFillTx/>
              <a:latin typeface="Tw Cen MT"/>
              <a:ea typeface="+mn-ea"/>
              <a:cs typeface="+mn-cs"/>
            </a:endParaRP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r>
              <a:rPr kumimoji="0" lang="en-US" sz="3000" b="0" i="0" u="none" strike="noStrike" kern="1200" cap="none" spc="0" normalizeH="0" baseline="0" noProof="0" dirty="0">
                <a:ln>
                  <a:noFill/>
                </a:ln>
                <a:solidFill>
                  <a:srgbClr val="2C4866"/>
                </a:solidFill>
                <a:effectLst/>
                <a:uLnTx/>
                <a:uFillTx/>
                <a:latin typeface="Tw Cen MT"/>
                <a:ea typeface="+mn-ea"/>
                <a:cs typeface="+mn-cs"/>
              </a:rPr>
              <a:t>Predictive </a:t>
            </a:r>
            <a:r>
              <a:rPr lang="en-US" dirty="0">
                <a:latin typeface="Tw Cen MT"/>
              </a:rPr>
              <a:t>Ma</a:t>
            </a:r>
            <a:r>
              <a:rPr kumimoji="0" lang="en-US" sz="3000" b="0" i="0" u="none" strike="noStrike" kern="1200" cap="none" spc="0" normalizeH="0" baseline="0" noProof="0" dirty="0" err="1">
                <a:ln>
                  <a:noFill/>
                </a:ln>
                <a:solidFill>
                  <a:srgbClr val="2C4866"/>
                </a:solidFill>
                <a:effectLst/>
                <a:uLnTx/>
                <a:uFillTx/>
                <a:latin typeface="Tw Cen MT"/>
                <a:ea typeface="+mn-ea"/>
                <a:cs typeface="+mn-cs"/>
              </a:rPr>
              <a:t>intenance</a:t>
            </a:r>
            <a:endParaRPr kumimoji="0" lang="en-US" sz="3000" b="0" i="0" u="none" strike="noStrike" kern="1200" cap="none" spc="0" normalizeH="0" baseline="0" noProof="0" dirty="0">
              <a:ln>
                <a:noFill/>
              </a:ln>
              <a:solidFill>
                <a:srgbClr val="2C4866"/>
              </a:solidFill>
              <a:effectLst/>
              <a:uLnTx/>
              <a:uFillTx/>
              <a:latin typeface="Tw Cen MT"/>
              <a:ea typeface="+mn-ea"/>
              <a:cs typeface="+mn-cs"/>
            </a:endParaRP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endParaRPr kumimoji="0" lang="en-US" sz="3000" b="0" i="0" u="none" strike="noStrike" kern="1200" cap="none" spc="0" normalizeH="0" baseline="0" noProof="0" dirty="0">
              <a:ln>
                <a:noFill/>
              </a:ln>
              <a:solidFill>
                <a:srgbClr val="2C4866"/>
              </a:solidFill>
              <a:effectLst/>
              <a:uLnTx/>
              <a:uFillTx/>
              <a:latin typeface="Tw Cen MT"/>
              <a:ea typeface="+mn-ea"/>
              <a:cs typeface="+mn-cs"/>
            </a:endParaRP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r>
              <a:rPr kumimoji="0" lang="en-US" sz="3000" b="0" i="0" u="none" strike="noStrike" kern="1200" cap="none" spc="0" normalizeH="0" baseline="0" noProof="0" dirty="0">
                <a:ln>
                  <a:noFill/>
                </a:ln>
                <a:solidFill>
                  <a:srgbClr val="2C4866"/>
                </a:solidFill>
                <a:effectLst/>
                <a:uLnTx/>
                <a:uFillTx/>
                <a:latin typeface="Tw Cen MT"/>
                <a:ea typeface="+mn-ea"/>
                <a:cs typeface="+mn-cs"/>
              </a:rPr>
              <a:t>Transmission Reliability</a:t>
            </a: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endParaRPr lang="en-US" dirty="0">
              <a:latin typeface="Tw Cen MT"/>
            </a:endParaRP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r>
              <a:rPr kumimoji="0" lang="en-US" sz="3000" b="0" i="0" u="none" strike="noStrike" kern="1200" cap="none" spc="0" normalizeH="0" baseline="0" noProof="0" dirty="0">
                <a:ln>
                  <a:noFill/>
                </a:ln>
                <a:solidFill>
                  <a:srgbClr val="2C4866"/>
                </a:solidFill>
                <a:effectLst/>
                <a:uLnTx/>
                <a:uFillTx/>
                <a:latin typeface="Tw Cen MT"/>
                <a:ea typeface="+mn-ea"/>
                <a:cs typeface="+mn-cs"/>
              </a:rPr>
              <a:t>Facility Inspection</a:t>
            </a:r>
            <a:r>
              <a:rPr kumimoji="0" lang="en-US" sz="3000" b="0" i="0" u="none" strike="noStrike" kern="1200" cap="none" spc="0" normalizeH="0" noProof="0" dirty="0">
                <a:ln>
                  <a:noFill/>
                </a:ln>
                <a:solidFill>
                  <a:srgbClr val="2C4866"/>
                </a:solidFill>
                <a:effectLst/>
                <a:uLnTx/>
                <a:uFillTx/>
                <a:latin typeface="Tw Cen MT"/>
                <a:ea typeface="+mn-ea"/>
                <a:cs typeface="+mn-cs"/>
              </a:rPr>
              <a:t> Capability</a:t>
            </a:r>
            <a:endParaRPr kumimoji="0" lang="en-US" sz="3000" b="0" i="0" u="none" strike="noStrike" kern="1200" cap="none" spc="0" normalizeH="0" baseline="0" noProof="0" dirty="0">
              <a:ln>
                <a:noFill/>
              </a:ln>
              <a:solidFill>
                <a:srgbClr val="2C4866"/>
              </a:solidFill>
              <a:effectLst/>
              <a:uLnTx/>
              <a:uFillTx/>
              <a:latin typeface="Tw Cen MT"/>
              <a:ea typeface="+mn-ea"/>
              <a:cs typeface="+mn-cs"/>
            </a:endParaRP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endParaRPr kumimoji="0" lang="en-US" sz="3000" b="0" i="0" u="none" strike="noStrike" kern="1200" cap="none" spc="0" normalizeH="0" baseline="0" noProof="0" dirty="0">
              <a:ln>
                <a:noFill/>
              </a:ln>
              <a:solidFill>
                <a:srgbClr val="2C4866"/>
              </a:solidFill>
              <a:effectLst/>
              <a:uLnTx/>
              <a:uFillTx/>
              <a:latin typeface="Tw Cen MT"/>
              <a:ea typeface="+mn-ea"/>
              <a:cs typeface="+mn-cs"/>
            </a:endParaRPr>
          </a:p>
        </p:txBody>
      </p:sp>
      <p:pic>
        <p:nvPicPr>
          <p:cNvPr id="4" name="Picture 3" descr="A picture containing grass, sky, outdoor, outdoor object&#10;&#10;Description automatically generated">
            <a:extLst>
              <a:ext uri="{FF2B5EF4-FFF2-40B4-BE49-F238E27FC236}">
                <a16:creationId xmlns:a16="http://schemas.microsoft.com/office/drawing/2014/main" id="{CCD2E2BC-4990-493D-A7B9-8E77A91E7A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1545289"/>
            <a:ext cx="3962400" cy="5136539"/>
          </a:xfrm>
          <a:prstGeom prst="rect">
            <a:avLst/>
          </a:prstGeom>
        </p:spPr>
      </p:pic>
      <p:pic>
        <p:nvPicPr>
          <p:cNvPr id="18" name="Picture 17">
            <a:extLst>
              <a:ext uri="{FF2B5EF4-FFF2-40B4-BE49-F238E27FC236}">
                <a16:creationId xmlns:a16="http://schemas.microsoft.com/office/drawing/2014/main" id="{2E181F1E-A101-4661-8BCF-F6D426362EF3}"/>
              </a:ext>
            </a:extLst>
          </p:cNvPr>
          <p:cNvPicPr>
            <a:picLocks noChangeAspect="1"/>
          </p:cNvPicPr>
          <p:nvPr/>
        </p:nvPicPr>
        <p:blipFill>
          <a:blip r:embed="rId4"/>
          <a:stretch>
            <a:fillRect/>
          </a:stretch>
        </p:blipFill>
        <p:spPr>
          <a:xfrm>
            <a:off x="5855176" y="2664851"/>
            <a:ext cx="6134327" cy="3151388"/>
          </a:xfrm>
          <a:prstGeom prst="rect">
            <a:avLst/>
          </a:prstGeom>
        </p:spPr>
      </p:pic>
      <p:grpSp>
        <p:nvGrpSpPr>
          <p:cNvPr id="7" name="Group 6">
            <a:extLst>
              <a:ext uri="{FF2B5EF4-FFF2-40B4-BE49-F238E27FC236}">
                <a16:creationId xmlns:a16="http://schemas.microsoft.com/office/drawing/2014/main" id="{72477BC4-AB1A-4B3F-89F1-CE7FF7AFC73E}"/>
              </a:ext>
            </a:extLst>
          </p:cNvPr>
          <p:cNvGrpSpPr/>
          <p:nvPr/>
        </p:nvGrpSpPr>
        <p:grpSpPr>
          <a:xfrm>
            <a:off x="5855176" y="2689589"/>
            <a:ext cx="5358447" cy="2847937"/>
            <a:chOff x="5855176" y="2689589"/>
            <a:chExt cx="5358447" cy="2847937"/>
          </a:xfrm>
        </p:grpSpPr>
        <p:pic>
          <p:nvPicPr>
            <p:cNvPr id="10" name="Picture 9">
              <a:extLst>
                <a:ext uri="{FF2B5EF4-FFF2-40B4-BE49-F238E27FC236}">
                  <a16:creationId xmlns:a16="http://schemas.microsoft.com/office/drawing/2014/main" id="{F5165AD0-29FB-4376-91C3-7566B9A9DB96}"/>
                </a:ext>
              </a:extLst>
            </p:cNvPr>
            <p:cNvPicPr>
              <a:picLocks noChangeAspect="1"/>
            </p:cNvPicPr>
            <p:nvPr/>
          </p:nvPicPr>
          <p:blipFill>
            <a:blip r:embed="rId5"/>
            <a:stretch>
              <a:fillRect/>
            </a:stretch>
          </p:blipFill>
          <p:spPr>
            <a:xfrm>
              <a:off x="5855176" y="2689589"/>
              <a:ext cx="5358447" cy="2847937"/>
            </a:xfrm>
            <a:prstGeom prst="rect">
              <a:avLst/>
            </a:prstGeom>
          </p:spPr>
        </p:pic>
        <p:sp>
          <p:nvSpPr>
            <p:cNvPr id="3" name="Rectangle 2">
              <a:extLst>
                <a:ext uri="{FF2B5EF4-FFF2-40B4-BE49-F238E27FC236}">
                  <a16:creationId xmlns:a16="http://schemas.microsoft.com/office/drawing/2014/main" id="{496239DB-6F12-4B5B-B2B2-161B0B92950D}"/>
                </a:ext>
              </a:extLst>
            </p:cNvPr>
            <p:cNvSpPr/>
            <p:nvPr/>
          </p:nvSpPr>
          <p:spPr>
            <a:xfrm>
              <a:off x="9067800" y="2714989"/>
              <a:ext cx="325634" cy="233299"/>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908E79FE-47F8-4014-AB42-A27314546575}"/>
              </a:ext>
            </a:extLst>
          </p:cNvPr>
          <p:cNvPicPr>
            <a:picLocks noChangeAspect="1"/>
          </p:cNvPicPr>
          <p:nvPr/>
        </p:nvPicPr>
        <p:blipFill>
          <a:blip r:embed="rId6"/>
          <a:stretch>
            <a:fillRect/>
          </a:stretch>
        </p:blipFill>
        <p:spPr>
          <a:xfrm>
            <a:off x="5855176" y="2362200"/>
            <a:ext cx="5114286" cy="3371429"/>
          </a:xfrm>
          <a:prstGeom prst="rect">
            <a:avLst/>
          </a:prstGeom>
        </p:spPr>
      </p:pic>
    </p:spTree>
    <p:extLst>
      <p:ext uri="{BB962C8B-B14F-4D97-AF65-F5344CB8AC3E}">
        <p14:creationId xmlns:p14="http://schemas.microsoft.com/office/powerpoint/2010/main" val="82915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0">
                                            <p:txEl>
                                              <p:pRg st="0" end="0"/>
                                            </p:txEl>
                                          </p:spTgt>
                                        </p:tgtEl>
                                        <p:attrNameLst>
                                          <p:attrName>ppt_c</p:attrName>
                                        </p:attrNameLst>
                                      </p:cBhvr>
                                      <p:to>
                                        <a:schemeClr val="bg2"/>
                                      </p:to>
                                    </p:animClr>
                                  </p:sub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 calcmode="lin" valueType="num">
                                      <p:cBhvr additive="base">
                                        <p:cTn id="17" dur="500" fill="hold"/>
                                        <p:tgtEl>
                                          <p:spTgt spid="20">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0">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0">
                                            <p:txEl>
                                              <p:pRg st="2" end="2"/>
                                            </p:txEl>
                                          </p:spTgt>
                                        </p:tgtEl>
                                        <p:attrNameLst>
                                          <p:attrName>ppt_c</p:attrName>
                                        </p:attrNameLst>
                                      </p:cBhvr>
                                      <p:to>
                                        <a:schemeClr val="bg2"/>
                                      </p:to>
                                    </p:animClr>
                                  </p:subTnLst>
                                </p:cTn>
                              </p:par>
                              <p:par>
                                <p:cTn id="19" presetID="2" presetClass="entr" presetSubtype="2"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1+#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 calcmode="lin" valueType="num">
                                      <p:cBhvr additive="base">
                                        <p:cTn id="27" dur="500" fill="hold"/>
                                        <p:tgtEl>
                                          <p:spTgt spid="20">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0">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0">
                                            <p:txEl>
                                              <p:pRg st="4" end="4"/>
                                            </p:txEl>
                                          </p:spTgt>
                                        </p:tgtEl>
                                        <p:attrNameLst>
                                          <p:attrName>ppt_c</p:attrName>
                                        </p:attrNameLst>
                                      </p:cBhvr>
                                      <p:to>
                                        <a:schemeClr val="bg2"/>
                                      </p:to>
                                    </p:animClr>
                                  </p:subTnLst>
                                </p:cTn>
                              </p:par>
                              <p:par>
                                <p:cTn id="29" presetID="2" presetClass="entr" presetSubtype="2"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1+#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0">
                                            <p:txEl>
                                              <p:pRg st="6" end="6"/>
                                            </p:txEl>
                                          </p:spTgt>
                                        </p:tgtEl>
                                        <p:attrNameLst>
                                          <p:attrName>style.visibility</p:attrName>
                                        </p:attrNameLst>
                                      </p:cBhvr>
                                      <p:to>
                                        <p:strVal val="visible"/>
                                      </p:to>
                                    </p:set>
                                    <p:anim calcmode="lin" valueType="num">
                                      <p:cBhvr additive="base">
                                        <p:cTn id="37" dur="500" fill="hold"/>
                                        <p:tgtEl>
                                          <p:spTgt spid="20">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0">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1+#ppt_w/2"/>
                                          </p:val>
                                        </p:tav>
                                        <p:tav tm="100000">
                                          <p:val>
                                            <p:strVal val="#ppt_x"/>
                                          </p:val>
                                        </p:tav>
                                      </p:tavLst>
                                    </p:anim>
                                    <p:anim calcmode="lin" valueType="num">
                                      <p:cBhvr additive="base">
                                        <p:cTn id="4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6FBAD23-C445-453A-AF4E-F48F5522F1CA}"/>
              </a:ext>
            </a:extLst>
          </p:cNvPr>
          <p:cNvSpPr txBox="1"/>
          <p:nvPr/>
        </p:nvSpPr>
        <p:spPr>
          <a:xfrm>
            <a:off x="5680454" y="1681821"/>
            <a:ext cx="2185433" cy="584775"/>
          </a:xfrm>
          <a:prstGeom prst="rect">
            <a:avLst/>
          </a:prstGeom>
          <a:noFill/>
        </p:spPr>
        <p:txBody>
          <a:bodyPr wrap="square" rtlCol="0">
            <a:spAutoFit/>
          </a:bodyPr>
          <a:lstStyle/>
          <a:p>
            <a:pPr algn="ctr"/>
            <a:r>
              <a:rPr lang="en-US" sz="1600" dirty="0"/>
              <a:t>Real Time Automation Control (RTAC)</a:t>
            </a:r>
          </a:p>
        </p:txBody>
      </p:sp>
      <p:pic>
        <p:nvPicPr>
          <p:cNvPr id="4" name="Picture 3">
            <a:extLst>
              <a:ext uri="{FF2B5EF4-FFF2-40B4-BE49-F238E27FC236}">
                <a16:creationId xmlns:a16="http://schemas.microsoft.com/office/drawing/2014/main" id="{DA4C8D48-92F2-4649-8672-E5382747990C}"/>
              </a:ext>
            </a:extLst>
          </p:cNvPr>
          <p:cNvPicPr>
            <a:picLocks noChangeAspect="1"/>
          </p:cNvPicPr>
          <p:nvPr/>
        </p:nvPicPr>
        <p:blipFill>
          <a:blip r:embed="rId3"/>
          <a:stretch>
            <a:fillRect/>
          </a:stretch>
        </p:blipFill>
        <p:spPr>
          <a:xfrm>
            <a:off x="5479240" y="2266596"/>
            <a:ext cx="2509592" cy="1333812"/>
          </a:xfrm>
          <a:prstGeom prst="rect">
            <a:avLst/>
          </a:prstGeom>
        </p:spPr>
      </p:pic>
      <p:sp>
        <p:nvSpPr>
          <p:cNvPr id="6" name="Arrow: Right 5">
            <a:extLst>
              <a:ext uri="{FF2B5EF4-FFF2-40B4-BE49-F238E27FC236}">
                <a16:creationId xmlns:a16="http://schemas.microsoft.com/office/drawing/2014/main" id="{BFB26F5F-566A-414D-B122-F549E1A8C937}"/>
              </a:ext>
            </a:extLst>
          </p:cNvPr>
          <p:cNvSpPr/>
          <p:nvPr/>
        </p:nvSpPr>
        <p:spPr>
          <a:xfrm>
            <a:off x="4477837" y="2691186"/>
            <a:ext cx="978408" cy="484632"/>
          </a:xfrm>
          <a:prstGeom prst="rightArrow">
            <a:avLst/>
          </a:prstGeom>
          <a:noFill/>
          <a:ln w="31750">
            <a:solidFill>
              <a:srgbClr val="247C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56F36"/>
                </a:solidFill>
              </a:rPr>
              <a:t>UPGRADE</a:t>
            </a:r>
          </a:p>
        </p:txBody>
      </p:sp>
      <p:sp>
        <p:nvSpPr>
          <p:cNvPr id="23" name="Rounded Rectangle 22"/>
          <p:cNvSpPr/>
          <p:nvPr/>
        </p:nvSpPr>
        <p:spPr>
          <a:xfrm>
            <a:off x="8650482" y="3359958"/>
            <a:ext cx="769355" cy="3083443"/>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26" name="Straight Arrow Connector 25">
            <a:extLst>
              <a:ext uri="{FF2B5EF4-FFF2-40B4-BE49-F238E27FC236}">
                <a16:creationId xmlns:a16="http://schemas.microsoft.com/office/drawing/2014/main" id="{A5F25C31-F5B6-470F-8C6B-F852668EF8B9}"/>
              </a:ext>
            </a:extLst>
          </p:cNvPr>
          <p:cNvCxnSpPr>
            <a:cxnSpLocks/>
          </p:cNvCxnSpPr>
          <p:nvPr/>
        </p:nvCxnSpPr>
        <p:spPr>
          <a:xfrm flipV="1">
            <a:off x="4683898" y="1947175"/>
            <a:ext cx="730583" cy="76721"/>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4" y="254451"/>
            <a:ext cx="11073384" cy="987552"/>
          </a:xfrm>
        </p:spPr>
        <p:txBody>
          <a:bodyPr vert="horz" anchor="ctr">
            <a:normAutofit/>
          </a:bodyPr>
          <a:lstStyle/>
          <a:p>
            <a:r>
              <a:rPr lang="en-US" sz="4400" dirty="0"/>
              <a:t>Substation Communications</a:t>
            </a:r>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chemeClr val="tx2"/>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fld id="{F53B6B1F-C8AD-4588-93C6-3618906EFC2C}" type="slidenum">
              <a:rPr lang="en-US" sz="1200" b="1" smtClean="0">
                <a:solidFill>
                  <a:schemeClr val="bg1"/>
                </a:solidFill>
              </a:rPr>
              <a:pPr algn="ctr">
                <a:defRPr/>
              </a:pPr>
              <a:t>52</a:t>
            </a:fld>
            <a:endParaRPr lang="en-US" sz="1200" b="1">
              <a:solidFill>
                <a:schemeClr val="bg1"/>
              </a:solidFill>
            </a:endParaRPr>
          </a:p>
        </p:txBody>
      </p:sp>
      <p:pic>
        <p:nvPicPr>
          <p:cNvPr id="9" name="Picture 8" descr="Phillip Bay 4 Relay Rack  Gen1 With no Voltage inputs.JPG">
            <a:extLst>
              <a:ext uri="{FF2B5EF4-FFF2-40B4-BE49-F238E27FC236}">
                <a16:creationId xmlns:a16="http://schemas.microsoft.com/office/drawing/2014/main" id="{A1CD5FF9-70BD-41A9-9765-F92D2E0FF9D7}"/>
              </a:ext>
            </a:extLst>
          </p:cNvPr>
          <p:cNvPicPr>
            <a:picLocks noChangeAspect="1"/>
          </p:cNvPicPr>
          <p:nvPr/>
        </p:nvPicPr>
        <p:blipFill>
          <a:blip r:embed="rId4" cstate="print"/>
          <a:stretch>
            <a:fillRect/>
          </a:stretch>
        </p:blipFill>
        <p:spPr>
          <a:xfrm>
            <a:off x="8740708" y="2424815"/>
            <a:ext cx="2624583" cy="2872984"/>
          </a:xfrm>
          <a:prstGeom prst="rect">
            <a:avLst/>
          </a:prstGeom>
        </p:spPr>
      </p:pic>
      <p:sp>
        <p:nvSpPr>
          <p:cNvPr id="7" name="TextBox 6">
            <a:extLst>
              <a:ext uri="{FF2B5EF4-FFF2-40B4-BE49-F238E27FC236}">
                <a16:creationId xmlns:a16="http://schemas.microsoft.com/office/drawing/2014/main" id="{5F73824E-5095-400C-AFA0-2B9406EA2725}"/>
              </a:ext>
            </a:extLst>
          </p:cNvPr>
          <p:cNvSpPr txBox="1"/>
          <p:nvPr/>
        </p:nvSpPr>
        <p:spPr>
          <a:xfrm>
            <a:off x="758268" y="4166401"/>
            <a:ext cx="3119033" cy="338554"/>
          </a:xfrm>
          <a:prstGeom prst="rect">
            <a:avLst/>
          </a:prstGeom>
          <a:noFill/>
        </p:spPr>
        <p:txBody>
          <a:bodyPr wrap="square" rtlCol="0">
            <a:spAutoFit/>
          </a:bodyPr>
          <a:lstStyle/>
          <a:p>
            <a:pPr algn="ctr"/>
            <a:r>
              <a:rPr lang="en-US" sz="1600" dirty="0"/>
              <a:t>Fiber </a:t>
            </a:r>
            <a:r>
              <a:rPr lang="en-US" sz="1600" dirty="0" err="1"/>
              <a:t>andCell</a:t>
            </a:r>
            <a:r>
              <a:rPr lang="en-US" sz="1600" dirty="0"/>
              <a:t> Router</a:t>
            </a:r>
          </a:p>
        </p:txBody>
      </p:sp>
      <p:sp>
        <p:nvSpPr>
          <p:cNvPr id="16" name="TextBox 15">
            <a:extLst>
              <a:ext uri="{FF2B5EF4-FFF2-40B4-BE49-F238E27FC236}">
                <a16:creationId xmlns:a16="http://schemas.microsoft.com/office/drawing/2014/main" id="{2E993C7E-3D18-4018-9B99-493FF1EBEA58}"/>
              </a:ext>
            </a:extLst>
          </p:cNvPr>
          <p:cNvSpPr txBox="1"/>
          <p:nvPr/>
        </p:nvSpPr>
        <p:spPr>
          <a:xfrm>
            <a:off x="5465325" y="4217832"/>
            <a:ext cx="2615690" cy="338554"/>
          </a:xfrm>
          <a:prstGeom prst="rect">
            <a:avLst/>
          </a:prstGeom>
          <a:noFill/>
        </p:spPr>
        <p:txBody>
          <a:bodyPr wrap="square" rtlCol="0">
            <a:spAutoFit/>
          </a:bodyPr>
          <a:lstStyle/>
          <a:p>
            <a:pPr algn="ctr"/>
            <a:r>
              <a:rPr lang="en-US" sz="1600" dirty="0"/>
              <a:t>Yagi SCADA Antenna</a:t>
            </a:r>
          </a:p>
        </p:txBody>
      </p:sp>
      <p:sp>
        <p:nvSpPr>
          <p:cNvPr id="17" name="TextBox 16">
            <a:extLst>
              <a:ext uri="{FF2B5EF4-FFF2-40B4-BE49-F238E27FC236}">
                <a16:creationId xmlns:a16="http://schemas.microsoft.com/office/drawing/2014/main" id="{770F34F3-40D8-48C2-B868-5AB0469E091D}"/>
              </a:ext>
            </a:extLst>
          </p:cNvPr>
          <p:cNvSpPr txBox="1"/>
          <p:nvPr/>
        </p:nvSpPr>
        <p:spPr>
          <a:xfrm>
            <a:off x="711200" y="2455034"/>
            <a:ext cx="1775987" cy="584775"/>
          </a:xfrm>
          <a:prstGeom prst="rect">
            <a:avLst/>
          </a:prstGeom>
          <a:noFill/>
        </p:spPr>
        <p:txBody>
          <a:bodyPr wrap="square" rtlCol="0">
            <a:spAutoFit/>
          </a:bodyPr>
          <a:lstStyle/>
          <a:p>
            <a:pPr algn="ctr"/>
            <a:r>
              <a:rPr lang="en-US" sz="1600" dirty="0"/>
              <a:t>Remote Terminal</a:t>
            </a:r>
          </a:p>
          <a:p>
            <a:pPr algn="ctr"/>
            <a:r>
              <a:rPr lang="en-US" sz="1600" dirty="0"/>
              <a:t> Unit (RTU)</a:t>
            </a:r>
          </a:p>
        </p:txBody>
      </p:sp>
      <p:sp>
        <p:nvSpPr>
          <p:cNvPr id="18" name="TextBox 17">
            <a:extLst>
              <a:ext uri="{FF2B5EF4-FFF2-40B4-BE49-F238E27FC236}">
                <a16:creationId xmlns:a16="http://schemas.microsoft.com/office/drawing/2014/main" id="{16F4E3E1-78D8-4A41-9E41-B4A2D6B13D70}"/>
              </a:ext>
            </a:extLst>
          </p:cNvPr>
          <p:cNvSpPr txBox="1"/>
          <p:nvPr/>
        </p:nvSpPr>
        <p:spPr>
          <a:xfrm>
            <a:off x="9237487" y="1876474"/>
            <a:ext cx="1844678" cy="338554"/>
          </a:xfrm>
          <a:prstGeom prst="rect">
            <a:avLst/>
          </a:prstGeom>
          <a:noFill/>
        </p:spPr>
        <p:txBody>
          <a:bodyPr wrap="square" rtlCol="0">
            <a:spAutoFit/>
          </a:bodyPr>
          <a:lstStyle/>
          <a:p>
            <a:pPr algn="ctr"/>
            <a:r>
              <a:rPr lang="en-US" sz="1600" dirty="0"/>
              <a:t>Feeder Relays</a:t>
            </a:r>
          </a:p>
        </p:txBody>
      </p:sp>
      <p:pic>
        <p:nvPicPr>
          <p:cNvPr id="5" name="Picture 4">
            <a:extLst>
              <a:ext uri="{FF2B5EF4-FFF2-40B4-BE49-F238E27FC236}">
                <a16:creationId xmlns:a16="http://schemas.microsoft.com/office/drawing/2014/main" id="{0F4FE689-B40B-438F-AE4D-E027C9FA8243}"/>
              </a:ext>
            </a:extLst>
          </p:cNvPr>
          <p:cNvPicPr>
            <a:picLocks noChangeAspect="1"/>
          </p:cNvPicPr>
          <p:nvPr/>
        </p:nvPicPr>
        <p:blipFill rotWithShape="1">
          <a:blip r:embed="rId5"/>
          <a:srcRect l="14219" r="11086"/>
          <a:stretch/>
        </p:blipFill>
        <p:spPr>
          <a:xfrm>
            <a:off x="5074840" y="4625768"/>
            <a:ext cx="3396660" cy="2070227"/>
          </a:xfrm>
          <a:prstGeom prst="rect">
            <a:avLst/>
          </a:prstGeom>
        </p:spPr>
      </p:pic>
      <p:pic>
        <p:nvPicPr>
          <p:cNvPr id="3074" name="Picture 2">
            <a:extLst>
              <a:ext uri="{FF2B5EF4-FFF2-40B4-BE49-F238E27FC236}">
                <a16:creationId xmlns:a16="http://schemas.microsoft.com/office/drawing/2014/main" id="{2CCD3CFD-4B24-48BA-AB02-DA7C92E776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55"/>
          <a:stretch/>
        </p:blipFill>
        <p:spPr bwMode="auto">
          <a:xfrm>
            <a:off x="4199606" y="1752600"/>
            <a:ext cx="3800724" cy="498133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7969F1DB-B855-424F-9FF9-E47C86A518F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101" t="22208" r="8085"/>
          <a:stretch/>
        </p:blipFill>
        <p:spPr bwMode="auto">
          <a:xfrm>
            <a:off x="1000320" y="4556386"/>
            <a:ext cx="2816971" cy="2139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4E290DF-1FD7-44AC-962A-339603353202}"/>
              </a:ext>
            </a:extLst>
          </p:cNvPr>
          <p:cNvPicPr>
            <a:picLocks noChangeAspect="1"/>
          </p:cNvPicPr>
          <p:nvPr/>
        </p:nvPicPr>
        <p:blipFill rotWithShape="1">
          <a:blip r:embed="rId8"/>
          <a:srcRect l="2083" t="5817" r="1326" b="11787"/>
          <a:stretch/>
        </p:blipFill>
        <p:spPr>
          <a:xfrm>
            <a:off x="2430642" y="1752600"/>
            <a:ext cx="1589982" cy="2143037"/>
          </a:xfrm>
          <a:prstGeom prst="rect">
            <a:avLst/>
          </a:prstGeom>
        </p:spPr>
      </p:pic>
      <p:pic>
        <p:nvPicPr>
          <p:cNvPr id="3077" name="Picture 5">
            <a:extLst>
              <a:ext uri="{FF2B5EF4-FFF2-40B4-BE49-F238E27FC236}">
                <a16:creationId xmlns:a16="http://schemas.microsoft.com/office/drawing/2014/main" id="{F5CB10DB-27CF-49EB-8357-E474AF2694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8832" y="1752600"/>
            <a:ext cx="3512352" cy="498133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D774539-AF2F-482F-B04F-DA91A3D8D6A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331" t="18825" r="20290"/>
          <a:stretch/>
        </p:blipFill>
        <p:spPr bwMode="auto">
          <a:xfrm>
            <a:off x="843727" y="1752599"/>
            <a:ext cx="3355879" cy="498133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18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circle(in)">
                                      <p:cBhvr>
                                        <p:cTn id="7" dur="10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circle(in)">
                                      <p:cBhvr>
                                        <p:cTn id="12" dur="1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077"/>
                                        </p:tgtEl>
                                        <p:attrNameLst>
                                          <p:attrName>style.visibility</p:attrName>
                                        </p:attrNameLst>
                                      </p:cBhvr>
                                      <p:to>
                                        <p:strVal val="visible"/>
                                      </p:to>
                                    </p:set>
                                    <p:animEffect transition="in" filter="circle(in)">
                                      <p:cBhvr>
                                        <p:cTn id="17" dur="1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chemeClr val="tx2"/>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F53B6B1F-C8AD-4588-93C6-3618906EFC2C}" type="slidenum">
              <a:rPr kumimoji="0" lang="en-US" sz="1200" b="1" i="0" u="none" strike="noStrike" kern="1200" cap="none" spc="0" normalizeH="0" baseline="0" noProof="0" smtClean="0">
                <a:ln>
                  <a:noFill/>
                </a:ln>
                <a:solidFill>
                  <a:prstClr val="white"/>
                </a:solidFill>
                <a:effectLst/>
                <a:uLnTx/>
                <a:uFillTx/>
                <a:latin typeface="Arial"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53</a:t>
            </a:fld>
            <a:endParaRPr kumimoji="0" lang="en-US" sz="1200" b="1" i="0" u="none" strike="noStrike" kern="1200" cap="none" spc="0" normalizeH="0" baseline="0" noProof="0">
              <a:ln>
                <a:noFill/>
              </a:ln>
              <a:solidFill>
                <a:prstClr val="white"/>
              </a:solidFill>
              <a:effectLst/>
              <a:uLnTx/>
              <a:uFillTx/>
              <a:latin typeface="Arial" charset="0"/>
              <a:ea typeface="+mn-ea"/>
              <a:cs typeface="+mn-cs"/>
            </a:endParaRPr>
          </a:p>
        </p:txBody>
      </p:sp>
      <p:sp>
        <p:nvSpPr>
          <p:cNvPr id="30" name="Rectangle 29">
            <a:extLst>
              <a:ext uri="{FF2B5EF4-FFF2-40B4-BE49-F238E27FC236}">
                <a16:creationId xmlns:a16="http://schemas.microsoft.com/office/drawing/2014/main" id="{02C24C42-E171-4609-9CC6-021856FDDBE8}"/>
              </a:ext>
            </a:extLst>
          </p:cNvPr>
          <p:cNvSpPr/>
          <p:nvPr/>
        </p:nvSpPr>
        <p:spPr>
          <a:xfrm>
            <a:off x="8839200" y="914400"/>
            <a:ext cx="3352800" cy="8382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2" name="TextBox 11">
            <a:extLst>
              <a:ext uri="{FF2B5EF4-FFF2-40B4-BE49-F238E27FC236}">
                <a16:creationId xmlns:a16="http://schemas.microsoft.com/office/drawing/2014/main" id="{1D9CAEC1-2C02-40BB-9E41-5637F8F372FB}"/>
              </a:ext>
            </a:extLst>
          </p:cNvPr>
          <p:cNvSpPr txBox="1"/>
          <p:nvPr/>
        </p:nvSpPr>
        <p:spPr>
          <a:xfrm>
            <a:off x="8763001" y="2710550"/>
            <a:ext cx="3429000" cy="584775"/>
          </a:xfrm>
          <a:prstGeom prst="rect">
            <a:avLst/>
          </a:prstGeom>
          <a:noFill/>
          <a:ln w="19050">
            <a:noFill/>
          </a:ln>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en-US" sz="1600" b="1" i="0" u="none" strike="noStrike" kern="1200" cap="none" spc="0" normalizeH="0" baseline="0" noProof="0" dirty="0">
                <a:ln>
                  <a:noFill/>
                </a:ln>
                <a:solidFill>
                  <a:srgbClr val="156F36"/>
                </a:solidFill>
                <a:effectLst/>
                <a:uLnTx/>
                <a:uFillTx/>
                <a:latin typeface="Arial" charset="0"/>
                <a:ea typeface="+mn-ea"/>
                <a:cs typeface="+mn-cs"/>
              </a:rPr>
              <a:t>SCADA Connected:</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156F36"/>
                </a:solidFill>
                <a:effectLst/>
                <a:uLnTx/>
                <a:uFillTx/>
                <a:latin typeface="Arial" charset="0"/>
                <a:ea typeface="+mn-ea"/>
                <a:cs typeface="+mn-cs"/>
              </a:rPr>
              <a:t>Substations - 39</a:t>
            </a:r>
          </a:p>
        </p:txBody>
      </p:sp>
      <p:pic>
        <p:nvPicPr>
          <p:cNvPr id="7" name="Picture 6" descr="Map&#10;&#10;Description automatically generated">
            <a:extLst>
              <a:ext uri="{FF2B5EF4-FFF2-40B4-BE49-F238E27FC236}">
                <a16:creationId xmlns:a16="http://schemas.microsoft.com/office/drawing/2014/main" id="{C4925DBC-37C8-4839-A8B2-1121765078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0"/>
            <a:ext cx="5486400" cy="6858000"/>
          </a:xfrm>
          <a:prstGeom prst="rect">
            <a:avLst/>
          </a:prstGeom>
        </p:spPr>
      </p:pic>
      <p:pic>
        <p:nvPicPr>
          <p:cNvPr id="9" name="Picture 8" descr="Map&#10;&#10;Description automatically generated">
            <a:extLst>
              <a:ext uri="{FF2B5EF4-FFF2-40B4-BE49-F238E27FC236}">
                <a16:creationId xmlns:a16="http://schemas.microsoft.com/office/drawing/2014/main" id="{02A94D8C-C671-4EB5-8928-5EA24D680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2800" y="0"/>
            <a:ext cx="5486400" cy="6858000"/>
          </a:xfrm>
          <a:prstGeom prst="rect">
            <a:avLst/>
          </a:prstGeom>
        </p:spPr>
      </p:pic>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808864" y="152400"/>
            <a:ext cx="3763136" cy="987552"/>
          </a:xfrm>
        </p:spPr>
        <p:txBody>
          <a:bodyPr vert="horz" anchor="ctr">
            <a:noAutofit/>
          </a:bodyPr>
          <a:lstStyle/>
          <a:p>
            <a:r>
              <a:rPr lang="en-US" dirty="0"/>
              <a:t>Substation Devices</a:t>
            </a:r>
          </a:p>
        </p:txBody>
      </p:sp>
    </p:spTree>
    <p:extLst>
      <p:ext uri="{BB962C8B-B14F-4D97-AF65-F5344CB8AC3E}">
        <p14:creationId xmlns:p14="http://schemas.microsoft.com/office/powerpoint/2010/main" val="83454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up)">
                                      <p:cBhvr>
                                        <p:cTn id="12" dur="500"/>
                                        <p:tgtEl>
                                          <p:spTgt spid="1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22" presetClass="entr" presetSubtype="1" fill="hold" nodeType="with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Effect transition="in" filter="wipe(up)">
                                      <p:cBhvr>
                                        <p:cTn id="18"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4909655" y="2004910"/>
            <a:ext cx="2147777" cy="1318437"/>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42" name="Straight Arrow Connector 41"/>
          <p:cNvCxnSpPr>
            <a:cxnSpLocks/>
          </p:cNvCxnSpPr>
          <p:nvPr/>
        </p:nvCxnSpPr>
        <p:spPr>
          <a:xfrm flipH="1">
            <a:off x="6356049" y="6171770"/>
            <a:ext cx="202019" cy="508533"/>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4" y="254451"/>
            <a:ext cx="11073384" cy="987552"/>
          </a:xfrm>
        </p:spPr>
        <p:txBody>
          <a:bodyPr vert="horz" anchor="ctr">
            <a:normAutofit/>
          </a:bodyPr>
          <a:lstStyle/>
          <a:p>
            <a:r>
              <a:rPr lang="en-US" sz="4400" dirty="0"/>
              <a:t>Increased BPA Operational Visibility</a:t>
            </a:r>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rgbClr val="2C4866"/>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F53B6B1F-C8AD-4588-93C6-3618906EFC2C}" type="slidenum">
              <a:rPr kumimoji="0" lang="en-US" sz="1200" b="1" i="0" u="none" strike="noStrike" kern="1200" cap="none" spc="0" normalizeH="0" baseline="0" noProof="0" smtClean="0">
                <a:ln>
                  <a:noFill/>
                </a:ln>
                <a:solidFill>
                  <a:prstClr val="white"/>
                </a:solidFill>
                <a:effectLst/>
                <a:uLnTx/>
                <a:uFillTx/>
                <a:latin typeface="Arial"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54</a:t>
            </a:fld>
            <a:endParaRPr kumimoji="0" lang="en-US" sz="1200" b="1" i="0" u="none" strike="noStrike" kern="1200" cap="none" spc="0" normalizeH="0" baseline="0" noProof="0">
              <a:ln>
                <a:noFill/>
              </a:ln>
              <a:solidFill>
                <a:prstClr val="white"/>
              </a:solidFill>
              <a:effectLst/>
              <a:uLnTx/>
              <a:uFillTx/>
              <a:latin typeface="Arial" charset="0"/>
              <a:ea typeface="+mn-ea"/>
              <a:cs typeface="+mn-cs"/>
            </a:endParaRPr>
          </a:p>
        </p:txBody>
      </p:sp>
      <p:pic>
        <p:nvPicPr>
          <p:cNvPr id="3" name="Picture 2" descr="A picture containing outdoor, ground, outdoor object&#10;&#10;Description automatically generated">
            <a:extLst>
              <a:ext uri="{FF2B5EF4-FFF2-40B4-BE49-F238E27FC236}">
                <a16:creationId xmlns:a16="http://schemas.microsoft.com/office/drawing/2014/main" id="{E828CE73-26C3-45CB-BCA7-B8C3D86C44AE}"/>
              </a:ext>
            </a:extLst>
          </p:cNvPr>
          <p:cNvPicPr>
            <a:picLocks noChangeAspect="1"/>
          </p:cNvPicPr>
          <p:nvPr/>
        </p:nvPicPr>
        <p:blipFill rotWithShape="1">
          <a:blip r:embed="rId3">
            <a:extLst>
              <a:ext uri="{28A0092B-C50C-407E-A947-70E740481C1C}">
                <a14:useLocalDpi xmlns:a14="http://schemas.microsoft.com/office/drawing/2010/main" val="0"/>
              </a:ext>
            </a:extLst>
          </a:blip>
          <a:srcRect b="38680"/>
          <a:stretch/>
        </p:blipFill>
        <p:spPr>
          <a:xfrm>
            <a:off x="770764" y="1668445"/>
            <a:ext cx="5924653" cy="4843961"/>
          </a:xfrm>
          <a:prstGeom prst="rect">
            <a:avLst/>
          </a:prstGeom>
        </p:spPr>
      </p:pic>
      <p:sp>
        <p:nvSpPr>
          <p:cNvPr id="31" name="TextBox 30">
            <a:extLst>
              <a:ext uri="{FF2B5EF4-FFF2-40B4-BE49-F238E27FC236}">
                <a16:creationId xmlns:a16="http://schemas.microsoft.com/office/drawing/2014/main" id="{49B6D7D4-5421-4A4C-A6DE-5B582FDAED17}"/>
              </a:ext>
            </a:extLst>
          </p:cNvPr>
          <p:cNvSpPr txBox="1"/>
          <p:nvPr/>
        </p:nvSpPr>
        <p:spPr>
          <a:xfrm>
            <a:off x="6984597" y="3154069"/>
            <a:ext cx="5158756"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rPr>
              <a:t>BPA 115kV  Breaker Position Status</a:t>
            </a:r>
          </a:p>
        </p:txBody>
      </p:sp>
      <p:pic>
        <p:nvPicPr>
          <p:cNvPr id="4" name="Picture 3" descr="A screenshot of a computer&#10;&#10;Description automatically generated with medium confidence">
            <a:extLst>
              <a:ext uri="{FF2B5EF4-FFF2-40B4-BE49-F238E27FC236}">
                <a16:creationId xmlns:a16="http://schemas.microsoft.com/office/drawing/2014/main" id="{1A13DEB7-D905-4E3E-A547-1CD14DAE8F93}"/>
              </a:ext>
            </a:extLst>
          </p:cNvPr>
          <p:cNvPicPr>
            <a:picLocks noChangeAspect="1"/>
          </p:cNvPicPr>
          <p:nvPr/>
        </p:nvPicPr>
        <p:blipFill rotWithShape="1">
          <a:blip r:embed="rId4">
            <a:extLst>
              <a:ext uri="{28A0092B-C50C-407E-A947-70E740481C1C}">
                <a14:useLocalDpi xmlns:a14="http://schemas.microsoft.com/office/drawing/2010/main" val="0"/>
              </a:ext>
            </a:extLst>
          </a:blip>
          <a:srcRect l="5084" t="1587" r="17797" b="37055"/>
          <a:stretch/>
        </p:blipFill>
        <p:spPr>
          <a:xfrm>
            <a:off x="6984597" y="3534654"/>
            <a:ext cx="5158756" cy="2930498"/>
          </a:xfrm>
          <a:prstGeom prst="rect">
            <a:avLst/>
          </a:prstGeom>
        </p:spPr>
      </p:pic>
    </p:spTree>
    <p:extLst>
      <p:ext uri="{BB962C8B-B14F-4D97-AF65-F5344CB8AC3E}">
        <p14:creationId xmlns:p14="http://schemas.microsoft.com/office/powerpoint/2010/main" val="326527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9C0EEFE-DFB4-4A3F-947B-FF23C64391E0}"/>
              </a:ext>
            </a:extLst>
          </p:cNvPr>
          <p:cNvPicPr/>
          <p:nvPr/>
        </p:nvPicPr>
        <p:blipFill rotWithShape="1">
          <a:blip r:embed="rId3" r:link="rId4" cstate="print">
            <a:extLst>
              <a:ext uri="{28A0092B-C50C-407E-A947-70E740481C1C}">
                <a14:useLocalDpi xmlns:a14="http://schemas.microsoft.com/office/drawing/2010/main" val="0"/>
              </a:ext>
            </a:extLst>
          </a:blip>
          <a:srcRect l="13839" r="6104" b="34252"/>
          <a:stretch>
            <a:fillRect/>
          </a:stretch>
        </p:blipFill>
        <p:spPr bwMode="auto">
          <a:xfrm>
            <a:off x="2694912" y="2779030"/>
            <a:ext cx="3324888" cy="3535410"/>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A34C81CE-59E8-4CD0-B24D-F6B468FB33C6}"/>
              </a:ext>
            </a:extLst>
          </p:cNvPr>
          <p:cNvSpPr>
            <a:spLocks noGrp="1"/>
          </p:cNvSpPr>
          <p:nvPr>
            <p:ph type="title"/>
          </p:nvPr>
        </p:nvSpPr>
        <p:spPr/>
        <p:txBody>
          <a:bodyPr/>
          <a:lstStyle/>
          <a:p>
            <a:r>
              <a:rPr lang="en-US" dirty="0"/>
              <a:t>Substation Maintenance &amp; Improvements</a:t>
            </a:r>
          </a:p>
        </p:txBody>
      </p:sp>
      <p:sp>
        <p:nvSpPr>
          <p:cNvPr id="3" name="Content Placeholder 2">
            <a:extLst>
              <a:ext uri="{FF2B5EF4-FFF2-40B4-BE49-F238E27FC236}">
                <a16:creationId xmlns:a16="http://schemas.microsoft.com/office/drawing/2014/main" id="{DEA603B8-E481-481A-950A-501452342DF8}"/>
              </a:ext>
            </a:extLst>
          </p:cNvPr>
          <p:cNvSpPr>
            <a:spLocks noGrp="1"/>
          </p:cNvSpPr>
          <p:nvPr>
            <p:ph sz="quarter" idx="4294967295"/>
          </p:nvPr>
        </p:nvSpPr>
        <p:spPr>
          <a:xfrm>
            <a:off x="1332944" y="1600200"/>
            <a:ext cx="5601256" cy="685800"/>
          </a:xfrm>
        </p:spPr>
        <p:txBody>
          <a:bodyPr>
            <a:normAutofit/>
          </a:bodyPr>
          <a:lstStyle/>
          <a:p>
            <a:pPr marL="285750" indent="-285750">
              <a:buFont typeface="Wingdings" panose="05000000000000000000" pitchFamily="2" charset="2"/>
              <a:buChar char="ü"/>
            </a:pPr>
            <a:r>
              <a:rPr lang="en-US" sz="1600" b="1" dirty="0">
                <a:solidFill>
                  <a:srgbClr val="156F36"/>
                </a:solidFill>
                <a:latin typeface="Arial" panose="020B0604020202020204" pitchFamily="34" charset="0"/>
                <a:cs typeface="Arial" panose="020B0604020202020204" pitchFamily="34" charset="0"/>
              </a:rPr>
              <a:t>11 (urban) substations now fully upgraded</a:t>
            </a:r>
          </a:p>
          <a:p>
            <a:pPr marL="285750" indent="-285750">
              <a:buFont typeface="Wingdings" panose="05000000000000000000" pitchFamily="2" charset="2"/>
              <a:buChar char="ü"/>
            </a:pPr>
            <a:r>
              <a:rPr lang="en-US" sz="1600" b="1" dirty="0">
                <a:solidFill>
                  <a:srgbClr val="156F36"/>
                </a:solidFill>
                <a:latin typeface="Arial" panose="020B0604020202020204" pitchFamily="34" charset="0"/>
                <a:cs typeface="Arial" panose="020B0604020202020204" pitchFamily="34" charset="0"/>
              </a:rPr>
              <a:t>6 more to complete</a:t>
            </a:r>
          </a:p>
          <a:p>
            <a:pPr marL="0" indent="0">
              <a:buNone/>
            </a:pPr>
            <a:endParaRPr lang="en-US" sz="1600" dirty="0">
              <a:solidFill>
                <a:srgbClr val="247C3E"/>
              </a:solidFill>
              <a:effectLst/>
              <a:latin typeface="Arial" panose="020B0604020202020204" pitchFamily="34" charset="0"/>
              <a:ea typeface="Calibri" panose="020F0502020204030204" pitchFamily="34" charset="0"/>
              <a:cs typeface="Arial" panose="020B0604020202020204" pitchFamily="34" charset="0"/>
            </a:endParaRPr>
          </a:p>
          <a:p>
            <a:endParaRPr lang="en-US" sz="1600" dirty="0"/>
          </a:p>
        </p:txBody>
      </p:sp>
      <p:sp>
        <p:nvSpPr>
          <p:cNvPr id="5" name="Slide Number Placeholder 4">
            <a:extLst>
              <a:ext uri="{FF2B5EF4-FFF2-40B4-BE49-F238E27FC236}">
                <a16:creationId xmlns:a16="http://schemas.microsoft.com/office/drawing/2014/main" id="{477D4829-73B9-4080-8665-94E72ADF5A2D}"/>
              </a:ext>
            </a:extLst>
          </p:cNvPr>
          <p:cNvSpPr>
            <a:spLocks noGrp="1"/>
          </p:cNvSpPr>
          <p:nvPr>
            <p:ph type="sldNum" sz="quarter" idx="4294967295"/>
          </p:nvPr>
        </p:nvSpPr>
        <p:spPr>
          <a:xfrm>
            <a:off x="0" y="1271588"/>
            <a:ext cx="711200" cy="244475"/>
          </a:xfrm>
        </p:spPr>
        <p:txBody>
          <a:bodyPr>
            <a:normAutofit fontScale="85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D40F3C2-E034-468E-A1F2-34CF15A5D37F}" type="slidenum">
              <a:rPr kumimoji="0" lang="en-US" sz="1400" b="1" i="0" u="none" strike="noStrike" kern="1200" cap="none" spc="0" normalizeH="0" baseline="0" noProof="0" smtClean="0">
                <a:ln>
                  <a:noFill/>
                </a:ln>
                <a:solidFill>
                  <a:srgbClr val="FFFFFF"/>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55</a:t>
            </a:fld>
            <a:endParaRPr kumimoji="0" lang="en-US" sz="1400" b="1" i="0" u="none" strike="noStrike" kern="1200" cap="none" spc="0" normalizeH="0" baseline="0" noProof="0">
              <a:ln>
                <a:noFill/>
              </a:ln>
              <a:solidFill>
                <a:srgbClr val="FFFFFF"/>
              </a:solidFill>
              <a:effectLst/>
              <a:uLnTx/>
              <a:uFillTx/>
              <a:latin typeface="Arial" charset="0"/>
              <a:ea typeface="+mn-ea"/>
              <a:cs typeface="+mn-cs"/>
            </a:endParaRPr>
          </a:p>
        </p:txBody>
      </p:sp>
      <p:pic>
        <p:nvPicPr>
          <p:cNvPr id="5122" name="Picture 2">
            <a:extLst>
              <a:ext uri="{FF2B5EF4-FFF2-40B4-BE49-F238E27FC236}">
                <a16:creationId xmlns:a16="http://schemas.microsoft.com/office/drawing/2014/main" id="{7E364CE0-CD6E-488C-9216-9E2B8DBAEC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726" r="5994"/>
          <a:stretch/>
        </p:blipFill>
        <p:spPr bwMode="auto">
          <a:xfrm>
            <a:off x="6324600" y="2297464"/>
            <a:ext cx="4873401" cy="428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45630EA-4470-459F-8E5B-4542736CD6AC}"/>
              </a:ext>
            </a:extLst>
          </p:cNvPr>
          <p:cNvSpPr txBox="1"/>
          <p:nvPr/>
        </p:nvSpPr>
        <p:spPr>
          <a:xfrm>
            <a:off x="7044864" y="1922096"/>
            <a:ext cx="3814192"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rPr>
              <a:t>New </a:t>
            </a:r>
            <a:r>
              <a:rPr kumimoji="0" lang="en-US" sz="1600" b="0" i="0" u="none" strike="noStrike" kern="1200" cap="none" spc="0" normalizeH="0" baseline="0" noProof="0" dirty="0" err="1">
                <a:ln>
                  <a:noFill/>
                </a:ln>
                <a:solidFill>
                  <a:prstClr val="black"/>
                </a:solidFill>
                <a:effectLst/>
                <a:uLnTx/>
                <a:uFillTx/>
                <a:latin typeface="Arial" charset="0"/>
                <a:ea typeface="+mn-ea"/>
                <a:cs typeface="+mn-cs"/>
              </a:rPr>
              <a:t>Metalclad</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at Ely</a:t>
            </a:r>
          </a:p>
        </p:txBody>
      </p:sp>
      <p:pic>
        <p:nvPicPr>
          <p:cNvPr id="11" name="Picture 10" descr="Text, whiteboard&#10;&#10;Description automatically generated">
            <a:extLst>
              <a:ext uri="{FF2B5EF4-FFF2-40B4-BE49-F238E27FC236}">
                <a16:creationId xmlns:a16="http://schemas.microsoft.com/office/drawing/2014/main" id="{D23471EF-9EAD-47D8-BEC0-539F02DBFC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587128" y="3247027"/>
            <a:ext cx="3743971" cy="2807978"/>
          </a:xfrm>
          <a:prstGeom prst="rect">
            <a:avLst/>
          </a:prstGeom>
        </p:spPr>
      </p:pic>
      <p:sp>
        <p:nvSpPr>
          <p:cNvPr id="13" name="TextBox 12">
            <a:extLst>
              <a:ext uri="{FF2B5EF4-FFF2-40B4-BE49-F238E27FC236}">
                <a16:creationId xmlns:a16="http://schemas.microsoft.com/office/drawing/2014/main" id="{6C28DF1E-B596-4810-BA63-2FDF71CD31CF}"/>
              </a:ext>
            </a:extLst>
          </p:cNvPr>
          <p:cNvSpPr txBox="1"/>
          <p:nvPr/>
        </p:nvSpPr>
        <p:spPr>
          <a:xfrm>
            <a:off x="2150371" y="2445506"/>
            <a:ext cx="2650229"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rPr>
              <a:t>Relays at Ely</a:t>
            </a:r>
          </a:p>
        </p:txBody>
      </p:sp>
      <p:sp>
        <p:nvSpPr>
          <p:cNvPr id="12" name="TextBox 11">
            <a:extLst>
              <a:ext uri="{FF2B5EF4-FFF2-40B4-BE49-F238E27FC236}">
                <a16:creationId xmlns:a16="http://schemas.microsoft.com/office/drawing/2014/main" id="{2500E017-EBC3-4C95-896E-FE218100F171}"/>
              </a:ext>
            </a:extLst>
          </p:cNvPr>
          <p:cNvSpPr txBox="1"/>
          <p:nvPr/>
        </p:nvSpPr>
        <p:spPr>
          <a:xfrm>
            <a:off x="2694243" y="2363238"/>
            <a:ext cx="3324888"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rPr>
              <a:t>Upgrade of LTC</a:t>
            </a:r>
          </a:p>
        </p:txBody>
      </p:sp>
      <p:sp>
        <p:nvSpPr>
          <p:cNvPr id="16" name="TextBox 15">
            <a:extLst>
              <a:ext uri="{FF2B5EF4-FFF2-40B4-BE49-F238E27FC236}">
                <a16:creationId xmlns:a16="http://schemas.microsoft.com/office/drawing/2014/main" id="{80EBCE56-EF8B-46C2-BAD4-C598E6EE48F3}"/>
              </a:ext>
            </a:extLst>
          </p:cNvPr>
          <p:cNvSpPr txBox="1"/>
          <p:nvPr/>
        </p:nvSpPr>
        <p:spPr>
          <a:xfrm>
            <a:off x="5699320" y="2959735"/>
            <a:ext cx="2062953"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rPr>
              <a:t>Circuit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rPr>
              <a:t>Switcher</a:t>
            </a:r>
          </a:p>
        </p:txBody>
      </p:sp>
      <p:pic>
        <p:nvPicPr>
          <p:cNvPr id="1028" name="Picture 4">
            <a:extLst>
              <a:ext uri="{FF2B5EF4-FFF2-40B4-BE49-F238E27FC236}">
                <a16:creationId xmlns:a16="http://schemas.microsoft.com/office/drawing/2014/main" id="{8FCE6942-980F-4708-BE49-A8B81C8DC0E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877" r="30239" b="13217"/>
          <a:stretch/>
        </p:blipFill>
        <p:spPr bwMode="auto">
          <a:xfrm>
            <a:off x="7543131" y="1685695"/>
            <a:ext cx="4550365" cy="511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908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1"/>
                                        </p:tgtEl>
                                        <p:attrNameLst>
                                          <p:attrName>style.visibility</p:attrName>
                                        </p:attrNameLst>
                                      </p:cBhvr>
                                      <p:to>
                                        <p:strVal val="hidden"/>
                                      </p:to>
                                    </p:set>
                                  </p:sub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3"/>
                                        </p:tgtEl>
                                        <p:attrNameLst>
                                          <p:attrName>style.visibility</p:attrName>
                                        </p:attrNameLst>
                                      </p:cBhvr>
                                      <p:to>
                                        <p:strVal val="hidden"/>
                                      </p:to>
                                    </p:set>
                                  </p:subTnLst>
                                </p:cTn>
                              </p:par>
                              <p:par>
                                <p:cTn id="13" presetID="2" presetClass="entr" presetSubtype="4"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 calcmode="lin" valueType="num">
                                      <p:cBhvr additive="base">
                                        <p:cTn id="15" dur="500" fill="hold"/>
                                        <p:tgtEl>
                                          <p:spTgt spid="5122"/>
                                        </p:tgtEl>
                                        <p:attrNameLst>
                                          <p:attrName>ppt_x</p:attrName>
                                        </p:attrNameLst>
                                      </p:cBhvr>
                                      <p:tavLst>
                                        <p:tav tm="0">
                                          <p:val>
                                            <p:strVal val="#ppt_x"/>
                                          </p:val>
                                        </p:tav>
                                        <p:tav tm="100000">
                                          <p:val>
                                            <p:strVal val="#ppt_x"/>
                                          </p:val>
                                        </p:tav>
                                      </p:tavLst>
                                    </p:anim>
                                    <p:anim calcmode="lin" valueType="num">
                                      <p:cBhvr additive="base">
                                        <p:cTn id="16" dur="500" fill="hold"/>
                                        <p:tgtEl>
                                          <p:spTgt spid="5122"/>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122"/>
                                        </p:tgtEl>
                                        <p:attrNameLst>
                                          <p:attrName>style.visibility</p:attrName>
                                        </p:attrNameLst>
                                      </p:cBhvr>
                                      <p:to>
                                        <p:strVal val="hidden"/>
                                      </p:to>
                                    </p:set>
                                  </p:sub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anim calcmode="lin" valueType="num">
                                      <p:cBhvr additive="base">
                                        <p:cTn id="33" dur="500" fill="hold"/>
                                        <p:tgtEl>
                                          <p:spTgt spid="1028"/>
                                        </p:tgtEl>
                                        <p:attrNameLst>
                                          <p:attrName>ppt_x</p:attrName>
                                        </p:attrNameLst>
                                      </p:cBhvr>
                                      <p:tavLst>
                                        <p:tav tm="0">
                                          <p:val>
                                            <p:strVal val="#ppt_x"/>
                                          </p:val>
                                        </p:tav>
                                        <p:tav tm="100000">
                                          <p:val>
                                            <p:strVal val="#ppt_x"/>
                                          </p:val>
                                        </p:tav>
                                      </p:tavLst>
                                    </p:anim>
                                    <p:anim calcmode="lin" valueType="num">
                                      <p:cBhvr additive="base">
                                        <p:cTn id="34" dur="500" fill="hold"/>
                                        <p:tgtEl>
                                          <p:spTgt spid="102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animEffect transition="in" filter="fade">
                                      <p:cBhvr>
                                        <p:cTn id="43" dur="500"/>
                                        <p:tgtEl>
                                          <p:spTgt spid="3">
                                            <p:txEl>
                                              <p:pRg st="0" end="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1" end="1"/>
                                            </p:txEl>
                                          </p:spTgt>
                                        </p:tgtEl>
                                        <p:attrNameLst>
                                          <p:attrName>style.visibility</p:attrName>
                                        </p:attrNameLst>
                                      </p:cBhvr>
                                      <p:to>
                                        <p:strVal val="visible"/>
                                      </p:to>
                                    </p:set>
                                    <p:animEffect transition="in" filter="fade">
                                      <p:cBhvr>
                                        <p:cTn id="4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P spid="13" grpId="0"/>
      <p:bldP spid="12" grpId="0"/>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200" y="1525755"/>
            <a:ext cx="8075672" cy="5283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a:cxnSpLocks/>
          </p:cNvCxnSpPr>
          <p:nvPr/>
        </p:nvCxnSpPr>
        <p:spPr>
          <a:xfrm flipH="1" flipV="1">
            <a:off x="6644642" y="2349357"/>
            <a:ext cx="1026347" cy="298702"/>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056996" y="4834854"/>
            <a:ext cx="2093271" cy="497391"/>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 name="TextBox 2"/>
          <p:cNvSpPr txBox="1"/>
          <p:nvPr/>
        </p:nvSpPr>
        <p:spPr>
          <a:xfrm>
            <a:off x="4103783" y="4922419"/>
            <a:ext cx="1977656" cy="307777"/>
          </a:xfrm>
          <a:prstGeom prst="rect">
            <a:avLst/>
          </a:prstGeom>
          <a:solidFill>
            <a:schemeClr val="tx1">
              <a:alpha val="70000"/>
            </a:schemeClr>
          </a:solidFill>
        </p:spPr>
        <p:txBody>
          <a:bodyPr wrap="square" rtlCol="0">
            <a:spAutoFit/>
          </a:body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ahoma" charset="0"/>
                <a:ea typeface="+mn-ea"/>
                <a:cs typeface="+mn-cs"/>
              </a:rPr>
              <a:t>Completed 2017</a:t>
            </a:r>
          </a:p>
        </p:txBody>
      </p:sp>
      <p:sp>
        <p:nvSpPr>
          <p:cNvPr id="12" name="TextBox 11"/>
          <p:cNvSpPr txBox="1"/>
          <p:nvPr/>
        </p:nvSpPr>
        <p:spPr>
          <a:xfrm>
            <a:off x="7729846" y="2108457"/>
            <a:ext cx="2557154" cy="738664"/>
          </a:xfrm>
          <a:prstGeom prst="rect">
            <a:avLst/>
          </a:prstGeom>
          <a:solidFill>
            <a:schemeClr val="tx1">
              <a:alpha val="70000"/>
            </a:schemeClr>
          </a:solidFill>
        </p:spPr>
        <p:txBody>
          <a:bodyPr wrap="square" rtlCol="0">
            <a:spAutoFit/>
          </a:bodyPr>
          <a:lstStyle/>
          <a:p>
            <a:pPr marL="0" marR="0" lvl="0" indent="0" algn="r" defTabSz="914377" rtl="0" eaLnBrk="1" fontAlgn="base" latinLnBrk="0" hangingPunct="1">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ahoma" charset="0"/>
                <a:ea typeface="+mn-ea"/>
                <a:cs typeface="+mn-cs"/>
              </a:rPr>
              <a:t>Sunset to Dallas DELAYED</a:t>
            </a:r>
          </a:p>
          <a:p>
            <a:pPr marL="0" marR="0" lvl="0" indent="0" algn="r" defTabSz="914377" rtl="0" eaLnBrk="1" fontAlgn="base" latinLnBrk="0" hangingPunct="1">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ahoma" charset="0"/>
                <a:ea typeface="+mn-ea"/>
                <a:cs typeface="+mn-cs"/>
              </a:rPr>
              <a:t>2023 Engr</a:t>
            </a:r>
          </a:p>
          <a:p>
            <a:pPr marL="0" marR="0" lvl="0" indent="0" algn="r" defTabSz="914377" rtl="0" eaLnBrk="1" fontAlgn="base" latinLnBrk="0" hangingPunct="1">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ahoma" charset="0"/>
                <a:ea typeface="+mn-ea"/>
                <a:cs typeface="+mn-cs"/>
              </a:rPr>
              <a:t>2026 Construction</a:t>
            </a:r>
            <a:endParaRPr kumimoji="0" lang="en-US" sz="1400" b="1" i="0" u="sng" strike="noStrike" kern="1200" cap="none" spc="0" normalizeH="0" baseline="0" noProof="0" dirty="0">
              <a:ln>
                <a:noFill/>
              </a:ln>
              <a:solidFill>
                <a:srgbClr val="FFFFFF"/>
              </a:solidFill>
              <a:effectLst/>
              <a:uLnTx/>
              <a:uFillTx/>
              <a:latin typeface="Tahoma" charset="0"/>
              <a:ea typeface="+mn-ea"/>
              <a:cs typeface="+mn-cs"/>
            </a:endParaRPr>
          </a:p>
        </p:txBody>
      </p:sp>
      <p:sp>
        <p:nvSpPr>
          <p:cNvPr id="18" name="TextBox 17"/>
          <p:cNvSpPr txBox="1"/>
          <p:nvPr/>
        </p:nvSpPr>
        <p:spPr>
          <a:xfrm>
            <a:off x="5818772" y="3453465"/>
            <a:ext cx="1828800" cy="523220"/>
          </a:xfrm>
          <a:prstGeom prst="rect">
            <a:avLst/>
          </a:prstGeom>
          <a:solidFill>
            <a:schemeClr val="tx1">
              <a:alpha val="70000"/>
            </a:schemeClr>
          </a:solidFill>
        </p:spPr>
        <p:txBody>
          <a:bodyPr wrap="square" rtlCol="0">
            <a:spAutoFit/>
          </a:bodyPr>
          <a:lstStyle/>
          <a:p>
            <a:pPr marL="0" marR="0" lvl="0" indent="0" algn="ctr" defTabSz="914377" rtl="0" eaLnBrk="1" fontAlgn="base" latinLnBrk="0" hangingPunct="1">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ahoma" charset="0"/>
                <a:ea typeface="+mn-ea"/>
                <a:cs typeface="+mn-cs"/>
              </a:rPr>
              <a:t>Completed 2018</a:t>
            </a:r>
          </a:p>
          <a:p>
            <a:pPr marL="0" marR="0" lvl="0" indent="0" algn="ctr" defTabSz="914377" rtl="0" eaLnBrk="1" fontAlgn="base" latinLnBrk="0" hangingPunct="1">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ahoma" charset="0"/>
                <a:ea typeface="+mn-ea"/>
                <a:cs typeface="+mn-cs"/>
              </a:rPr>
              <a:t>City of Richland</a:t>
            </a:r>
          </a:p>
        </p:txBody>
      </p:sp>
      <p:cxnSp>
        <p:nvCxnSpPr>
          <p:cNvPr id="19" name="Straight Arrow Connector 18"/>
          <p:cNvCxnSpPr>
            <a:stCxn id="18" idx="0"/>
          </p:cNvCxnSpPr>
          <p:nvPr/>
        </p:nvCxnSpPr>
        <p:spPr>
          <a:xfrm flipH="1" flipV="1">
            <a:off x="6644642" y="2872577"/>
            <a:ext cx="88530" cy="580888"/>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5361991" y="2003640"/>
            <a:ext cx="2147777" cy="1318437"/>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3" name="Rounded Rectangle 22"/>
          <p:cNvSpPr/>
          <p:nvPr/>
        </p:nvSpPr>
        <p:spPr>
          <a:xfrm>
            <a:off x="9242795" y="3322076"/>
            <a:ext cx="769355" cy="3083443"/>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24" name="Straight Arrow Connector 23"/>
          <p:cNvCxnSpPr/>
          <p:nvPr/>
        </p:nvCxnSpPr>
        <p:spPr>
          <a:xfrm>
            <a:off x="9126279" y="4680964"/>
            <a:ext cx="382772" cy="245307"/>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883121" y="4517240"/>
            <a:ext cx="2232521" cy="523220"/>
          </a:xfrm>
          <a:prstGeom prst="rect">
            <a:avLst/>
          </a:prstGeom>
          <a:solidFill>
            <a:schemeClr val="tx1">
              <a:alpha val="70000"/>
            </a:schemeClr>
          </a:solidFill>
        </p:spPr>
        <p:txBody>
          <a:bodyPr wrap="square" rtlCol="0">
            <a:spAutoFit/>
          </a:bodyPr>
          <a:lstStyle/>
          <a:p>
            <a:pPr marL="0" marR="0" lvl="0" indent="0" algn="r" defTabSz="914377" rtl="0" eaLnBrk="1" fontAlgn="base" latinLnBrk="0" hangingPunct="1">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ahoma" charset="0"/>
                <a:ea typeface="+mn-ea"/>
                <a:cs typeface="+mn-cs"/>
              </a:rPr>
              <a:t>2022-23 Budget:</a:t>
            </a:r>
          </a:p>
          <a:p>
            <a:pPr marL="0" marR="0" lvl="0" indent="0" algn="r" defTabSz="914377" rtl="0" eaLnBrk="1" fontAlgn="base" latinLnBrk="0" hangingPunct="1">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ahoma" charset="0"/>
                <a:ea typeface="+mn-ea"/>
                <a:cs typeface="+mn-cs"/>
              </a:rPr>
              <a:t>$6.5M total</a:t>
            </a:r>
            <a:endParaRPr kumimoji="0" lang="en-US" sz="1400" b="1" i="0" u="sng" strike="noStrike" kern="1200" cap="none" spc="0" normalizeH="0" baseline="0" noProof="0" dirty="0">
              <a:ln>
                <a:noFill/>
              </a:ln>
              <a:solidFill>
                <a:srgbClr val="FFFFFF"/>
              </a:solidFill>
              <a:effectLst/>
              <a:uLnTx/>
              <a:uFillTx/>
              <a:latin typeface="Tahoma" charset="0"/>
              <a:ea typeface="+mn-ea"/>
              <a:cs typeface="+mn-cs"/>
            </a:endParaRPr>
          </a:p>
        </p:txBody>
      </p:sp>
      <p:sp>
        <p:nvSpPr>
          <p:cNvPr id="41" name="TextBox 40"/>
          <p:cNvSpPr txBox="1"/>
          <p:nvPr/>
        </p:nvSpPr>
        <p:spPr>
          <a:xfrm>
            <a:off x="7010404" y="5721463"/>
            <a:ext cx="2115879" cy="738664"/>
          </a:xfrm>
          <a:prstGeom prst="rect">
            <a:avLst/>
          </a:prstGeom>
          <a:solidFill>
            <a:schemeClr val="tx1">
              <a:alpha val="70000"/>
            </a:schemeClr>
          </a:solidFill>
        </p:spPr>
        <p:txBody>
          <a:bodyPr wrap="square" rtlCol="0">
            <a:spAutoFit/>
          </a:bodyPr>
          <a:lstStyle/>
          <a:p>
            <a:pPr marL="0" marR="0" lvl="0" indent="0" algn="l" defTabSz="914377" rtl="0" eaLnBrk="1" fontAlgn="base" latinLnBrk="0" hangingPunct="1">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ahoma" charset="0"/>
                <a:ea typeface="+mn-ea"/>
                <a:cs typeface="+mn-cs"/>
              </a:rPr>
              <a:t>BPA McNary POD</a:t>
            </a:r>
          </a:p>
          <a:p>
            <a:pPr marL="0" marR="0" lvl="0" indent="0" algn="l" defTabSz="914377" rtl="0" eaLnBrk="1" fontAlgn="base" latinLnBrk="0" hangingPunct="1">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ahoma" charset="0"/>
                <a:ea typeface="+mn-ea"/>
                <a:cs typeface="+mn-cs"/>
              </a:rPr>
              <a:t>Spring 2023</a:t>
            </a:r>
          </a:p>
          <a:p>
            <a:pPr marL="0" marR="0" lvl="0" indent="0" algn="l" defTabSz="914377" rtl="0" eaLnBrk="1" fontAlgn="base" latinLnBrk="0" hangingPunct="1">
              <a:lnSpc>
                <a:spcPct val="100000"/>
              </a:lnSpc>
              <a:spcBef>
                <a:spcPts val="0"/>
              </a:spcBef>
              <a:spcAft>
                <a:spcPct val="0"/>
              </a:spcAft>
              <a:buClrTx/>
              <a:buSzTx/>
              <a:buFontTx/>
              <a:buNone/>
              <a:tabLst/>
              <a:defRPr/>
            </a:pPr>
            <a:r>
              <a:rPr kumimoji="0" lang="en-US" sz="1400" b="1" i="0" u="sng" strike="noStrike" kern="1200" cap="none" spc="0" normalizeH="0" baseline="0" noProof="0" dirty="0">
                <a:ln>
                  <a:noFill/>
                </a:ln>
                <a:solidFill>
                  <a:srgbClr val="FFFFFF"/>
                </a:solidFill>
                <a:effectLst/>
                <a:uLnTx/>
                <a:uFillTx/>
                <a:latin typeface="Tahoma" charset="0"/>
                <a:ea typeface="+mn-ea"/>
                <a:cs typeface="+mn-cs"/>
              </a:rPr>
              <a:t>BPUD Budget: $463K</a:t>
            </a:r>
          </a:p>
        </p:txBody>
      </p:sp>
      <p:cxnSp>
        <p:nvCxnSpPr>
          <p:cNvPr id="42" name="Straight Arrow Connector 41"/>
          <p:cNvCxnSpPr>
            <a:cxnSpLocks/>
          </p:cNvCxnSpPr>
          <p:nvPr/>
        </p:nvCxnSpPr>
        <p:spPr>
          <a:xfrm flipH="1">
            <a:off x="6808385" y="6170500"/>
            <a:ext cx="202019" cy="508533"/>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714C458-56DA-4032-A757-09E8A56DFED7}"/>
              </a:ext>
            </a:extLst>
          </p:cNvPr>
          <p:cNvSpPr txBox="1"/>
          <p:nvPr/>
        </p:nvSpPr>
        <p:spPr>
          <a:xfrm>
            <a:off x="2916503" y="1599086"/>
            <a:ext cx="2359710" cy="738664"/>
          </a:xfrm>
          <a:prstGeom prst="rect">
            <a:avLst/>
          </a:prstGeom>
          <a:solidFill>
            <a:schemeClr val="tx1">
              <a:alpha val="70000"/>
            </a:schemeClr>
          </a:solidFill>
        </p:spPr>
        <p:txBody>
          <a:bodyPr wrap="square" rtlCol="0">
            <a:spAutoFit/>
          </a:bodyPr>
          <a:lstStyle/>
          <a:p>
            <a:pPr marL="0" marR="0" lvl="0" indent="0" algn="r" defTabSz="914377" rtl="0" eaLnBrk="1" fontAlgn="base" latinLnBrk="0" hangingPunct="1">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ahoma" charset="0"/>
                <a:ea typeface="+mn-ea"/>
                <a:cs typeface="+mn-cs"/>
              </a:rPr>
              <a:t>BPA Red Mountain</a:t>
            </a:r>
          </a:p>
          <a:p>
            <a:pPr marL="0" marR="0" lvl="0" indent="0" algn="r" defTabSz="914377" rtl="0" eaLnBrk="1" fontAlgn="base" latinLnBrk="0" hangingPunct="1">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ahoma" charset="0"/>
                <a:ea typeface="+mn-ea"/>
                <a:cs typeface="+mn-cs"/>
              </a:rPr>
              <a:t>Fall 2023</a:t>
            </a:r>
          </a:p>
          <a:p>
            <a:pPr marL="0" marR="0" lvl="0" indent="0" algn="r" defTabSz="914377" rtl="0" eaLnBrk="1" fontAlgn="base" latinLnBrk="0" hangingPunct="1">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ahoma" charset="0"/>
                <a:ea typeface="+mn-ea"/>
                <a:cs typeface="+mn-cs"/>
              </a:rPr>
              <a:t>BPUD Budget:  $0</a:t>
            </a:r>
          </a:p>
        </p:txBody>
      </p:sp>
      <p:cxnSp>
        <p:nvCxnSpPr>
          <p:cNvPr id="26" name="Straight Arrow Connector 25">
            <a:extLst>
              <a:ext uri="{FF2B5EF4-FFF2-40B4-BE49-F238E27FC236}">
                <a16:creationId xmlns:a16="http://schemas.microsoft.com/office/drawing/2014/main" id="{A5F25C31-F5B6-470F-8C6B-F852668EF8B9}"/>
              </a:ext>
            </a:extLst>
          </p:cNvPr>
          <p:cNvCxnSpPr>
            <a:cxnSpLocks/>
          </p:cNvCxnSpPr>
          <p:nvPr/>
        </p:nvCxnSpPr>
        <p:spPr>
          <a:xfrm flipV="1">
            <a:off x="5276211" y="1909293"/>
            <a:ext cx="730583" cy="76721"/>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4" y="254451"/>
            <a:ext cx="11073384" cy="987552"/>
          </a:xfrm>
        </p:spPr>
        <p:txBody>
          <a:bodyPr vert="horz" anchor="ctr">
            <a:normAutofit/>
          </a:bodyPr>
          <a:lstStyle/>
          <a:p>
            <a:r>
              <a:rPr lang="en-US" sz="4400" dirty="0"/>
              <a:t>Transmission Reliability Improvement Projects</a:t>
            </a:r>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rgbClr val="2C4866"/>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F53B6B1F-C8AD-4588-93C6-3618906EFC2C}" type="slidenum">
              <a:rPr kumimoji="0" lang="en-US" sz="1200" b="1" i="0" u="none" strike="noStrike" kern="1200" cap="none" spc="0" normalizeH="0" baseline="0" noProof="0" smtClean="0">
                <a:ln>
                  <a:noFill/>
                </a:ln>
                <a:solidFill>
                  <a:prstClr val="white"/>
                </a:solidFill>
                <a:effectLst/>
                <a:uLnTx/>
                <a:uFillTx/>
                <a:latin typeface="Arial"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56</a:t>
            </a:fld>
            <a:endParaRPr kumimoji="0" lang="en-US" sz="1200" b="1" i="0" u="none" strike="noStrike" kern="1200" cap="none" spc="0" normalizeH="0" baseline="0" noProof="0">
              <a:ln>
                <a:noFill/>
              </a:ln>
              <a:solidFill>
                <a:prstClr val="white"/>
              </a:solidFill>
              <a:effectLst/>
              <a:uLnTx/>
              <a:uFillTx/>
              <a:latin typeface="Arial" charset="0"/>
              <a:ea typeface="+mn-ea"/>
              <a:cs typeface="+mn-cs"/>
            </a:endParaRPr>
          </a:p>
        </p:txBody>
      </p:sp>
      <p:sp>
        <p:nvSpPr>
          <p:cNvPr id="28" name="TextBox 27">
            <a:extLst>
              <a:ext uri="{FF2B5EF4-FFF2-40B4-BE49-F238E27FC236}">
                <a16:creationId xmlns:a16="http://schemas.microsoft.com/office/drawing/2014/main" id="{8B547A00-BE59-4542-B225-AFC1BC592AB1}"/>
              </a:ext>
            </a:extLst>
          </p:cNvPr>
          <p:cNvSpPr txBox="1"/>
          <p:nvPr/>
        </p:nvSpPr>
        <p:spPr>
          <a:xfrm>
            <a:off x="1401826" y="2929143"/>
            <a:ext cx="2093271" cy="738664"/>
          </a:xfrm>
          <a:prstGeom prst="rect">
            <a:avLst/>
          </a:prstGeom>
          <a:solidFill>
            <a:schemeClr val="tx1">
              <a:alpha val="70000"/>
            </a:schemeClr>
          </a:solidFill>
        </p:spPr>
        <p:txBody>
          <a:bodyPr wrap="square" rtlCol="0">
            <a:spAutoFit/>
          </a:bodyPr>
          <a:lstStyle/>
          <a:p>
            <a:pPr marL="0" marR="0" lvl="0" indent="0" algn="r" defTabSz="914377" rtl="0" eaLnBrk="1" fontAlgn="base" latinLnBrk="0" hangingPunct="1">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ahoma" charset="0"/>
                <a:ea typeface="+mn-ea"/>
                <a:cs typeface="+mn-cs"/>
              </a:rPr>
              <a:t>BPA Webber Canyon</a:t>
            </a:r>
          </a:p>
          <a:p>
            <a:pPr marL="0" marR="0" lvl="0" indent="0" algn="r" defTabSz="914377" rtl="0" eaLnBrk="1" fontAlgn="base" latinLnBrk="0" hangingPunct="1">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ahoma" charset="0"/>
                <a:ea typeface="+mn-ea"/>
                <a:cs typeface="+mn-cs"/>
              </a:rPr>
              <a:t>2025</a:t>
            </a:r>
          </a:p>
          <a:p>
            <a:pPr marL="0" marR="0" lvl="0" indent="0" algn="r" defTabSz="914377" rtl="0" eaLnBrk="1" fontAlgn="base" latinLnBrk="0" hangingPunct="1">
              <a:lnSpc>
                <a:spcPct val="100000"/>
              </a:lnSpc>
              <a:spcBef>
                <a:spcPts val="0"/>
              </a:spcBef>
              <a:spcAft>
                <a:spcPct val="0"/>
              </a:spcAft>
              <a:buClrTx/>
              <a:buSzTx/>
              <a:buFontTx/>
              <a:buNone/>
              <a:tabLst/>
              <a:defRPr/>
            </a:pPr>
            <a:r>
              <a:rPr kumimoji="0" lang="en-US" sz="1400" b="1" i="0" u="sng" strike="noStrike" kern="1200" cap="none" spc="0" normalizeH="0" baseline="0" noProof="0" dirty="0">
                <a:ln>
                  <a:noFill/>
                </a:ln>
                <a:solidFill>
                  <a:srgbClr val="FFFFFF"/>
                </a:solidFill>
                <a:effectLst/>
                <a:uLnTx/>
                <a:uFillTx/>
                <a:latin typeface="Tahoma" charset="0"/>
                <a:ea typeface="+mn-ea"/>
                <a:cs typeface="+mn-cs"/>
              </a:rPr>
              <a:t>$80M</a:t>
            </a:r>
          </a:p>
        </p:txBody>
      </p:sp>
      <p:sp>
        <p:nvSpPr>
          <p:cNvPr id="29" name="TextBox 28">
            <a:extLst>
              <a:ext uri="{FF2B5EF4-FFF2-40B4-BE49-F238E27FC236}">
                <a16:creationId xmlns:a16="http://schemas.microsoft.com/office/drawing/2014/main" id="{20C0F434-F51E-4268-9165-DE38B84E8C6B}"/>
              </a:ext>
            </a:extLst>
          </p:cNvPr>
          <p:cNvSpPr txBox="1"/>
          <p:nvPr/>
        </p:nvSpPr>
        <p:spPr>
          <a:xfrm>
            <a:off x="1742720" y="3853715"/>
            <a:ext cx="2185627" cy="738664"/>
          </a:xfrm>
          <a:prstGeom prst="rect">
            <a:avLst/>
          </a:prstGeom>
          <a:solidFill>
            <a:schemeClr val="tx1">
              <a:alpha val="70000"/>
            </a:schemeClr>
          </a:solidFill>
        </p:spPr>
        <p:txBody>
          <a:bodyPr wrap="square" rtlCol="0">
            <a:spAutoFit/>
          </a:bodyPr>
          <a:lstStyle/>
          <a:p>
            <a:pPr marL="0" marR="0" lvl="0" indent="0" algn="r" defTabSz="914377" rtl="0" eaLnBrk="1" fontAlgn="base" latinLnBrk="0" hangingPunct="1">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ahoma" charset="0"/>
                <a:ea typeface="+mn-ea"/>
                <a:cs typeface="+mn-cs"/>
              </a:rPr>
              <a:t>Study Webber Canyon to Prosser and Horse Heaven</a:t>
            </a:r>
          </a:p>
        </p:txBody>
      </p:sp>
      <p:cxnSp>
        <p:nvCxnSpPr>
          <p:cNvPr id="30" name="Straight Arrow Connector 29">
            <a:extLst>
              <a:ext uri="{FF2B5EF4-FFF2-40B4-BE49-F238E27FC236}">
                <a16:creationId xmlns:a16="http://schemas.microsoft.com/office/drawing/2014/main" id="{60D91FC5-4276-4312-8FAB-5C10879C7FA3}"/>
              </a:ext>
            </a:extLst>
          </p:cNvPr>
          <p:cNvCxnSpPr>
            <a:cxnSpLocks/>
          </p:cNvCxnSpPr>
          <p:nvPr/>
        </p:nvCxnSpPr>
        <p:spPr>
          <a:xfrm flipV="1">
            <a:off x="5276213" y="1909156"/>
            <a:ext cx="730583" cy="76721"/>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197F577-4149-406A-B33E-617B733A4DE5}"/>
              </a:ext>
            </a:extLst>
          </p:cNvPr>
          <p:cNvCxnSpPr>
            <a:cxnSpLocks/>
          </p:cNvCxnSpPr>
          <p:nvPr/>
        </p:nvCxnSpPr>
        <p:spPr>
          <a:xfrm flipV="1">
            <a:off x="3470806" y="2980339"/>
            <a:ext cx="1114589" cy="230786"/>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8486318-76E6-4D08-A7DB-410E306FD23B}"/>
              </a:ext>
            </a:extLst>
          </p:cNvPr>
          <p:cNvSpPr txBox="1"/>
          <p:nvPr/>
        </p:nvSpPr>
        <p:spPr>
          <a:xfrm>
            <a:off x="4749953" y="3668277"/>
            <a:ext cx="3371851" cy="646331"/>
          </a:xfrm>
          <a:prstGeom prst="rect">
            <a:avLst/>
          </a:prstGeom>
          <a:solidFill>
            <a:schemeClr val="tx1">
              <a:alpha val="70000"/>
            </a:schemeClr>
          </a:solidFill>
        </p:spPr>
        <p:txBody>
          <a:bodyPr wrap="square" rtlCol="0">
            <a:spAutoFit/>
          </a:bodyPr>
          <a:lstStyle/>
          <a:p>
            <a:pPr marL="0" marR="0" lvl="0" indent="0" algn="ctr" defTabSz="914377"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Tahoma" charset="0"/>
                <a:ea typeface="+mn-ea"/>
                <a:cs typeface="+mn-cs"/>
              </a:rPr>
              <a:t>115-kV Transmission Line Redundancy</a:t>
            </a:r>
          </a:p>
        </p:txBody>
      </p:sp>
    </p:spTree>
    <p:extLst>
      <p:ext uri="{BB962C8B-B14F-4D97-AF65-F5344CB8AC3E}">
        <p14:creationId xmlns:p14="http://schemas.microsoft.com/office/powerpoint/2010/main" val="2052158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3"/>
                                        </p:tgtEl>
                                      </p:cBhvr>
                                    </p:animEffect>
                                    <p:set>
                                      <p:cBhvr>
                                        <p:cTn id="12" dur="1" fill="hold">
                                          <p:stCondLst>
                                            <p:cond delay="499"/>
                                          </p:stCondLst>
                                        </p:cTn>
                                        <p:tgtEl>
                                          <p:spTgt spid="3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up)">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barn(inVertical)">
                                      <p:cBhvr>
                                        <p:cTn id="48" dur="500"/>
                                        <p:tgtEl>
                                          <p:spTgt spid="41"/>
                                        </p:tgtEl>
                                      </p:cBhvr>
                                    </p:animEffect>
                                  </p:childTnLst>
                                </p:cTn>
                              </p:par>
                            </p:childTnLst>
                          </p:cTn>
                        </p:par>
                        <p:par>
                          <p:cTn id="49" fill="hold">
                            <p:stCondLst>
                              <p:cond delay="500"/>
                            </p:stCondLst>
                            <p:childTnLst>
                              <p:par>
                                <p:cTn id="50" presetID="22" presetClass="entr" presetSubtype="1" fill="hold" nodeType="after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up)">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par>
                          <p:cTn id="58" fill="hold">
                            <p:stCondLst>
                              <p:cond delay="500"/>
                            </p:stCondLst>
                            <p:childTnLst>
                              <p:par>
                                <p:cTn id="59" presetID="22" presetClass="entr" presetSubtype="4" fill="hold"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down)">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Vertical)">
                                      <p:cBhvr>
                                        <p:cTn id="66" dur="500"/>
                                        <p:tgtEl>
                                          <p:spTgt spid="20"/>
                                        </p:tgtEl>
                                      </p:cBhvr>
                                    </p:animEffect>
                                  </p:childTnLst>
                                </p:cTn>
                              </p:par>
                            </p:childTnLst>
                          </p:cTn>
                        </p:par>
                        <p:par>
                          <p:cTn id="67" fill="hold">
                            <p:stCondLst>
                              <p:cond delay="500"/>
                            </p:stCondLst>
                            <p:childTnLst>
                              <p:par>
                                <p:cTn id="68" presetID="22" presetClass="entr" presetSubtype="4" fill="hold"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wipe(down)">
                                      <p:cBhvr>
                                        <p:cTn id="70" dur="500"/>
                                        <p:tgtEl>
                                          <p:spTgt spid="2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barn(inVertical)">
                                      <p:cBhvr>
                                        <p:cTn id="75" dur="500"/>
                                        <p:tgtEl>
                                          <p:spTgt spid="28"/>
                                        </p:tgtEl>
                                      </p:cBhvr>
                                    </p:animEffect>
                                  </p:childTnLst>
                                </p:cTn>
                              </p:par>
                            </p:childTnLst>
                          </p:cTn>
                        </p:par>
                        <p:par>
                          <p:cTn id="76" fill="hold">
                            <p:stCondLst>
                              <p:cond delay="500"/>
                            </p:stCondLst>
                            <p:childTnLst>
                              <p:par>
                                <p:cTn id="77" presetID="22" presetClass="entr" presetSubtype="4" fill="hold"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down)">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barn(inVertical)">
                                      <p:cBhvr>
                                        <p:cTn id="84" dur="500"/>
                                        <p:tgtEl>
                                          <p:spTgt spid="29"/>
                                        </p:tgtEl>
                                      </p:cBhvr>
                                    </p:animEffect>
                                  </p:childTnLst>
                                </p:cTn>
                              </p:par>
                            </p:childTnLst>
                          </p:cTn>
                        </p:par>
                        <p:par>
                          <p:cTn id="85" fill="hold">
                            <p:stCondLst>
                              <p:cond delay="500"/>
                            </p:stCondLst>
                            <p:childTnLst>
                              <p:par>
                                <p:cTn id="86" presetID="22" presetClass="entr" presetSubtype="4" fill="hold" nodeType="after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wipe(down)">
                                      <p:cBhvr>
                                        <p:cTn id="8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animBg="1"/>
      <p:bldP spid="12" grpId="0" animBg="1"/>
      <p:bldP spid="18" grpId="0" animBg="1"/>
      <p:bldP spid="22" grpId="0" animBg="1"/>
      <p:bldP spid="23" grpId="0" animBg="1"/>
      <p:bldP spid="25" grpId="0" animBg="1"/>
      <p:bldP spid="41" grpId="0" animBg="1"/>
      <p:bldP spid="20" grpId="0" animBg="1"/>
      <p:bldP spid="28" grpId="0" animBg="1"/>
      <p:bldP spid="29" grpId="0" animBg="1"/>
      <p:bldP spid="33" grpId="0" animBg="1"/>
      <p:bldP spid="33"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Arrow Connector 41"/>
          <p:cNvCxnSpPr>
            <a:cxnSpLocks/>
          </p:cNvCxnSpPr>
          <p:nvPr/>
        </p:nvCxnSpPr>
        <p:spPr>
          <a:xfrm flipH="1">
            <a:off x="5721057" y="6262207"/>
            <a:ext cx="202019" cy="508533"/>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4" y="254451"/>
            <a:ext cx="11073384" cy="987552"/>
          </a:xfrm>
        </p:spPr>
        <p:txBody>
          <a:bodyPr vert="horz" anchor="ctr">
            <a:normAutofit/>
          </a:bodyPr>
          <a:lstStyle/>
          <a:p>
            <a:r>
              <a:rPr lang="en-US" sz="4400" dirty="0"/>
              <a:t>Expanded Use of Drone Technology</a:t>
            </a:r>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rgbClr val="2C4866"/>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F53B6B1F-C8AD-4588-93C6-3618906EFC2C}" type="slidenum">
              <a:rPr kumimoji="0" lang="en-US" sz="1200" b="1" i="0" u="none" strike="noStrike" kern="1200" cap="none" spc="0" normalizeH="0" baseline="0" noProof="0" smtClean="0">
                <a:ln>
                  <a:noFill/>
                </a:ln>
                <a:solidFill>
                  <a:prstClr val="white"/>
                </a:solidFill>
                <a:effectLst/>
                <a:uLnTx/>
                <a:uFillTx/>
                <a:latin typeface="Arial"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57</a:t>
            </a:fld>
            <a:endParaRPr kumimoji="0" lang="en-US" sz="1200" b="1" i="0" u="none" strike="noStrike" kern="1200" cap="none" spc="0" normalizeH="0" baseline="0" noProof="0">
              <a:ln>
                <a:noFill/>
              </a:ln>
              <a:solidFill>
                <a:prstClr val="white"/>
              </a:solidFill>
              <a:effectLst/>
              <a:uLnTx/>
              <a:uFillTx/>
              <a:latin typeface="Arial" charset="0"/>
              <a:ea typeface="+mn-ea"/>
              <a:cs typeface="+mn-cs"/>
            </a:endParaRPr>
          </a:p>
        </p:txBody>
      </p:sp>
      <p:pic>
        <p:nvPicPr>
          <p:cNvPr id="3" name="Picture 2" descr="A picture containing outdoor, mountain, nature, overlooking&#10;&#10;Description automatically generated">
            <a:extLst>
              <a:ext uri="{FF2B5EF4-FFF2-40B4-BE49-F238E27FC236}">
                <a16:creationId xmlns:a16="http://schemas.microsoft.com/office/drawing/2014/main" id="{444DD418-7611-47F9-A71F-2B8F87EDE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5879" y="1691028"/>
            <a:ext cx="6300371" cy="4725279"/>
          </a:xfrm>
          <a:prstGeom prst="rect">
            <a:avLst/>
          </a:prstGeom>
        </p:spPr>
      </p:pic>
      <p:pic>
        <p:nvPicPr>
          <p:cNvPr id="5" name="Picture 4" descr="A picture containing text, outdoor, night, sign&#10;&#10;Description automatically generated">
            <a:extLst>
              <a:ext uri="{FF2B5EF4-FFF2-40B4-BE49-F238E27FC236}">
                <a16:creationId xmlns:a16="http://schemas.microsoft.com/office/drawing/2014/main" id="{A4A2F0E3-01E9-475E-B578-5B2B686BEC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5232" y="1685721"/>
            <a:ext cx="6421018" cy="5059497"/>
          </a:xfrm>
          <a:prstGeom prst="rect">
            <a:avLst/>
          </a:prstGeom>
        </p:spPr>
      </p:pic>
      <p:pic>
        <p:nvPicPr>
          <p:cNvPr id="7" name="Picture 6" descr="A picture containing sky, outdoor, water, nature&#10;&#10;Description automatically generated">
            <a:extLst>
              <a:ext uri="{FF2B5EF4-FFF2-40B4-BE49-F238E27FC236}">
                <a16:creationId xmlns:a16="http://schemas.microsoft.com/office/drawing/2014/main" id="{FAAD4E26-31BE-4424-A546-7D55FD481D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40" t="16599" r="11225" b="16054"/>
          <a:stretch/>
        </p:blipFill>
        <p:spPr>
          <a:xfrm>
            <a:off x="2768972" y="1676400"/>
            <a:ext cx="6934184" cy="4718105"/>
          </a:xfrm>
          <a:prstGeom prst="rect">
            <a:avLst/>
          </a:prstGeom>
        </p:spPr>
      </p:pic>
      <p:pic>
        <p:nvPicPr>
          <p:cNvPr id="18" name="Picture 17" descr="A picture containing outdoor, sunset&#10;&#10;Description automatically generated">
            <a:extLst>
              <a:ext uri="{FF2B5EF4-FFF2-40B4-BE49-F238E27FC236}">
                <a16:creationId xmlns:a16="http://schemas.microsoft.com/office/drawing/2014/main" id="{89011F4B-C8C8-49B0-ACB5-4D64814DBD28}"/>
              </a:ext>
            </a:extLst>
          </p:cNvPr>
          <p:cNvPicPr>
            <a:picLocks noChangeAspect="1"/>
          </p:cNvPicPr>
          <p:nvPr/>
        </p:nvPicPr>
        <p:blipFill rotWithShape="1">
          <a:blip r:embed="rId6">
            <a:extLst>
              <a:ext uri="{28A0092B-C50C-407E-A947-70E740481C1C}">
                <a14:useLocalDpi xmlns:a14="http://schemas.microsoft.com/office/drawing/2010/main" val="0"/>
              </a:ext>
            </a:extLst>
          </a:blip>
          <a:srcRect b="9544"/>
          <a:stretch/>
        </p:blipFill>
        <p:spPr>
          <a:xfrm>
            <a:off x="2768972" y="1676400"/>
            <a:ext cx="7076967" cy="5059496"/>
          </a:xfrm>
          <a:prstGeom prst="rect">
            <a:avLst/>
          </a:prstGeom>
        </p:spPr>
      </p:pic>
    </p:spTree>
    <p:extLst>
      <p:ext uri="{BB962C8B-B14F-4D97-AF65-F5344CB8AC3E}">
        <p14:creationId xmlns:p14="http://schemas.microsoft.com/office/powerpoint/2010/main" val="28645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4" y="254451"/>
            <a:ext cx="11073384" cy="987552"/>
          </a:xfrm>
        </p:spPr>
        <p:txBody>
          <a:bodyPr vert="horz" anchor="ctr">
            <a:normAutofit/>
          </a:bodyPr>
          <a:lstStyle/>
          <a:p>
            <a:r>
              <a:rPr lang="en-US" sz="4400" dirty="0"/>
              <a:t>Drone Technology in Action – Facility Inspection</a:t>
            </a:r>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rgbClr val="2C4866"/>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F53B6B1F-C8AD-4588-93C6-3618906EFC2C}" type="slidenum">
              <a:rPr kumimoji="0" lang="en-US" sz="1200" b="1" i="0" u="none" strike="noStrike" kern="1200" cap="none" spc="0" normalizeH="0" baseline="0" noProof="0" smtClean="0">
                <a:ln>
                  <a:noFill/>
                </a:ln>
                <a:solidFill>
                  <a:prstClr val="white"/>
                </a:solidFill>
                <a:effectLst/>
                <a:uLnTx/>
                <a:uFillTx/>
                <a:latin typeface="Arial"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58</a:t>
            </a:fld>
            <a:endParaRPr kumimoji="0" lang="en-US" sz="1200" b="1" i="0" u="none" strike="noStrike" kern="1200" cap="none" spc="0" normalizeH="0" baseline="0" noProof="0">
              <a:ln>
                <a:noFill/>
              </a:ln>
              <a:solidFill>
                <a:prstClr val="white"/>
              </a:solidFill>
              <a:effectLst/>
              <a:uLnTx/>
              <a:uFillTx/>
              <a:latin typeface="Arial" charset="0"/>
              <a:ea typeface="+mn-ea"/>
              <a:cs typeface="+mn-cs"/>
            </a:endParaRPr>
          </a:p>
        </p:txBody>
      </p:sp>
      <p:pic>
        <p:nvPicPr>
          <p:cNvPr id="4" name="Online Media 3" title="Territorial Video - DJI 0032">
            <a:hlinkClick r:id="" action="ppaction://media"/>
            <a:extLst>
              <a:ext uri="{FF2B5EF4-FFF2-40B4-BE49-F238E27FC236}">
                <a16:creationId xmlns:a16="http://schemas.microsoft.com/office/drawing/2014/main" id="{B0243B03-9459-4EC3-857C-3A767A32EBFA}"/>
              </a:ext>
            </a:extLst>
          </p:cNvPr>
          <p:cNvPicPr>
            <a:picLocks noRot="1" noChangeAspect="1"/>
          </p:cNvPicPr>
          <p:nvPr>
            <a:videoFile r:link="rId1"/>
          </p:nvPr>
        </p:nvPicPr>
        <p:blipFill>
          <a:blip r:embed="rId4"/>
          <a:stretch>
            <a:fillRect/>
          </a:stretch>
        </p:blipFill>
        <p:spPr>
          <a:xfrm>
            <a:off x="1502004" y="1574800"/>
            <a:ext cx="9187992" cy="5257800"/>
          </a:xfrm>
          <a:prstGeom prst="rect">
            <a:avLst/>
          </a:prstGeom>
          <a:ln>
            <a:solidFill>
              <a:schemeClr val="tx1"/>
            </a:solidFill>
          </a:ln>
        </p:spPr>
      </p:pic>
    </p:spTree>
    <p:extLst>
      <p:ext uri="{BB962C8B-B14F-4D97-AF65-F5344CB8AC3E}">
        <p14:creationId xmlns:p14="http://schemas.microsoft.com/office/powerpoint/2010/main" val="8833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4" y="254451"/>
            <a:ext cx="11073384" cy="987552"/>
          </a:xfrm>
        </p:spPr>
        <p:txBody>
          <a:bodyPr vert="horz" anchor="ctr">
            <a:normAutofit/>
          </a:bodyPr>
          <a:lstStyle/>
          <a:p>
            <a:r>
              <a:rPr lang="en-US" sz="4400" dirty="0"/>
              <a:t>Drone Technology in Action – Infrared </a:t>
            </a:r>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rgbClr val="2C4866"/>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F53B6B1F-C8AD-4588-93C6-3618906EFC2C}" type="slidenum">
              <a:rPr kumimoji="0" lang="en-US" sz="1200" b="1" i="0" u="none" strike="noStrike" kern="1200" cap="none" spc="0" normalizeH="0" baseline="0" noProof="0" smtClean="0">
                <a:ln>
                  <a:noFill/>
                </a:ln>
                <a:solidFill>
                  <a:prstClr val="white"/>
                </a:solidFill>
                <a:effectLst/>
                <a:uLnTx/>
                <a:uFillTx/>
                <a:latin typeface="Arial"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59</a:t>
            </a:fld>
            <a:endParaRPr kumimoji="0" lang="en-US" sz="1200" b="1" i="0" u="none" strike="noStrike" kern="1200" cap="none" spc="0" normalizeH="0" baseline="0" noProof="0">
              <a:ln>
                <a:noFill/>
              </a:ln>
              <a:solidFill>
                <a:prstClr val="white"/>
              </a:solidFill>
              <a:effectLst/>
              <a:uLnTx/>
              <a:uFillTx/>
              <a:latin typeface="Arial" charset="0"/>
              <a:ea typeface="+mn-ea"/>
              <a:cs typeface="+mn-cs"/>
            </a:endParaRPr>
          </a:p>
        </p:txBody>
      </p:sp>
      <p:pic>
        <p:nvPicPr>
          <p:cNvPr id="3" name="Online Media 2" title="Infrared Video - DJI 0031">
            <a:hlinkClick r:id="" action="ppaction://media"/>
            <a:extLst>
              <a:ext uri="{FF2B5EF4-FFF2-40B4-BE49-F238E27FC236}">
                <a16:creationId xmlns:a16="http://schemas.microsoft.com/office/drawing/2014/main" id="{721B8364-2CF0-4BB0-953C-9D4AA82A0CA6}"/>
              </a:ext>
            </a:extLst>
          </p:cNvPr>
          <p:cNvPicPr>
            <a:picLocks noRot="1" noChangeAspect="1"/>
          </p:cNvPicPr>
          <p:nvPr>
            <a:videoFile r:link="rId1"/>
          </p:nvPr>
        </p:nvPicPr>
        <p:blipFill>
          <a:blip r:embed="rId4"/>
          <a:stretch>
            <a:fillRect/>
          </a:stretch>
        </p:blipFill>
        <p:spPr>
          <a:xfrm>
            <a:off x="2878456" y="1542098"/>
            <a:ext cx="6858000" cy="5178522"/>
          </a:xfrm>
          <a:prstGeom prst="rect">
            <a:avLst/>
          </a:prstGeom>
          <a:ln>
            <a:solidFill>
              <a:schemeClr val="tx1"/>
            </a:solidFill>
          </a:ln>
        </p:spPr>
      </p:pic>
    </p:spTree>
    <p:extLst>
      <p:ext uri="{BB962C8B-B14F-4D97-AF65-F5344CB8AC3E}">
        <p14:creationId xmlns:p14="http://schemas.microsoft.com/office/powerpoint/2010/main" val="59058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F01B7C-9C2F-4564-BA20-88257FF02995}"/>
              </a:ext>
            </a:extLst>
          </p:cNvPr>
          <p:cNvPicPr>
            <a:picLocks noChangeAspect="1"/>
          </p:cNvPicPr>
          <p:nvPr/>
        </p:nvPicPr>
        <p:blipFill>
          <a:blip r:embed="rId2"/>
          <a:stretch>
            <a:fillRect/>
          </a:stretch>
        </p:blipFill>
        <p:spPr>
          <a:xfrm>
            <a:off x="6047309" y="2006600"/>
            <a:ext cx="5585000" cy="4368800"/>
          </a:xfrm>
          <a:prstGeom prst="rect">
            <a:avLst/>
          </a:prstGeom>
        </p:spPr>
      </p:pic>
      <p:sp>
        <p:nvSpPr>
          <p:cNvPr id="2" name="Title 1">
            <a:extLst>
              <a:ext uri="{FF2B5EF4-FFF2-40B4-BE49-F238E27FC236}">
                <a16:creationId xmlns:a16="http://schemas.microsoft.com/office/drawing/2014/main" id="{84D1F4FD-AA39-49C3-80B5-2B00081034CD}"/>
              </a:ext>
            </a:extLst>
          </p:cNvPr>
          <p:cNvSpPr>
            <a:spLocks noGrp="1"/>
          </p:cNvSpPr>
          <p:nvPr>
            <p:ph type="title"/>
          </p:nvPr>
        </p:nvSpPr>
        <p:spPr/>
        <p:txBody>
          <a:bodyPr>
            <a:normAutofit/>
          </a:bodyPr>
          <a:lstStyle/>
          <a:p>
            <a:r>
              <a:rPr lang="en-US" dirty="0"/>
              <a:t>NERC 2022 Summer Reliability Assessment</a:t>
            </a:r>
          </a:p>
        </p:txBody>
      </p:sp>
      <p:sp>
        <p:nvSpPr>
          <p:cNvPr id="3" name="Slide Number Placeholder 2">
            <a:extLst>
              <a:ext uri="{FF2B5EF4-FFF2-40B4-BE49-F238E27FC236}">
                <a16:creationId xmlns:a16="http://schemas.microsoft.com/office/drawing/2014/main" id="{DA6DA9F8-C489-4206-8E29-DC40AC90A517}"/>
              </a:ext>
            </a:extLst>
          </p:cNvPr>
          <p:cNvSpPr>
            <a:spLocks noGrp="1"/>
          </p:cNvSpPr>
          <p:nvPr>
            <p:ph type="sldNum" sz="quarter" idx="12"/>
          </p:nvPr>
        </p:nvSpPr>
        <p:spPr/>
        <p:txBody>
          <a:bodyPr>
            <a:normAutofit fontScale="85000" lnSpcReduction="20000"/>
          </a:bodyPr>
          <a:lstStyle/>
          <a:p>
            <a:pPr defTabSz="1219170" fontAlgn="auto">
              <a:spcBef>
                <a:spcPts val="0"/>
              </a:spcBef>
              <a:spcAft>
                <a:spcPts val="0"/>
              </a:spcAft>
            </a:pPr>
            <a:fld id="{B7C6481B-4A8A-42C4-AF8E-0DA672E2FCF5}" type="slidenum">
              <a:rPr lang="en-US">
                <a:latin typeface="Tw Cen MT"/>
              </a:rPr>
              <a:pPr defTabSz="1219170" fontAlgn="auto">
                <a:spcBef>
                  <a:spcPts val="0"/>
                </a:spcBef>
                <a:spcAft>
                  <a:spcPts val="0"/>
                </a:spcAft>
              </a:pPr>
              <a:t>6</a:t>
            </a:fld>
            <a:endParaRPr lang="en-US" dirty="0">
              <a:latin typeface="Tw Cen MT"/>
            </a:endParaRPr>
          </a:p>
        </p:txBody>
      </p:sp>
      <p:sp>
        <p:nvSpPr>
          <p:cNvPr id="6" name="TextBox 5">
            <a:extLst>
              <a:ext uri="{FF2B5EF4-FFF2-40B4-BE49-F238E27FC236}">
                <a16:creationId xmlns:a16="http://schemas.microsoft.com/office/drawing/2014/main" id="{EAD83D83-D9FF-4B5C-838C-D58A409BA926}"/>
              </a:ext>
            </a:extLst>
          </p:cNvPr>
          <p:cNvSpPr txBox="1"/>
          <p:nvPr/>
        </p:nvSpPr>
        <p:spPr>
          <a:xfrm>
            <a:off x="740665" y="1780898"/>
            <a:ext cx="5181599" cy="420564"/>
          </a:xfrm>
          <a:prstGeom prst="rect">
            <a:avLst/>
          </a:prstGeom>
          <a:noFill/>
        </p:spPr>
        <p:txBody>
          <a:bodyPr wrap="square" rtlCol="0">
            <a:spAutoFit/>
          </a:bodyPr>
          <a:lstStyle/>
          <a:p>
            <a:pPr algn="ctr" defTabSz="1219170" eaLnBrk="1" fontAlgn="auto" hangingPunct="1">
              <a:spcBef>
                <a:spcPts val="0"/>
              </a:spcBef>
              <a:spcAft>
                <a:spcPts val="0"/>
              </a:spcAft>
            </a:pPr>
            <a:r>
              <a:rPr lang="en-US" sz="2133" b="1" dirty="0">
                <a:solidFill>
                  <a:srgbClr val="C00000"/>
                </a:solidFill>
                <a:latin typeface="Tw Cen MT"/>
              </a:rPr>
              <a:t>2022 Summer Reliability Assessment</a:t>
            </a:r>
          </a:p>
        </p:txBody>
      </p:sp>
      <p:sp>
        <p:nvSpPr>
          <p:cNvPr id="7" name="TextBox 6">
            <a:extLst>
              <a:ext uri="{FF2B5EF4-FFF2-40B4-BE49-F238E27FC236}">
                <a16:creationId xmlns:a16="http://schemas.microsoft.com/office/drawing/2014/main" id="{0BE2DAB8-73F3-458F-855B-FADE5565F221}"/>
              </a:ext>
            </a:extLst>
          </p:cNvPr>
          <p:cNvSpPr txBox="1"/>
          <p:nvPr/>
        </p:nvSpPr>
        <p:spPr>
          <a:xfrm>
            <a:off x="816864" y="2291265"/>
            <a:ext cx="5029200" cy="3027304"/>
          </a:xfrm>
          <a:prstGeom prst="rect">
            <a:avLst/>
          </a:prstGeom>
          <a:noFill/>
        </p:spPr>
        <p:txBody>
          <a:bodyPr wrap="square" rtlCol="0">
            <a:spAutoFit/>
          </a:bodyPr>
          <a:lstStyle/>
          <a:p>
            <a:pPr marL="228594" indent="-228594" defTabSz="1219170" eaLnBrk="1" fontAlgn="auto" hangingPunct="1">
              <a:spcBef>
                <a:spcPts val="0"/>
              </a:spcBef>
              <a:spcAft>
                <a:spcPts val="0"/>
              </a:spcAft>
              <a:buFont typeface="Wingdings" panose="05000000000000000000" pitchFamily="2" charset="2"/>
              <a:buChar char="§"/>
            </a:pPr>
            <a:r>
              <a:rPr lang="en-US" sz="1467" dirty="0">
                <a:solidFill>
                  <a:srgbClr val="000000"/>
                </a:solidFill>
                <a:latin typeface="Tw Cen MT"/>
              </a:rPr>
              <a:t>Energy output from hydro generators throughout most of the Western United States is being affected by widespread drought and below-normal snowpack. </a:t>
            </a:r>
            <a:r>
              <a:rPr lang="en-US" sz="1467" u="sng" dirty="0">
                <a:solidFill>
                  <a:srgbClr val="C00000"/>
                </a:solidFill>
                <a:latin typeface="Tw Cen MT"/>
              </a:rPr>
              <a:t>Dry hydrological conditions threaten the availability of hydroelectricity for transfers</a:t>
            </a:r>
            <a:r>
              <a:rPr lang="en-US" sz="1467" dirty="0">
                <a:solidFill>
                  <a:srgbClr val="000000"/>
                </a:solidFill>
                <a:latin typeface="Tw Cen MT"/>
              </a:rPr>
              <a:t> throughout the Western Interconnection. </a:t>
            </a:r>
          </a:p>
          <a:p>
            <a:pPr marL="228594" indent="-228594" defTabSz="1219170" eaLnBrk="1" fontAlgn="auto" hangingPunct="1">
              <a:spcBef>
                <a:spcPts val="0"/>
              </a:spcBef>
              <a:spcAft>
                <a:spcPts val="0"/>
              </a:spcAft>
              <a:buFont typeface="Wingdings" panose="05000000000000000000" pitchFamily="2" charset="2"/>
              <a:buChar char="§"/>
            </a:pPr>
            <a:endParaRPr lang="en-US" sz="1467" dirty="0">
              <a:solidFill>
                <a:srgbClr val="000000"/>
              </a:solidFill>
              <a:latin typeface="Tw Cen MT"/>
            </a:endParaRPr>
          </a:p>
          <a:p>
            <a:pPr marL="228594" indent="-228594" defTabSz="1219170" eaLnBrk="1" fontAlgn="auto" hangingPunct="1">
              <a:spcBef>
                <a:spcPts val="0"/>
              </a:spcBef>
              <a:spcAft>
                <a:spcPts val="0"/>
              </a:spcAft>
              <a:buFont typeface="Wingdings" panose="05000000000000000000" pitchFamily="2" charset="2"/>
              <a:buChar char="§"/>
            </a:pPr>
            <a:r>
              <a:rPr lang="en-US" sz="1467" dirty="0">
                <a:solidFill>
                  <a:srgbClr val="000000"/>
                </a:solidFill>
                <a:latin typeface="Tw Cen MT"/>
              </a:rPr>
              <a:t>Some assessment areas….</a:t>
            </a:r>
            <a:r>
              <a:rPr lang="en-US" sz="1467" u="sng" dirty="0">
                <a:solidFill>
                  <a:srgbClr val="C00000"/>
                </a:solidFill>
                <a:latin typeface="Tw Cen MT"/>
              </a:rPr>
              <a:t>depend on </a:t>
            </a:r>
            <a:r>
              <a:rPr lang="en-US" sz="1467" dirty="0">
                <a:solidFill>
                  <a:srgbClr val="000000"/>
                </a:solidFill>
                <a:latin typeface="Tw Cen MT"/>
              </a:rPr>
              <a:t>substantial electricity </a:t>
            </a:r>
            <a:r>
              <a:rPr lang="en-US" sz="1467" u="sng" dirty="0">
                <a:solidFill>
                  <a:srgbClr val="C00000"/>
                </a:solidFill>
                <a:latin typeface="Tw Cen MT"/>
              </a:rPr>
              <a:t>imports to meet demand on hot summer evenings </a:t>
            </a:r>
            <a:r>
              <a:rPr lang="en-US" sz="1467" dirty="0">
                <a:solidFill>
                  <a:srgbClr val="000000"/>
                </a:solidFill>
                <a:latin typeface="Tw Cen MT"/>
              </a:rPr>
              <a:t>and other times </a:t>
            </a:r>
            <a:r>
              <a:rPr lang="en-US" sz="1467" u="sng" dirty="0">
                <a:solidFill>
                  <a:srgbClr val="C00000"/>
                </a:solidFill>
                <a:latin typeface="Tw Cen MT"/>
              </a:rPr>
              <a:t>when variable energy resource output is diminishing</a:t>
            </a:r>
            <a:r>
              <a:rPr lang="en-US" sz="1467" dirty="0">
                <a:solidFill>
                  <a:srgbClr val="000000"/>
                </a:solidFill>
                <a:latin typeface="Tw Cen MT"/>
              </a:rPr>
              <a:t>. In the event of wide-area extreme heat event, all U.S. assessment areas in the Western Interconnection are at </a:t>
            </a:r>
            <a:r>
              <a:rPr lang="en-US" sz="1467" u="sng" dirty="0">
                <a:solidFill>
                  <a:srgbClr val="C00000"/>
                </a:solidFill>
                <a:latin typeface="Tw Cen MT"/>
              </a:rPr>
              <a:t>risk of energy emergencies</a:t>
            </a:r>
            <a:r>
              <a:rPr lang="en-US" sz="1467" dirty="0">
                <a:solidFill>
                  <a:srgbClr val="000000"/>
                </a:solidFill>
                <a:latin typeface="Tw Cen MT"/>
              </a:rPr>
              <a:t> due to the limited supply of electricity available for transfer.</a:t>
            </a:r>
          </a:p>
        </p:txBody>
      </p:sp>
      <p:sp>
        <p:nvSpPr>
          <p:cNvPr id="8" name="TextBox 7">
            <a:extLst>
              <a:ext uri="{FF2B5EF4-FFF2-40B4-BE49-F238E27FC236}">
                <a16:creationId xmlns:a16="http://schemas.microsoft.com/office/drawing/2014/main" id="{C5F71862-8B75-4A2D-A98F-E24A83AC4DDF}"/>
              </a:ext>
            </a:extLst>
          </p:cNvPr>
          <p:cNvSpPr txBox="1"/>
          <p:nvPr/>
        </p:nvSpPr>
        <p:spPr>
          <a:xfrm>
            <a:off x="5486400" y="1596231"/>
            <a:ext cx="6347155" cy="666977"/>
          </a:xfrm>
          <a:prstGeom prst="rect">
            <a:avLst/>
          </a:prstGeom>
          <a:noFill/>
        </p:spPr>
        <p:txBody>
          <a:bodyPr wrap="square" rtlCol="0">
            <a:spAutoFit/>
          </a:bodyPr>
          <a:lstStyle/>
          <a:p>
            <a:pPr algn="ctr" defTabSz="1219170" eaLnBrk="1" fontAlgn="auto" hangingPunct="1">
              <a:spcBef>
                <a:spcPts val="0"/>
              </a:spcBef>
              <a:spcAft>
                <a:spcPts val="0"/>
              </a:spcAft>
            </a:pPr>
            <a:r>
              <a:rPr lang="en-US" sz="1867" b="1" dirty="0">
                <a:solidFill>
                  <a:srgbClr val="C00000"/>
                </a:solidFill>
                <a:latin typeface="Tw Cen MT"/>
              </a:rPr>
              <a:t>North American Electric Reliability Corporation (NERC)</a:t>
            </a:r>
          </a:p>
          <a:p>
            <a:pPr algn="ctr" defTabSz="1219170" eaLnBrk="1" fontAlgn="auto" hangingPunct="1">
              <a:spcBef>
                <a:spcPts val="0"/>
              </a:spcBef>
              <a:spcAft>
                <a:spcPts val="0"/>
              </a:spcAft>
            </a:pPr>
            <a:r>
              <a:rPr lang="en-US" sz="1867" b="1" dirty="0">
                <a:solidFill>
                  <a:srgbClr val="C00000"/>
                </a:solidFill>
                <a:latin typeface="Tw Cen MT"/>
              </a:rPr>
              <a:t>Reliability Coordinators</a:t>
            </a:r>
          </a:p>
        </p:txBody>
      </p:sp>
    </p:spTree>
    <p:extLst>
      <p:ext uri="{BB962C8B-B14F-4D97-AF65-F5344CB8AC3E}">
        <p14:creationId xmlns:p14="http://schemas.microsoft.com/office/powerpoint/2010/main" val="53666492"/>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39B80C-DA7F-4F57-BE94-9566C05DE697}"/>
              </a:ext>
            </a:extLst>
          </p:cNvPr>
          <p:cNvPicPr>
            <a:picLocks noChangeAspect="1"/>
          </p:cNvPicPr>
          <p:nvPr/>
        </p:nvPicPr>
        <p:blipFill>
          <a:blip r:embed="rId3"/>
          <a:stretch>
            <a:fillRect/>
          </a:stretch>
        </p:blipFill>
        <p:spPr>
          <a:xfrm>
            <a:off x="533399" y="0"/>
            <a:ext cx="11207697" cy="6858000"/>
          </a:xfrm>
          <a:prstGeom prst="rect">
            <a:avLst/>
          </a:prstGeom>
        </p:spPr>
      </p:pic>
    </p:spTree>
    <p:extLst>
      <p:ext uri="{BB962C8B-B14F-4D97-AF65-F5344CB8AC3E}">
        <p14:creationId xmlns:p14="http://schemas.microsoft.com/office/powerpoint/2010/main" val="2133201877"/>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FEEF1-5DC2-4020-AAC1-D6ACC903D1E9}"/>
              </a:ext>
            </a:extLst>
          </p:cNvPr>
          <p:cNvPicPr>
            <a:picLocks noChangeAspect="1"/>
          </p:cNvPicPr>
          <p:nvPr/>
        </p:nvPicPr>
        <p:blipFill>
          <a:blip r:embed="rId3"/>
          <a:stretch>
            <a:fillRect/>
          </a:stretch>
        </p:blipFill>
        <p:spPr>
          <a:xfrm>
            <a:off x="1674640" y="0"/>
            <a:ext cx="8842720" cy="6858000"/>
          </a:xfrm>
          <a:prstGeom prst="rect">
            <a:avLst/>
          </a:prstGeom>
        </p:spPr>
      </p:pic>
      <p:pic>
        <p:nvPicPr>
          <p:cNvPr id="6" name="Picture 5">
            <a:extLst>
              <a:ext uri="{FF2B5EF4-FFF2-40B4-BE49-F238E27FC236}">
                <a16:creationId xmlns:a16="http://schemas.microsoft.com/office/drawing/2014/main" id="{0C64E1EB-9906-4D27-AB84-7E1DE3ED3309}"/>
              </a:ext>
            </a:extLst>
          </p:cNvPr>
          <p:cNvPicPr>
            <a:picLocks noChangeAspect="1"/>
          </p:cNvPicPr>
          <p:nvPr/>
        </p:nvPicPr>
        <p:blipFill>
          <a:blip r:embed="rId4"/>
          <a:stretch>
            <a:fillRect/>
          </a:stretch>
        </p:blipFill>
        <p:spPr>
          <a:xfrm>
            <a:off x="4876800" y="2895600"/>
            <a:ext cx="4267200" cy="533400"/>
          </a:xfrm>
          <a:prstGeom prst="rect">
            <a:avLst/>
          </a:prstGeom>
        </p:spPr>
      </p:pic>
      <p:sp>
        <p:nvSpPr>
          <p:cNvPr id="7" name="Oval 6">
            <a:extLst>
              <a:ext uri="{FF2B5EF4-FFF2-40B4-BE49-F238E27FC236}">
                <a16:creationId xmlns:a16="http://schemas.microsoft.com/office/drawing/2014/main" id="{C1E1C8B1-9A0E-49F5-A205-2DCD7832E562}"/>
              </a:ext>
            </a:extLst>
          </p:cNvPr>
          <p:cNvSpPr/>
          <p:nvPr/>
        </p:nvSpPr>
        <p:spPr>
          <a:xfrm>
            <a:off x="6070600" y="3200400"/>
            <a:ext cx="2438400" cy="218440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3362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F69CC5-4EBD-4FF6-BE38-663A3BB7B742}"/>
              </a:ext>
            </a:extLst>
          </p:cNvPr>
          <p:cNvPicPr>
            <a:picLocks noChangeAspect="1"/>
          </p:cNvPicPr>
          <p:nvPr/>
        </p:nvPicPr>
        <p:blipFill>
          <a:blip r:embed="rId3"/>
          <a:stretch>
            <a:fillRect/>
          </a:stretch>
        </p:blipFill>
        <p:spPr>
          <a:xfrm>
            <a:off x="0" y="0"/>
            <a:ext cx="12137180" cy="6858000"/>
          </a:xfrm>
          <a:prstGeom prst="rect">
            <a:avLst/>
          </a:prstGeom>
        </p:spPr>
      </p:pic>
    </p:spTree>
    <p:extLst>
      <p:ext uri="{BB962C8B-B14F-4D97-AF65-F5344CB8AC3E}">
        <p14:creationId xmlns:p14="http://schemas.microsoft.com/office/powerpoint/2010/main" val="4006680385"/>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F512A-9223-40EA-9886-F9087F85B033}"/>
              </a:ext>
            </a:extLst>
          </p:cNvPr>
          <p:cNvSpPr>
            <a:spLocks noGrp="1"/>
          </p:cNvSpPr>
          <p:nvPr>
            <p:ph type="title"/>
          </p:nvPr>
        </p:nvSpPr>
        <p:spPr>
          <a:xfrm>
            <a:off x="609600" y="255635"/>
            <a:ext cx="10972800" cy="1143000"/>
          </a:xfrm>
        </p:spPr>
        <p:txBody>
          <a:bodyPr/>
          <a:lstStyle/>
          <a:p>
            <a:r>
              <a:rPr lang="en-US" dirty="0"/>
              <a:t>“Distribution” Focus</a:t>
            </a:r>
          </a:p>
        </p:txBody>
      </p:sp>
      <p:sp>
        <p:nvSpPr>
          <p:cNvPr id="5" name="Slide Number Placeholder 4">
            <a:extLst>
              <a:ext uri="{FF2B5EF4-FFF2-40B4-BE49-F238E27FC236}">
                <a16:creationId xmlns:a16="http://schemas.microsoft.com/office/drawing/2014/main" id="{8D8F6CF7-A4E3-4E31-8BC3-5F2211729779}"/>
              </a:ext>
            </a:extLst>
          </p:cNvPr>
          <p:cNvSpPr>
            <a:spLocks noGrp="1"/>
          </p:cNvSpPr>
          <p:nvPr>
            <p:ph type="sldNum" sz="quarter" idx="4294967295"/>
          </p:nvPr>
        </p:nvSpPr>
        <p:spPr>
          <a:xfrm>
            <a:off x="0" y="1271588"/>
            <a:ext cx="711200" cy="244475"/>
          </a:xfrm>
        </p:spPr>
        <p:txBody>
          <a:bodyPr>
            <a:normAutofit fontScale="85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D40F3C2-E034-468E-A1F2-34CF15A5D37F}" type="slidenum">
              <a:rPr kumimoji="0" lang="en-US" sz="1400" b="1" i="0" u="none" strike="noStrike" kern="1200" cap="none" spc="0" normalizeH="0" baseline="0" noProof="0" smtClean="0">
                <a:ln>
                  <a:noFill/>
                </a:ln>
                <a:solidFill>
                  <a:srgbClr val="FFFFFF"/>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63</a:t>
            </a:fld>
            <a:endParaRPr kumimoji="0" lang="en-US" sz="14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0" name="Content Placeholder 2">
            <a:extLst>
              <a:ext uri="{FF2B5EF4-FFF2-40B4-BE49-F238E27FC236}">
                <a16:creationId xmlns:a16="http://schemas.microsoft.com/office/drawing/2014/main" id="{244597CC-B92E-4E4E-A918-781BD40FB840}"/>
              </a:ext>
            </a:extLst>
          </p:cNvPr>
          <p:cNvSpPr txBox="1">
            <a:spLocks/>
          </p:cNvSpPr>
          <p:nvPr/>
        </p:nvSpPr>
        <p:spPr>
          <a:xfrm>
            <a:off x="331698" y="2057401"/>
            <a:ext cx="4926911" cy="4412430"/>
          </a:xfrm>
          <a:prstGeom prst="rect">
            <a:avLst/>
          </a:prstGeom>
        </p:spPr>
        <p:txBody>
          <a:bodyPr vert="horz">
            <a:normAutofit/>
          </a:bodyPr>
          <a:lstStyle>
            <a:defPPr>
              <a:defRPr lang="en-US"/>
            </a:defPPr>
            <a:lvl1pPr marL="320040" marR="0" lvl="0" indent="-320040" defTabSz="914400" latinLnBrk="0">
              <a:lnSpc>
                <a:spcPct val="100000"/>
              </a:lnSpc>
              <a:spcBef>
                <a:spcPct val="30000"/>
              </a:spcBef>
              <a:buClrTx/>
              <a:buSzTx/>
              <a:buFont typeface="Wingdings" panose="05000000000000000000" pitchFamily="2" charset="2"/>
              <a:buChar char="ü"/>
              <a:tabLst/>
              <a:defRPr kumimoji="0" sz="3000">
                <a:solidFill>
                  <a:srgbClr val="2C4866"/>
                </a:solidFill>
                <a:latin typeface="+mn-lt"/>
              </a:defRPr>
            </a:lvl1pPr>
            <a:lvl2pPr marL="640080" indent="-274320" eaLnBrk="1" latinLnBrk="0" hangingPunct="1">
              <a:spcBef>
                <a:spcPts val="550"/>
              </a:spcBef>
              <a:buClr>
                <a:srgbClr val="2C4866"/>
              </a:buClr>
              <a:buSzPct val="70000"/>
              <a:buFont typeface="Courier New" panose="02070309020205020404" pitchFamily="49" charset="0"/>
              <a:buChar char="o"/>
              <a:defRPr kumimoji="0" sz="2600">
                <a:solidFill>
                  <a:srgbClr val="2C4866"/>
                </a:solidFill>
                <a:latin typeface="+mn-lt"/>
              </a:defRPr>
            </a:lvl2pPr>
            <a:lvl3pPr indent="-228600" eaLnBrk="1" latinLnBrk="0" hangingPunct="1">
              <a:spcBef>
                <a:spcPts val="500"/>
              </a:spcBef>
              <a:buClr>
                <a:srgbClr val="2C4866"/>
              </a:buClr>
              <a:buSzPct val="75000"/>
              <a:buFont typeface="Courier New" panose="02070309020205020404" pitchFamily="49" charset="0"/>
              <a:buChar char="o"/>
              <a:defRPr kumimoji="0" sz="2300">
                <a:solidFill>
                  <a:srgbClr val="2C4866"/>
                </a:solidFill>
                <a:latin typeface="+mn-lt"/>
              </a:defRPr>
            </a:lvl3pPr>
            <a:lvl4pPr indent="-228600" eaLnBrk="1" latinLnBrk="0" hangingPunct="1">
              <a:spcBef>
                <a:spcPts val="400"/>
              </a:spcBef>
              <a:buClr>
                <a:srgbClr val="2C4866"/>
              </a:buClr>
              <a:buSzPct val="75000"/>
              <a:buFont typeface="Courier New" panose="02070309020205020404" pitchFamily="49" charset="0"/>
              <a:buChar char="o"/>
              <a:defRPr kumimoji="0" sz="2000">
                <a:solidFill>
                  <a:srgbClr val="2C4866"/>
                </a:solidFill>
                <a:latin typeface="+mn-lt"/>
              </a:defRPr>
            </a:lvl4pPr>
            <a:lvl5pPr indent="-228600" eaLnBrk="1" latinLnBrk="0" hangingPunct="1">
              <a:spcBef>
                <a:spcPts val="400"/>
              </a:spcBef>
              <a:buClr>
                <a:srgbClr val="2C4866"/>
              </a:buClr>
              <a:buSzPct val="65000"/>
              <a:buFont typeface="Courier New" panose="02070309020205020404" pitchFamily="49" charset="0"/>
              <a:buChar char="o"/>
              <a:defRPr kumimoji="0" sz="2000">
                <a:solidFill>
                  <a:srgbClr val="2C4866"/>
                </a:solidFill>
                <a:latin typeface="+mn-lt"/>
              </a:defRPr>
            </a:lvl5pPr>
            <a:lvl6pPr marL="2103120" indent="-228600">
              <a:spcBef>
                <a:spcPct val="20000"/>
              </a:spcBef>
              <a:buClr>
                <a:schemeClr val="accent1"/>
              </a:buClr>
              <a:buFont typeface="Wingdings"/>
              <a:buChar char="§"/>
              <a:defRPr kumimoji="0" sz="1800" baseline="0">
                <a:latin typeface="+mn-lt"/>
              </a:defRPr>
            </a:lvl6pPr>
            <a:lvl7pPr marL="2377440" indent="-228600">
              <a:spcBef>
                <a:spcPct val="20000"/>
              </a:spcBef>
              <a:buClr>
                <a:schemeClr val="accent2"/>
              </a:buClr>
              <a:buFont typeface="Wingdings"/>
              <a:buChar char="§"/>
              <a:defRPr kumimoji="0" sz="1800" baseline="0">
                <a:latin typeface="+mn-lt"/>
              </a:defRPr>
            </a:lvl7pPr>
            <a:lvl8pPr marL="2651760" indent="-228600">
              <a:spcBef>
                <a:spcPct val="20000"/>
              </a:spcBef>
              <a:buClr>
                <a:schemeClr val="accent3"/>
              </a:buClr>
              <a:buFont typeface="Wingdings"/>
              <a:buChar char="§"/>
              <a:defRPr kumimoji="0" sz="1800" baseline="0">
                <a:latin typeface="+mn-lt"/>
              </a:defRPr>
            </a:lvl8pPr>
            <a:lvl9pPr marL="2926080" indent="-228600">
              <a:spcBef>
                <a:spcPct val="20000"/>
              </a:spcBef>
              <a:buClr>
                <a:schemeClr val="accent4"/>
              </a:buClr>
              <a:buFont typeface="Wingdings"/>
              <a:buChar char="§"/>
              <a:defRPr kumimoji="0" sz="1800" baseline="0">
                <a:latin typeface="+mn-lt"/>
              </a:defRPr>
            </a:lvl9pPr>
          </a:lstStyle>
          <a:p>
            <a:pPr>
              <a:defRPr/>
            </a:pPr>
            <a:r>
              <a:rPr lang="en-US" dirty="0"/>
              <a:t>Enhanced Line Device Communications</a:t>
            </a:r>
          </a:p>
          <a:p>
            <a:pPr>
              <a:defRPr/>
            </a:pPr>
            <a:endParaRPr lang="en-US" dirty="0"/>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r>
              <a:rPr kumimoji="0" lang="en-US" sz="3000" b="0" i="0" u="none" strike="noStrike" kern="1200" cap="none" spc="0" normalizeH="0" baseline="0" noProof="0" dirty="0">
                <a:ln>
                  <a:noFill/>
                </a:ln>
                <a:solidFill>
                  <a:srgbClr val="2C4866"/>
                </a:solidFill>
                <a:effectLst/>
                <a:uLnTx/>
                <a:uFillTx/>
                <a:latin typeface="Tw Cen MT"/>
                <a:ea typeface="+mn-ea"/>
                <a:cs typeface="+mn-cs"/>
              </a:rPr>
              <a:t>Increased Operational</a:t>
            </a:r>
            <a:r>
              <a:rPr kumimoji="0" lang="en-US" sz="3000" b="0" i="0" u="none" strike="noStrike" kern="1200" cap="none" spc="0" normalizeH="0" noProof="0" dirty="0">
                <a:ln>
                  <a:noFill/>
                </a:ln>
                <a:solidFill>
                  <a:srgbClr val="2C4866"/>
                </a:solidFill>
                <a:effectLst/>
                <a:uLnTx/>
                <a:uFillTx/>
                <a:latin typeface="Tw Cen MT"/>
                <a:ea typeface="+mn-ea"/>
                <a:cs typeface="+mn-cs"/>
              </a:rPr>
              <a:t> Visibility</a:t>
            </a: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endParaRPr lang="en-US" dirty="0"/>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r>
              <a:rPr lang="en-US" dirty="0"/>
              <a:t>Outage Detection and Response</a:t>
            </a: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endParaRPr kumimoji="0" lang="en-US" sz="3000" b="0" i="0" u="none" strike="noStrike" kern="1200" cap="none" spc="0" normalizeH="0" baseline="0" noProof="0" dirty="0">
              <a:ln>
                <a:noFill/>
              </a:ln>
              <a:solidFill>
                <a:srgbClr val="2C4866"/>
              </a:solidFill>
              <a:effectLst/>
              <a:uLnTx/>
              <a:uFillTx/>
              <a:latin typeface="Tw Cen MT"/>
              <a:ea typeface="+mn-ea"/>
              <a:cs typeface="+mn-cs"/>
            </a:endParaRPr>
          </a:p>
        </p:txBody>
      </p:sp>
      <p:pic>
        <p:nvPicPr>
          <p:cNvPr id="6" name="Picture 5" descr="A picture containing sky, outdoor, wire, power line&#10;&#10;Description automatically generated">
            <a:extLst>
              <a:ext uri="{FF2B5EF4-FFF2-40B4-BE49-F238E27FC236}">
                <a16:creationId xmlns:a16="http://schemas.microsoft.com/office/drawing/2014/main" id="{BBEF748F-0365-467F-89DF-2BA146C5FD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842000" y="2210398"/>
            <a:ext cx="5080000" cy="3810000"/>
          </a:xfrm>
          <a:prstGeom prst="rect">
            <a:avLst/>
          </a:prstGeom>
        </p:spPr>
      </p:pic>
      <p:pic>
        <p:nvPicPr>
          <p:cNvPr id="8" name="Picture 2">
            <a:extLst>
              <a:ext uri="{FF2B5EF4-FFF2-40B4-BE49-F238E27FC236}">
                <a16:creationId xmlns:a16="http://schemas.microsoft.com/office/drawing/2014/main" id="{E8695BF0-1F29-4E2C-9E7D-A5065F951D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14" r="17436" b="23142"/>
          <a:stretch/>
        </p:blipFill>
        <p:spPr bwMode="auto">
          <a:xfrm>
            <a:off x="5943600" y="1729033"/>
            <a:ext cx="4161405" cy="497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76874721-8667-4BB1-8F72-3D0F685A2A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72" t="21277" r="26128" b="20775"/>
          <a:stretch/>
        </p:blipFill>
        <p:spPr bwMode="auto">
          <a:xfrm>
            <a:off x="5258609" y="2201215"/>
            <a:ext cx="6445786" cy="390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495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0">
                                            <p:txEl>
                                              <p:pRg st="0" end="0"/>
                                            </p:txEl>
                                          </p:spTgt>
                                        </p:tgtEl>
                                        <p:attrNameLst>
                                          <p:attrName>ppt_c</p:attrName>
                                        </p:attrNameLst>
                                      </p:cBhvr>
                                      <p:to>
                                        <a:schemeClr val="bg2"/>
                                      </p:to>
                                    </p:animClr>
                                  </p:sub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 calcmode="lin" valueType="num">
                                      <p:cBhvr additive="base">
                                        <p:cTn id="17" dur="500" fill="hold"/>
                                        <p:tgtEl>
                                          <p:spTgt spid="20">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0">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0">
                                            <p:txEl>
                                              <p:pRg st="2" end="2"/>
                                            </p:txEl>
                                          </p:spTgt>
                                        </p:tgtEl>
                                        <p:attrNameLst>
                                          <p:attrName>ppt_c</p:attrName>
                                        </p:attrNameLst>
                                      </p:cBhvr>
                                      <p:to>
                                        <a:schemeClr val="bg2"/>
                                      </p:to>
                                    </p:animClr>
                                  </p:subTnLst>
                                </p:cTn>
                              </p:par>
                              <p:par>
                                <p:cTn id="19" presetID="2" presetClass="entr" presetSubtype="2"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 calcmode="lin" valueType="num">
                                      <p:cBhvr additive="base">
                                        <p:cTn id="27" dur="500" fill="hold"/>
                                        <p:tgtEl>
                                          <p:spTgt spid="20">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0">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F512A-9223-40EA-9886-F9087F85B033}"/>
              </a:ext>
            </a:extLst>
          </p:cNvPr>
          <p:cNvSpPr>
            <a:spLocks noGrp="1"/>
          </p:cNvSpPr>
          <p:nvPr>
            <p:ph type="title"/>
          </p:nvPr>
        </p:nvSpPr>
        <p:spPr>
          <a:xfrm>
            <a:off x="609600" y="255635"/>
            <a:ext cx="10972800" cy="1143000"/>
          </a:xfrm>
        </p:spPr>
        <p:txBody>
          <a:bodyPr/>
          <a:lstStyle/>
          <a:p>
            <a:r>
              <a:rPr lang="en-US" dirty="0"/>
              <a:t>“Distribution” Focus</a:t>
            </a:r>
          </a:p>
        </p:txBody>
      </p:sp>
      <p:sp>
        <p:nvSpPr>
          <p:cNvPr id="5" name="Slide Number Placeholder 4">
            <a:extLst>
              <a:ext uri="{FF2B5EF4-FFF2-40B4-BE49-F238E27FC236}">
                <a16:creationId xmlns:a16="http://schemas.microsoft.com/office/drawing/2014/main" id="{8D8F6CF7-A4E3-4E31-8BC3-5F2211729779}"/>
              </a:ext>
            </a:extLst>
          </p:cNvPr>
          <p:cNvSpPr>
            <a:spLocks noGrp="1"/>
          </p:cNvSpPr>
          <p:nvPr>
            <p:ph type="sldNum" sz="quarter" idx="4294967295"/>
          </p:nvPr>
        </p:nvSpPr>
        <p:spPr>
          <a:xfrm>
            <a:off x="0" y="1271588"/>
            <a:ext cx="711200" cy="244475"/>
          </a:xfrm>
        </p:spPr>
        <p:txBody>
          <a:bodyPr>
            <a:normAutofit fontScale="85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D40F3C2-E034-468E-A1F2-34CF15A5D37F}" type="slidenum">
              <a:rPr kumimoji="0" lang="en-US" sz="1400" b="1" i="0" u="none" strike="noStrike" kern="1200" cap="none" spc="0" normalizeH="0" baseline="0" noProof="0" smtClean="0">
                <a:ln>
                  <a:noFill/>
                </a:ln>
                <a:solidFill>
                  <a:srgbClr val="FFFFFF"/>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64</a:t>
            </a:fld>
            <a:endParaRPr kumimoji="0" lang="en-US" sz="1400" b="1" i="0" u="none" strike="noStrike" kern="1200" cap="none" spc="0" normalizeH="0" baseline="0" noProof="0">
              <a:ln>
                <a:noFill/>
              </a:ln>
              <a:solidFill>
                <a:srgbClr val="FFFFFF"/>
              </a:solidFill>
              <a:effectLst/>
              <a:uLnTx/>
              <a:uFillTx/>
              <a:latin typeface="Arial" charset="0"/>
              <a:ea typeface="+mn-ea"/>
              <a:cs typeface="+mn-cs"/>
            </a:endParaRPr>
          </a:p>
        </p:txBody>
      </p:sp>
      <p:pic>
        <p:nvPicPr>
          <p:cNvPr id="4" name="Picture 3">
            <a:extLst>
              <a:ext uri="{FF2B5EF4-FFF2-40B4-BE49-F238E27FC236}">
                <a16:creationId xmlns:a16="http://schemas.microsoft.com/office/drawing/2014/main" id="{CCD2E2BC-4990-493D-A7B9-8E77A91E7A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99867" y="1923706"/>
            <a:ext cx="5882533" cy="4264836"/>
          </a:xfrm>
          <a:prstGeom prst="rect">
            <a:avLst/>
          </a:prstGeom>
        </p:spPr>
      </p:pic>
      <p:pic>
        <p:nvPicPr>
          <p:cNvPr id="11" name="Picture 10">
            <a:extLst>
              <a:ext uri="{FF2B5EF4-FFF2-40B4-BE49-F238E27FC236}">
                <a16:creationId xmlns:a16="http://schemas.microsoft.com/office/drawing/2014/main" id="{4C40DC2A-32E9-453B-9F9C-9BCAA1483F48}"/>
              </a:ext>
            </a:extLst>
          </p:cNvPr>
          <p:cNvPicPr>
            <a:picLocks noChangeAspect="1"/>
          </p:cNvPicPr>
          <p:nvPr/>
        </p:nvPicPr>
        <p:blipFill>
          <a:blip r:embed="rId4"/>
          <a:stretch>
            <a:fillRect/>
          </a:stretch>
        </p:blipFill>
        <p:spPr>
          <a:xfrm>
            <a:off x="5269140" y="1608091"/>
            <a:ext cx="6064022" cy="4507768"/>
          </a:xfrm>
          <a:prstGeom prst="rect">
            <a:avLst/>
          </a:prstGeom>
        </p:spPr>
      </p:pic>
      <p:pic>
        <p:nvPicPr>
          <p:cNvPr id="12" name="Picture 11">
            <a:extLst>
              <a:ext uri="{FF2B5EF4-FFF2-40B4-BE49-F238E27FC236}">
                <a16:creationId xmlns:a16="http://schemas.microsoft.com/office/drawing/2014/main" id="{01913BDF-8E07-49C1-9B27-FF7EB3BF47EA}"/>
              </a:ext>
            </a:extLst>
          </p:cNvPr>
          <p:cNvPicPr>
            <a:picLocks noChangeAspect="1"/>
          </p:cNvPicPr>
          <p:nvPr/>
        </p:nvPicPr>
        <p:blipFill rotWithShape="1">
          <a:blip r:embed="rId5"/>
          <a:srcRect t="6015" b="19083"/>
          <a:stretch/>
        </p:blipFill>
        <p:spPr>
          <a:xfrm>
            <a:off x="4857698" y="1885501"/>
            <a:ext cx="7617671" cy="4507768"/>
          </a:xfrm>
          <a:prstGeom prst="rect">
            <a:avLst/>
          </a:prstGeom>
        </p:spPr>
      </p:pic>
      <p:sp>
        <p:nvSpPr>
          <p:cNvPr id="20" name="Content Placeholder 2">
            <a:extLst>
              <a:ext uri="{FF2B5EF4-FFF2-40B4-BE49-F238E27FC236}">
                <a16:creationId xmlns:a16="http://schemas.microsoft.com/office/drawing/2014/main" id="{244597CC-B92E-4E4E-A918-781BD40FB840}"/>
              </a:ext>
            </a:extLst>
          </p:cNvPr>
          <p:cNvSpPr txBox="1">
            <a:spLocks/>
          </p:cNvSpPr>
          <p:nvPr/>
        </p:nvSpPr>
        <p:spPr>
          <a:xfrm>
            <a:off x="457200" y="2090228"/>
            <a:ext cx="5242667" cy="4098314"/>
          </a:xfrm>
          <a:prstGeom prst="rect">
            <a:avLst/>
          </a:prstGeom>
        </p:spPr>
        <p:txBody>
          <a:bodyPr vert="horz">
            <a:normAutofit/>
          </a:bodyPr>
          <a:lstStyle>
            <a:defPPr>
              <a:defRPr lang="en-US"/>
            </a:defPPr>
            <a:lvl1pPr marL="320040" marR="0" lvl="0" indent="-320040" defTabSz="914400" latinLnBrk="0">
              <a:lnSpc>
                <a:spcPct val="100000"/>
              </a:lnSpc>
              <a:spcBef>
                <a:spcPct val="30000"/>
              </a:spcBef>
              <a:buClrTx/>
              <a:buSzTx/>
              <a:buFont typeface="Wingdings" panose="05000000000000000000" pitchFamily="2" charset="2"/>
              <a:buChar char="ü"/>
              <a:tabLst/>
              <a:defRPr kumimoji="0" sz="3000">
                <a:solidFill>
                  <a:srgbClr val="2C4866"/>
                </a:solidFill>
                <a:latin typeface="+mn-lt"/>
              </a:defRPr>
            </a:lvl1pPr>
            <a:lvl2pPr marL="640080" indent="-274320" eaLnBrk="1" latinLnBrk="0" hangingPunct="1">
              <a:spcBef>
                <a:spcPts val="550"/>
              </a:spcBef>
              <a:buClr>
                <a:srgbClr val="2C4866"/>
              </a:buClr>
              <a:buSzPct val="70000"/>
              <a:buFont typeface="Courier New" panose="02070309020205020404" pitchFamily="49" charset="0"/>
              <a:buChar char="o"/>
              <a:defRPr kumimoji="0" sz="2600">
                <a:solidFill>
                  <a:srgbClr val="2C4866"/>
                </a:solidFill>
                <a:latin typeface="+mn-lt"/>
              </a:defRPr>
            </a:lvl2pPr>
            <a:lvl3pPr indent="-228600" eaLnBrk="1" latinLnBrk="0" hangingPunct="1">
              <a:spcBef>
                <a:spcPts val="500"/>
              </a:spcBef>
              <a:buClr>
                <a:srgbClr val="2C4866"/>
              </a:buClr>
              <a:buSzPct val="75000"/>
              <a:buFont typeface="Courier New" panose="02070309020205020404" pitchFamily="49" charset="0"/>
              <a:buChar char="o"/>
              <a:defRPr kumimoji="0" sz="2300">
                <a:solidFill>
                  <a:srgbClr val="2C4866"/>
                </a:solidFill>
                <a:latin typeface="+mn-lt"/>
              </a:defRPr>
            </a:lvl3pPr>
            <a:lvl4pPr indent="-228600" eaLnBrk="1" latinLnBrk="0" hangingPunct="1">
              <a:spcBef>
                <a:spcPts val="400"/>
              </a:spcBef>
              <a:buClr>
                <a:srgbClr val="2C4866"/>
              </a:buClr>
              <a:buSzPct val="75000"/>
              <a:buFont typeface="Courier New" panose="02070309020205020404" pitchFamily="49" charset="0"/>
              <a:buChar char="o"/>
              <a:defRPr kumimoji="0" sz="2000">
                <a:solidFill>
                  <a:srgbClr val="2C4866"/>
                </a:solidFill>
                <a:latin typeface="+mn-lt"/>
              </a:defRPr>
            </a:lvl4pPr>
            <a:lvl5pPr indent="-228600" eaLnBrk="1" latinLnBrk="0" hangingPunct="1">
              <a:spcBef>
                <a:spcPts val="400"/>
              </a:spcBef>
              <a:buClr>
                <a:srgbClr val="2C4866"/>
              </a:buClr>
              <a:buSzPct val="65000"/>
              <a:buFont typeface="Courier New" panose="02070309020205020404" pitchFamily="49" charset="0"/>
              <a:buChar char="o"/>
              <a:defRPr kumimoji="0" sz="2000">
                <a:solidFill>
                  <a:srgbClr val="2C4866"/>
                </a:solidFill>
                <a:latin typeface="+mn-lt"/>
              </a:defRPr>
            </a:lvl5pPr>
            <a:lvl6pPr marL="2103120" indent="-228600">
              <a:spcBef>
                <a:spcPct val="20000"/>
              </a:spcBef>
              <a:buClr>
                <a:schemeClr val="accent1"/>
              </a:buClr>
              <a:buFont typeface="Wingdings"/>
              <a:buChar char="§"/>
              <a:defRPr kumimoji="0" sz="1800" baseline="0">
                <a:latin typeface="+mn-lt"/>
              </a:defRPr>
            </a:lvl6pPr>
            <a:lvl7pPr marL="2377440" indent="-228600">
              <a:spcBef>
                <a:spcPct val="20000"/>
              </a:spcBef>
              <a:buClr>
                <a:schemeClr val="accent2"/>
              </a:buClr>
              <a:buFont typeface="Wingdings"/>
              <a:buChar char="§"/>
              <a:defRPr kumimoji="0" sz="1800" baseline="0">
                <a:latin typeface="+mn-lt"/>
              </a:defRPr>
            </a:lvl7pPr>
            <a:lvl8pPr marL="2651760" indent="-228600">
              <a:spcBef>
                <a:spcPct val="20000"/>
              </a:spcBef>
              <a:buClr>
                <a:schemeClr val="accent3"/>
              </a:buClr>
              <a:buFont typeface="Wingdings"/>
              <a:buChar char="§"/>
              <a:defRPr kumimoji="0" sz="1800" baseline="0">
                <a:latin typeface="+mn-lt"/>
              </a:defRPr>
            </a:lvl8pPr>
            <a:lvl9pPr marL="2926080" indent="-228600">
              <a:spcBef>
                <a:spcPct val="20000"/>
              </a:spcBef>
              <a:buClr>
                <a:schemeClr val="accent4"/>
              </a:buClr>
              <a:buFont typeface="Wingdings"/>
              <a:buChar char="§"/>
              <a:defRPr kumimoji="0" sz="1800" baseline="0">
                <a:latin typeface="+mn-lt"/>
              </a:defRPr>
            </a:lvl9pPr>
          </a:lstStyle>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endParaRPr kumimoji="0" lang="en-US" sz="3000" b="0" i="0" u="none" strike="noStrike" kern="1200" cap="none" spc="0" normalizeH="0" baseline="0" noProof="0" dirty="0">
              <a:ln>
                <a:noFill/>
              </a:ln>
              <a:solidFill>
                <a:srgbClr val="2C4866"/>
              </a:solidFill>
              <a:effectLst/>
              <a:uLnTx/>
              <a:uFillTx/>
              <a:latin typeface="Tw Cen MT"/>
              <a:ea typeface="+mn-ea"/>
              <a:cs typeface="+mn-cs"/>
            </a:endParaRP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r>
              <a:rPr kumimoji="0" lang="en-US" sz="3000" b="0" i="0" u="none" strike="noStrike" kern="1200" cap="none" spc="0" normalizeH="0" baseline="0" noProof="0" dirty="0">
                <a:ln>
                  <a:noFill/>
                </a:ln>
                <a:solidFill>
                  <a:srgbClr val="2C4866"/>
                </a:solidFill>
                <a:effectLst/>
                <a:uLnTx/>
                <a:uFillTx/>
                <a:latin typeface="Tw Cen MT"/>
                <a:ea typeface="+mn-ea"/>
                <a:cs typeface="+mn-cs"/>
              </a:rPr>
              <a:t>Distribution Resiliency</a:t>
            </a: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endParaRPr lang="en-US" dirty="0">
              <a:latin typeface="Tw Cen MT"/>
            </a:endParaRP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r>
              <a:rPr kumimoji="0" lang="en-US" sz="3000" b="0" i="0" u="none" strike="noStrike" kern="1200" cap="none" spc="0" normalizeH="0" baseline="0" noProof="0" dirty="0">
                <a:ln>
                  <a:noFill/>
                </a:ln>
                <a:solidFill>
                  <a:srgbClr val="2C4866"/>
                </a:solidFill>
                <a:effectLst/>
                <a:uLnTx/>
                <a:uFillTx/>
                <a:latin typeface="Tw Cen MT"/>
                <a:ea typeface="+mn-ea"/>
                <a:cs typeface="+mn-cs"/>
              </a:rPr>
              <a:t>Real-time Awareness/Peak load</a:t>
            </a:r>
            <a:r>
              <a:rPr kumimoji="0" lang="en-US" sz="3000" b="0" i="0" u="none" strike="noStrike" kern="1200" cap="none" spc="0" normalizeH="0" noProof="0" dirty="0">
                <a:ln>
                  <a:noFill/>
                </a:ln>
                <a:solidFill>
                  <a:srgbClr val="2C4866"/>
                </a:solidFill>
                <a:effectLst/>
                <a:uLnTx/>
                <a:uFillTx/>
                <a:latin typeface="Tw Cen MT"/>
                <a:ea typeface="+mn-ea"/>
                <a:cs typeface="+mn-cs"/>
              </a:rPr>
              <a:t> Analysis</a:t>
            </a:r>
            <a:endParaRPr kumimoji="0" lang="en-US" sz="3000" b="0" i="0" u="none" strike="noStrike" kern="1200" cap="none" spc="0" normalizeH="0" baseline="0" noProof="0" dirty="0">
              <a:ln>
                <a:noFill/>
              </a:ln>
              <a:solidFill>
                <a:srgbClr val="2C4866"/>
              </a:solidFill>
              <a:effectLst/>
              <a:uLnTx/>
              <a:uFillTx/>
              <a:latin typeface="Tw Cen MT"/>
              <a:ea typeface="+mn-ea"/>
              <a:cs typeface="+mn-cs"/>
            </a:endParaRP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endParaRPr lang="en-US" dirty="0">
              <a:latin typeface="Tw Cen MT"/>
            </a:endParaRPr>
          </a:p>
          <a:p>
            <a:pPr>
              <a:defRPr/>
            </a:pPr>
            <a:r>
              <a:rPr lang="en-US" dirty="0"/>
              <a:t>Voltage optimization</a:t>
            </a:r>
          </a:p>
        </p:txBody>
      </p:sp>
    </p:spTree>
    <p:extLst>
      <p:ext uri="{BB962C8B-B14F-4D97-AF65-F5344CB8AC3E}">
        <p14:creationId xmlns:p14="http://schemas.microsoft.com/office/powerpoint/2010/main" val="3328482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anim calcmode="lin" valueType="num">
                                      <p:cBhvr additive="base">
                                        <p:cTn id="7" dur="500" fill="hold"/>
                                        <p:tgtEl>
                                          <p:spTgt spid="20">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0">
                                            <p:txEl>
                                              <p:pRg st="1" end="1"/>
                                            </p:txEl>
                                          </p:spTgt>
                                        </p:tgtEl>
                                        <p:attrNameLst>
                                          <p:attrName>ppt_c</p:attrName>
                                        </p:attrNameLst>
                                      </p:cBhvr>
                                      <p:to>
                                        <a:schemeClr val="bg2"/>
                                      </p:to>
                                    </p:animClr>
                                  </p:sub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0">
                                            <p:txEl>
                                              <p:pRg st="3" end="3"/>
                                            </p:txEl>
                                          </p:spTgt>
                                        </p:tgtEl>
                                        <p:attrNameLst>
                                          <p:attrName>style.visibility</p:attrName>
                                        </p:attrNameLst>
                                      </p:cBhvr>
                                      <p:to>
                                        <p:strVal val="visible"/>
                                      </p:to>
                                    </p:set>
                                    <p:anim calcmode="lin" valueType="num">
                                      <p:cBhvr additive="base">
                                        <p:cTn id="17" dur="500" fill="hold"/>
                                        <p:tgtEl>
                                          <p:spTgt spid="20">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0">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0">
                                            <p:txEl>
                                              <p:pRg st="3" end="3"/>
                                            </p:txEl>
                                          </p:spTgt>
                                        </p:tgtEl>
                                        <p:attrNameLst>
                                          <p:attrName>ppt_c</p:attrName>
                                        </p:attrNameLst>
                                      </p:cBhvr>
                                      <p:to>
                                        <a:schemeClr val="bg2"/>
                                      </p:to>
                                    </p:animClr>
                                  </p:subTnLst>
                                </p:cTn>
                              </p:par>
                              <p:par>
                                <p:cTn id="19" presetID="2" presetClass="entr" presetSubtype="2"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1+#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xEl>
                                              <p:pRg st="5" end="5"/>
                                            </p:txEl>
                                          </p:spTgt>
                                        </p:tgtEl>
                                        <p:attrNameLst>
                                          <p:attrName>style.visibility</p:attrName>
                                        </p:attrNameLst>
                                      </p:cBhvr>
                                      <p:to>
                                        <p:strVal val="visible"/>
                                      </p:to>
                                    </p:set>
                                    <p:anim calcmode="lin" valueType="num">
                                      <p:cBhvr additive="base">
                                        <p:cTn id="27" dur="500" fill="hold"/>
                                        <p:tgtEl>
                                          <p:spTgt spid="20">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0">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9242795" y="3322076"/>
            <a:ext cx="769355" cy="3083443"/>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26" name="Straight Arrow Connector 25">
            <a:extLst>
              <a:ext uri="{FF2B5EF4-FFF2-40B4-BE49-F238E27FC236}">
                <a16:creationId xmlns:a16="http://schemas.microsoft.com/office/drawing/2014/main" id="{A5F25C31-F5B6-470F-8C6B-F852668EF8B9}"/>
              </a:ext>
            </a:extLst>
          </p:cNvPr>
          <p:cNvCxnSpPr>
            <a:cxnSpLocks/>
          </p:cNvCxnSpPr>
          <p:nvPr/>
        </p:nvCxnSpPr>
        <p:spPr>
          <a:xfrm flipV="1">
            <a:off x="5276211" y="1909293"/>
            <a:ext cx="730583" cy="76721"/>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4" y="254451"/>
            <a:ext cx="11073384" cy="987552"/>
          </a:xfrm>
        </p:spPr>
        <p:txBody>
          <a:bodyPr vert="horz" anchor="ctr">
            <a:normAutofit/>
          </a:bodyPr>
          <a:lstStyle/>
          <a:p>
            <a:r>
              <a:rPr lang="en-US" sz="4400" dirty="0"/>
              <a:t>Line Device Communications</a:t>
            </a:r>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chemeClr val="tx2"/>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fld id="{F53B6B1F-C8AD-4588-93C6-3618906EFC2C}" type="slidenum">
              <a:rPr lang="en-US" sz="1200" b="1" smtClean="0">
                <a:solidFill>
                  <a:schemeClr val="bg1"/>
                </a:solidFill>
              </a:rPr>
              <a:pPr algn="ctr">
                <a:defRPr/>
              </a:pPr>
              <a:t>65</a:t>
            </a:fld>
            <a:endParaRPr lang="en-US" sz="1200" b="1">
              <a:solidFill>
                <a:schemeClr val="bg1"/>
              </a:solidFill>
            </a:endParaRPr>
          </a:p>
        </p:txBody>
      </p:sp>
      <p:pic>
        <p:nvPicPr>
          <p:cNvPr id="6" name="Picture 5">
            <a:extLst>
              <a:ext uri="{FF2B5EF4-FFF2-40B4-BE49-F238E27FC236}">
                <a16:creationId xmlns:a16="http://schemas.microsoft.com/office/drawing/2014/main" id="{03CB1435-C8C2-4136-BBD0-F5F3361E8646}"/>
              </a:ext>
            </a:extLst>
          </p:cNvPr>
          <p:cNvPicPr>
            <a:picLocks noChangeAspect="1"/>
          </p:cNvPicPr>
          <p:nvPr/>
        </p:nvPicPr>
        <p:blipFill>
          <a:blip r:embed="rId3"/>
          <a:stretch>
            <a:fillRect/>
          </a:stretch>
        </p:blipFill>
        <p:spPr>
          <a:xfrm>
            <a:off x="7916102" y="4499787"/>
            <a:ext cx="4192098" cy="2102661"/>
          </a:xfrm>
          <a:prstGeom prst="rect">
            <a:avLst/>
          </a:prstGeom>
        </p:spPr>
      </p:pic>
      <p:sp>
        <p:nvSpPr>
          <p:cNvPr id="7" name="TextBox 6">
            <a:extLst>
              <a:ext uri="{FF2B5EF4-FFF2-40B4-BE49-F238E27FC236}">
                <a16:creationId xmlns:a16="http://schemas.microsoft.com/office/drawing/2014/main" id="{5F73824E-5095-400C-AFA0-2B9406EA2725}"/>
              </a:ext>
            </a:extLst>
          </p:cNvPr>
          <p:cNvSpPr txBox="1"/>
          <p:nvPr/>
        </p:nvSpPr>
        <p:spPr>
          <a:xfrm>
            <a:off x="7916101" y="4170540"/>
            <a:ext cx="4192098" cy="338554"/>
          </a:xfrm>
          <a:prstGeom prst="rect">
            <a:avLst/>
          </a:prstGeom>
          <a:noFill/>
        </p:spPr>
        <p:txBody>
          <a:bodyPr wrap="square" rtlCol="0">
            <a:spAutoFit/>
          </a:bodyPr>
          <a:lstStyle/>
          <a:p>
            <a:pPr algn="ctr"/>
            <a:r>
              <a:rPr lang="en-US" sz="1600" dirty="0"/>
              <a:t>Line Recloser</a:t>
            </a:r>
          </a:p>
        </p:txBody>
      </p:sp>
      <p:grpSp>
        <p:nvGrpSpPr>
          <p:cNvPr id="5" name="Group 4">
            <a:extLst>
              <a:ext uri="{FF2B5EF4-FFF2-40B4-BE49-F238E27FC236}">
                <a16:creationId xmlns:a16="http://schemas.microsoft.com/office/drawing/2014/main" id="{3BAE05A2-D3BA-4E08-A579-12D7D87F595E}"/>
              </a:ext>
            </a:extLst>
          </p:cNvPr>
          <p:cNvGrpSpPr/>
          <p:nvPr/>
        </p:nvGrpSpPr>
        <p:grpSpPr>
          <a:xfrm>
            <a:off x="3874368" y="1783996"/>
            <a:ext cx="3891365" cy="4597211"/>
            <a:chOff x="3698883" y="1717137"/>
            <a:chExt cx="3891365" cy="4597211"/>
          </a:xfrm>
        </p:grpSpPr>
        <p:pic>
          <p:nvPicPr>
            <p:cNvPr id="10" name="Picture 9" descr="Z:\Users\schleked\AppData\Local\Microsoft\Windows\Temporary Internet Files\Content.Outlook\A0KKKD39\025.jpg">
              <a:extLst>
                <a:ext uri="{FF2B5EF4-FFF2-40B4-BE49-F238E27FC236}">
                  <a16:creationId xmlns:a16="http://schemas.microsoft.com/office/drawing/2014/main" id="{F67A208C-8260-4F54-A201-56F516A32CC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056" t="16395" r="30498" b="8478"/>
            <a:stretch/>
          </p:blipFill>
          <p:spPr bwMode="auto">
            <a:xfrm>
              <a:off x="3776056" y="2127640"/>
              <a:ext cx="3814192" cy="4186708"/>
            </a:xfrm>
            <a:prstGeom prst="rect">
              <a:avLst/>
            </a:prstGeom>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70F34F3-40D8-48C2-B868-5AB0469E091D}"/>
                </a:ext>
              </a:extLst>
            </p:cNvPr>
            <p:cNvSpPr txBox="1"/>
            <p:nvPr/>
          </p:nvSpPr>
          <p:spPr>
            <a:xfrm>
              <a:off x="3698883" y="1717137"/>
              <a:ext cx="3814192" cy="338554"/>
            </a:xfrm>
            <a:prstGeom prst="rect">
              <a:avLst/>
            </a:prstGeom>
            <a:noFill/>
          </p:spPr>
          <p:txBody>
            <a:bodyPr wrap="square" rtlCol="0">
              <a:spAutoFit/>
            </a:bodyPr>
            <a:lstStyle/>
            <a:p>
              <a:pPr algn="ctr"/>
              <a:r>
                <a:rPr lang="en-US" sz="1600" dirty="0"/>
                <a:t>Voltage Regulator</a:t>
              </a:r>
            </a:p>
          </p:txBody>
        </p:sp>
      </p:grpSp>
      <p:pic>
        <p:nvPicPr>
          <p:cNvPr id="4" name="Picture 3" descr="A picture containing sky, outdoor, wire, power line&#10;&#10;Description automatically generated">
            <a:extLst>
              <a:ext uri="{FF2B5EF4-FFF2-40B4-BE49-F238E27FC236}">
                <a16:creationId xmlns:a16="http://schemas.microsoft.com/office/drawing/2014/main" id="{C7A85888-0A0D-48F3-9CA3-1315029315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1559"/>
          <a:stretch/>
        </p:blipFill>
        <p:spPr>
          <a:xfrm rot="5400000">
            <a:off x="8981196" y="1504830"/>
            <a:ext cx="2061909" cy="3192410"/>
          </a:xfrm>
          <a:prstGeom prst="rect">
            <a:avLst/>
          </a:prstGeom>
        </p:spPr>
      </p:pic>
      <p:sp>
        <p:nvSpPr>
          <p:cNvPr id="15" name="TextBox 14">
            <a:extLst>
              <a:ext uri="{FF2B5EF4-FFF2-40B4-BE49-F238E27FC236}">
                <a16:creationId xmlns:a16="http://schemas.microsoft.com/office/drawing/2014/main" id="{8A30C7BD-4FE2-4FB7-8178-18058C336674}"/>
              </a:ext>
            </a:extLst>
          </p:cNvPr>
          <p:cNvSpPr txBox="1"/>
          <p:nvPr/>
        </p:nvSpPr>
        <p:spPr>
          <a:xfrm>
            <a:off x="8415944" y="1692976"/>
            <a:ext cx="3192412" cy="338554"/>
          </a:xfrm>
          <a:prstGeom prst="rect">
            <a:avLst/>
          </a:prstGeom>
          <a:noFill/>
        </p:spPr>
        <p:txBody>
          <a:bodyPr wrap="square" rtlCol="0">
            <a:spAutoFit/>
          </a:bodyPr>
          <a:lstStyle/>
          <a:p>
            <a:pPr algn="ctr"/>
            <a:r>
              <a:rPr lang="en-US" sz="1600" dirty="0"/>
              <a:t>Sectionalizer</a:t>
            </a:r>
          </a:p>
        </p:txBody>
      </p:sp>
      <p:grpSp>
        <p:nvGrpSpPr>
          <p:cNvPr id="8" name="Group 7">
            <a:extLst>
              <a:ext uri="{FF2B5EF4-FFF2-40B4-BE49-F238E27FC236}">
                <a16:creationId xmlns:a16="http://schemas.microsoft.com/office/drawing/2014/main" id="{38CF95D4-716A-4A33-9135-40AD58C65A98}"/>
              </a:ext>
            </a:extLst>
          </p:cNvPr>
          <p:cNvGrpSpPr/>
          <p:nvPr/>
        </p:nvGrpSpPr>
        <p:grpSpPr>
          <a:xfrm>
            <a:off x="-251954" y="1953273"/>
            <a:ext cx="4203495" cy="3837927"/>
            <a:chOff x="-251954" y="1953273"/>
            <a:chExt cx="4203495" cy="3837927"/>
          </a:xfrm>
        </p:grpSpPr>
        <p:sp>
          <p:nvSpPr>
            <p:cNvPr id="20" name="TextBox 19">
              <a:extLst>
                <a:ext uri="{FF2B5EF4-FFF2-40B4-BE49-F238E27FC236}">
                  <a16:creationId xmlns:a16="http://schemas.microsoft.com/office/drawing/2014/main" id="{0E5596AE-66E1-48E6-B10D-177CFCF1DFDF}"/>
                </a:ext>
              </a:extLst>
            </p:cNvPr>
            <p:cNvSpPr txBox="1"/>
            <p:nvPr/>
          </p:nvSpPr>
          <p:spPr>
            <a:xfrm>
              <a:off x="-251954" y="1953273"/>
              <a:ext cx="4203495"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rPr>
                <a:t>Faulted Circuit Indicators (FCI’s)</a:t>
              </a:r>
            </a:p>
          </p:txBody>
        </p:sp>
        <p:grpSp>
          <p:nvGrpSpPr>
            <p:cNvPr id="3" name="Group 2">
              <a:extLst>
                <a:ext uri="{FF2B5EF4-FFF2-40B4-BE49-F238E27FC236}">
                  <a16:creationId xmlns:a16="http://schemas.microsoft.com/office/drawing/2014/main" id="{AE7B9C83-877E-4031-BF2C-4FFBBF6127A1}"/>
                </a:ext>
              </a:extLst>
            </p:cNvPr>
            <p:cNvGrpSpPr/>
            <p:nvPr/>
          </p:nvGrpSpPr>
          <p:grpSpPr>
            <a:xfrm>
              <a:off x="61191" y="2304551"/>
              <a:ext cx="3637692" cy="3486649"/>
              <a:chOff x="61191" y="2304551"/>
              <a:chExt cx="4225920" cy="3862954"/>
            </a:xfrm>
          </p:grpSpPr>
          <p:pic>
            <p:nvPicPr>
              <p:cNvPr id="18" name="Picture 17" descr="A picture containing sky, outdoor, light, wire&#10;&#10;Description automatically generated">
                <a:extLst>
                  <a:ext uri="{FF2B5EF4-FFF2-40B4-BE49-F238E27FC236}">
                    <a16:creationId xmlns:a16="http://schemas.microsoft.com/office/drawing/2014/main" id="{B59A18CB-CD50-42BC-9068-3CA48BD20D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16" y="2304551"/>
                <a:ext cx="4203495" cy="1812011"/>
              </a:xfrm>
              <a:prstGeom prst="rect">
                <a:avLst/>
              </a:prstGeom>
            </p:spPr>
          </p:pic>
          <p:pic>
            <p:nvPicPr>
              <p:cNvPr id="25" name="Picture 1">
                <a:extLst>
                  <a:ext uri="{FF2B5EF4-FFF2-40B4-BE49-F238E27FC236}">
                    <a16:creationId xmlns:a16="http://schemas.microsoft.com/office/drawing/2014/main" id="{A3A7D7C7-0E46-449F-96B5-167E947C63A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522" r="21751" b="56250"/>
              <a:stretch/>
            </p:blipFill>
            <p:spPr bwMode="auto">
              <a:xfrm>
                <a:off x="61191" y="4281340"/>
                <a:ext cx="4225920" cy="1886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405756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chemeClr val="tx2"/>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F53B6B1F-C8AD-4588-93C6-3618906EFC2C}" type="slidenum">
              <a:rPr kumimoji="0" lang="en-US" sz="1200" b="1" i="0" u="none" strike="noStrike" kern="1200" cap="none" spc="0" normalizeH="0" baseline="0" noProof="0" smtClean="0">
                <a:ln>
                  <a:noFill/>
                </a:ln>
                <a:solidFill>
                  <a:prstClr val="white"/>
                </a:solidFill>
                <a:effectLst/>
                <a:uLnTx/>
                <a:uFillTx/>
                <a:latin typeface="Arial"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66</a:t>
            </a:fld>
            <a:endParaRPr kumimoji="0" lang="en-US" sz="1200" b="1" i="0" u="none" strike="noStrike" kern="1200" cap="none" spc="0" normalizeH="0" baseline="0" noProof="0">
              <a:ln>
                <a:noFill/>
              </a:ln>
              <a:solidFill>
                <a:prstClr val="white"/>
              </a:solidFill>
              <a:effectLst/>
              <a:uLnTx/>
              <a:uFillTx/>
              <a:latin typeface="Arial" charset="0"/>
              <a:ea typeface="+mn-ea"/>
              <a:cs typeface="+mn-cs"/>
            </a:endParaRPr>
          </a:p>
        </p:txBody>
      </p:sp>
      <p:sp>
        <p:nvSpPr>
          <p:cNvPr id="30" name="Rectangle 29">
            <a:extLst>
              <a:ext uri="{FF2B5EF4-FFF2-40B4-BE49-F238E27FC236}">
                <a16:creationId xmlns:a16="http://schemas.microsoft.com/office/drawing/2014/main" id="{02C24C42-E171-4609-9CC6-021856FDDBE8}"/>
              </a:ext>
            </a:extLst>
          </p:cNvPr>
          <p:cNvSpPr/>
          <p:nvPr/>
        </p:nvSpPr>
        <p:spPr>
          <a:xfrm>
            <a:off x="8839200" y="914400"/>
            <a:ext cx="3352800" cy="8382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D9CAEC1-2C02-40BB-9E41-5637F8F372FB}"/>
              </a:ext>
            </a:extLst>
          </p:cNvPr>
          <p:cNvSpPr txBox="1"/>
          <p:nvPr/>
        </p:nvSpPr>
        <p:spPr>
          <a:xfrm>
            <a:off x="8763001" y="2710550"/>
            <a:ext cx="3429000" cy="1077218"/>
          </a:xfrm>
          <a:prstGeom prst="rect">
            <a:avLst/>
          </a:prstGeom>
          <a:noFill/>
          <a:ln w="19050">
            <a:noFill/>
          </a:ln>
        </p:spPr>
        <p:txBody>
          <a:bodyPr wrap="square" rtlCol="0">
            <a:spAutoFit/>
          </a:bodyPr>
          <a:lstStyle/>
          <a:p>
            <a:pPr marL="285750" indent="-285750">
              <a:buFont typeface="Wingdings" panose="05000000000000000000" pitchFamily="2" charset="2"/>
              <a:buChar char="ü"/>
            </a:pPr>
            <a:r>
              <a:rPr lang="en-US" sz="1600" b="1" dirty="0">
                <a:solidFill>
                  <a:srgbClr val="156F36"/>
                </a:solidFill>
              </a:rPr>
              <a:t>SCADA Connected:</a:t>
            </a:r>
          </a:p>
          <a:p>
            <a:pPr marL="742950" lvl="1" indent="-285750">
              <a:buFont typeface="Arial" panose="020B0604020202020204" pitchFamily="34" charset="0"/>
              <a:buChar char="•"/>
            </a:pPr>
            <a:r>
              <a:rPr lang="en-US" sz="1600" b="1" dirty="0">
                <a:solidFill>
                  <a:srgbClr val="156F36"/>
                </a:solidFill>
              </a:rPr>
              <a:t>Voltage Regulators - 50</a:t>
            </a:r>
          </a:p>
          <a:p>
            <a:pPr marL="742950" lvl="1" indent="-285750">
              <a:buFont typeface="Arial" panose="020B0604020202020204" pitchFamily="34" charset="0"/>
              <a:buChar char="•"/>
            </a:pPr>
            <a:r>
              <a:rPr lang="en-US" sz="1600" b="1" dirty="0">
                <a:solidFill>
                  <a:srgbClr val="156F36"/>
                </a:solidFill>
              </a:rPr>
              <a:t>Reclosers - 34</a:t>
            </a:r>
          </a:p>
          <a:p>
            <a:pPr marL="742950" lvl="1" indent="-285750">
              <a:buFont typeface="Arial" panose="020B0604020202020204" pitchFamily="34" charset="0"/>
              <a:buChar char="•"/>
            </a:pPr>
            <a:r>
              <a:rPr lang="en-US" sz="1600" b="1" dirty="0">
                <a:solidFill>
                  <a:srgbClr val="156F36"/>
                </a:solidFill>
              </a:rPr>
              <a:t>Sectionalizers - 4</a:t>
            </a:r>
          </a:p>
        </p:txBody>
      </p:sp>
      <p:pic>
        <p:nvPicPr>
          <p:cNvPr id="4" name="Picture 3" descr="Map&#10;&#10;Description automatically generated">
            <a:extLst>
              <a:ext uri="{FF2B5EF4-FFF2-40B4-BE49-F238E27FC236}">
                <a16:creationId xmlns:a16="http://schemas.microsoft.com/office/drawing/2014/main" id="{44B799FD-12D7-4CD0-A464-561751B2FF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0"/>
            <a:ext cx="5486400" cy="6858000"/>
          </a:xfrm>
          <a:prstGeom prst="rect">
            <a:avLst/>
          </a:prstGeom>
        </p:spPr>
      </p:pic>
      <p:pic>
        <p:nvPicPr>
          <p:cNvPr id="8" name="Picture 7" descr="Map&#10;&#10;Description automatically generated">
            <a:extLst>
              <a:ext uri="{FF2B5EF4-FFF2-40B4-BE49-F238E27FC236}">
                <a16:creationId xmlns:a16="http://schemas.microsoft.com/office/drawing/2014/main" id="{1786BC73-2C8A-4382-A581-AED98EF437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2800" y="0"/>
            <a:ext cx="5486400" cy="6858000"/>
          </a:xfrm>
          <a:prstGeom prst="rect">
            <a:avLst/>
          </a:prstGeom>
        </p:spPr>
      </p:pic>
      <p:pic>
        <p:nvPicPr>
          <p:cNvPr id="10" name="Picture 9" descr="Map&#10;&#10;Description automatically generated">
            <a:extLst>
              <a:ext uri="{FF2B5EF4-FFF2-40B4-BE49-F238E27FC236}">
                <a16:creationId xmlns:a16="http://schemas.microsoft.com/office/drawing/2014/main" id="{320B3120-E0D9-469C-B912-4A6797F3CA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800" y="0"/>
            <a:ext cx="5486400" cy="6858000"/>
          </a:xfrm>
          <a:prstGeom prst="rect">
            <a:avLst/>
          </a:prstGeom>
        </p:spPr>
      </p:pic>
      <p:pic>
        <p:nvPicPr>
          <p:cNvPr id="15" name="Picture 14" descr="Map&#10;&#10;Description automatically generated">
            <a:extLst>
              <a:ext uri="{FF2B5EF4-FFF2-40B4-BE49-F238E27FC236}">
                <a16:creationId xmlns:a16="http://schemas.microsoft.com/office/drawing/2014/main" id="{2B10B6F3-4659-4075-8CCD-01DBF1E715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2800" y="0"/>
            <a:ext cx="5486400" cy="6858000"/>
          </a:xfrm>
          <a:prstGeom prst="rect">
            <a:avLst/>
          </a:prstGeom>
        </p:spPr>
      </p:pic>
      <p:pic>
        <p:nvPicPr>
          <p:cNvPr id="17" name="Picture 16" descr="Map&#10;&#10;Description automatically generated">
            <a:extLst>
              <a:ext uri="{FF2B5EF4-FFF2-40B4-BE49-F238E27FC236}">
                <a16:creationId xmlns:a16="http://schemas.microsoft.com/office/drawing/2014/main" id="{7C97E081-6CC6-44D6-937D-8543F06EBF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2800" y="0"/>
            <a:ext cx="5486400" cy="6858000"/>
          </a:xfrm>
          <a:prstGeom prst="rect">
            <a:avLst/>
          </a:prstGeom>
        </p:spPr>
      </p:pic>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808864" y="152400"/>
            <a:ext cx="3458336" cy="987552"/>
          </a:xfrm>
          <a:solidFill>
            <a:schemeClr val="bg1"/>
          </a:solidFill>
        </p:spPr>
        <p:txBody>
          <a:bodyPr vert="horz" anchor="ctr">
            <a:noAutofit/>
          </a:bodyPr>
          <a:lstStyle/>
          <a:p>
            <a:r>
              <a:rPr lang="en-US" dirty="0"/>
              <a:t>Line Device Communications</a:t>
            </a:r>
          </a:p>
        </p:txBody>
      </p:sp>
    </p:spTree>
    <p:extLst>
      <p:ext uri="{BB962C8B-B14F-4D97-AF65-F5344CB8AC3E}">
        <p14:creationId xmlns:p14="http://schemas.microsoft.com/office/powerpoint/2010/main" val="3127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up)">
                                      <p:cBhvr>
                                        <p:cTn id="7" dur="500"/>
                                        <p:tgtEl>
                                          <p:spTgt spid="12">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wipe(up)">
                                      <p:cBhvr>
                                        <p:cTn id="10" dur="500"/>
                                        <p:tgtEl>
                                          <p:spTgt spid="12">
                                            <p:txEl>
                                              <p:pRg st="1" end="1"/>
                                            </p:txEl>
                                          </p:spTgt>
                                        </p:tgtEl>
                                      </p:cBhvr>
                                    </p:animEffect>
                                  </p:childTnLst>
                                  <p:subTnLst>
                                    <p:animClr clrSpc="rgb" dir="cw">
                                      <p:cBhvr override="childStyle">
                                        <p:cTn dur="1" fill="hold" display="0" masterRel="nextClick" afterEffect="1"/>
                                        <p:tgtEl>
                                          <p:spTgt spid="12">
                                            <p:txEl>
                                              <p:pRg st="1" end="1"/>
                                            </p:txEl>
                                          </p:spTgt>
                                        </p:tgtEl>
                                        <p:attrNameLst>
                                          <p:attrName>ppt_c</p:attrName>
                                        </p:attrNameLst>
                                      </p:cBhvr>
                                      <p:to>
                                        <a:srgbClr val="B2B2B2"/>
                                      </p:to>
                                    </p:animClr>
                                  </p:sub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2">
                                            <p:txEl>
                                              <p:pRg st="2" end="2"/>
                                            </p:txEl>
                                          </p:spTgt>
                                        </p:tgtEl>
                                        <p:attrNameLst>
                                          <p:attrName>style.visibility</p:attrName>
                                        </p:attrNameLst>
                                      </p:cBhvr>
                                      <p:to>
                                        <p:strVal val="visible"/>
                                      </p:to>
                                    </p:set>
                                    <p:animEffect transition="in" filter="wipe(up)">
                                      <p:cBhvr>
                                        <p:cTn id="18" dur="500"/>
                                        <p:tgtEl>
                                          <p:spTgt spid="12">
                                            <p:txEl>
                                              <p:pRg st="2" end="2"/>
                                            </p:txEl>
                                          </p:spTgt>
                                        </p:tgtEl>
                                      </p:cBhvr>
                                    </p:animEffect>
                                  </p:childTnLst>
                                  <p:subTnLst>
                                    <p:animClr clrSpc="rgb" dir="cw">
                                      <p:cBhvr override="childStyle">
                                        <p:cTn dur="1" fill="hold" display="0" masterRel="nextClick" afterEffect="1"/>
                                        <p:tgtEl>
                                          <p:spTgt spid="12">
                                            <p:txEl>
                                              <p:pRg st="2" end="2"/>
                                            </p:txEl>
                                          </p:spTgt>
                                        </p:tgtEl>
                                        <p:attrNameLst>
                                          <p:attrName>ppt_c</p:attrName>
                                        </p:attrNameLst>
                                      </p:cBhvr>
                                      <p:to>
                                        <a:srgbClr val="B2B2B2"/>
                                      </p:to>
                                    </p:animClr>
                                  </p:sub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2">
                                            <p:txEl>
                                              <p:pRg st="3" end="3"/>
                                            </p:txEl>
                                          </p:spTgt>
                                        </p:tgtEl>
                                        <p:attrNameLst>
                                          <p:attrName>style.visibility</p:attrName>
                                        </p:attrNameLst>
                                      </p:cBhvr>
                                      <p:to>
                                        <p:strVal val="visible"/>
                                      </p:to>
                                    </p:set>
                                    <p:animEffect transition="in" filter="wipe(up)">
                                      <p:cBhvr>
                                        <p:cTn id="26" dur="500"/>
                                        <p:tgtEl>
                                          <p:spTgt spid="12">
                                            <p:txEl>
                                              <p:pRg st="3" end="3"/>
                                            </p:txEl>
                                          </p:spTgt>
                                        </p:tgtEl>
                                      </p:cBhvr>
                                    </p:animEffect>
                                  </p:childTnLst>
                                  <p:subTnLst>
                                    <p:animClr clrSpc="rgb" dir="cw">
                                      <p:cBhvr override="childStyle">
                                        <p:cTn dur="1" fill="hold" display="0" masterRel="nextClick" afterEffect="1"/>
                                        <p:tgtEl>
                                          <p:spTgt spid="12">
                                            <p:txEl>
                                              <p:pRg st="3" end="3"/>
                                            </p:txEl>
                                          </p:spTgt>
                                        </p:tgtEl>
                                        <p:attrNameLst>
                                          <p:attrName>ppt_c</p:attrName>
                                        </p:attrNameLst>
                                      </p:cBhvr>
                                      <p:to>
                                        <a:srgbClr val="B2B2B2"/>
                                      </p:to>
                                    </p:animClr>
                                  </p:sub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a:cxnSpLocks/>
          </p:cNvCxnSpPr>
          <p:nvPr/>
        </p:nvCxnSpPr>
        <p:spPr>
          <a:xfrm flipV="1">
            <a:off x="4635866" y="2406367"/>
            <a:ext cx="1289586" cy="798764"/>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6192306" y="2873847"/>
            <a:ext cx="88530" cy="580888"/>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909655" y="2004910"/>
            <a:ext cx="2147777" cy="1318437"/>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42" name="Straight Arrow Connector 41"/>
          <p:cNvCxnSpPr>
            <a:cxnSpLocks/>
          </p:cNvCxnSpPr>
          <p:nvPr/>
        </p:nvCxnSpPr>
        <p:spPr>
          <a:xfrm flipH="1">
            <a:off x="6356049" y="6171770"/>
            <a:ext cx="202019" cy="508533"/>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5F25C31-F5B6-470F-8C6B-F852668EF8B9}"/>
              </a:ext>
            </a:extLst>
          </p:cNvPr>
          <p:cNvCxnSpPr>
            <a:cxnSpLocks/>
          </p:cNvCxnSpPr>
          <p:nvPr/>
        </p:nvCxnSpPr>
        <p:spPr>
          <a:xfrm flipV="1">
            <a:off x="4823875" y="1910563"/>
            <a:ext cx="730583" cy="76721"/>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4" y="254451"/>
            <a:ext cx="11073384" cy="987552"/>
          </a:xfrm>
        </p:spPr>
        <p:txBody>
          <a:bodyPr vert="horz" anchor="ctr">
            <a:normAutofit/>
          </a:bodyPr>
          <a:lstStyle/>
          <a:p>
            <a:r>
              <a:rPr lang="en-US" sz="4400" dirty="0"/>
              <a:t>Increased Operational Visibility</a:t>
            </a:r>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rgbClr val="2C4866"/>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F53B6B1F-C8AD-4588-93C6-3618906EFC2C}" type="slidenum">
              <a:rPr kumimoji="0" lang="en-US" sz="1200" b="1" i="0" u="none" strike="noStrike" kern="1200" cap="none" spc="0" normalizeH="0" baseline="0" noProof="0" smtClean="0">
                <a:ln>
                  <a:noFill/>
                </a:ln>
                <a:solidFill>
                  <a:prstClr val="white"/>
                </a:solidFill>
                <a:effectLst/>
                <a:uLnTx/>
                <a:uFillTx/>
                <a:latin typeface="Arial"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67</a:t>
            </a:fld>
            <a:endParaRPr kumimoji="0" lang="en-US" sz="1200" b="1" i="0" u="none" strike="noStrike" kern="1200" cap="none" spc="0" normalizeH="0" baseline="0" noProof="0">
              <a:ln>
                <a:noFill/>
              </a:ln>
              <a:solidFill>
                <a:prstClr val="white"/>
              </a:solidFill>
              <a:effectLst/>
              <a:uLnTx/>
              <a:uFillTx/>
              <a:latin typeface="Arial" charset="0"/>
              <a:ea typeface="+mn-ea"/>
              <a:cs typeface="+mn-cs"/>
            </a:endParaRPr>
          </a:p>
        </p:txBody>
      </p:sp>
      <p:pic>
        <p:nvPicPr>
          <p:cNvPr id="18" name="Picture 17">
            <a:extLst>
              <a:ext uri="{FF2B5EF4-FFF2-40B4-BE49-F238E27FC236}">
                <a16:creationId xmlns:a16="http://schemas.microsoft.com/office/drawing/2014/main" id="{73AA34B3-E12A-4C7C-9E1A-3BE36CA5D7E3}"/>
              </a:ext>
            </a:extLst>
          </p:cNvPr>
          <p:cNvPicPr>
            <a:picLocks noChangeAspect="1"/>
          </p:cNvPicPr>
          <p:nvPr/>
        </p:nvPicPr>
        <p:blipFill>
          <a:blip r:embed="rId3"/>
          <a:stretch>
            <a:fillRect/>
          </a:stretch>
        </p:blipFill>
        <p:spPr>
          <a:xfrm>
            <a:off x="8087993" y="4569517"/>
            <a:ext cx="3377894" cy="2250383"/>
          </a:xfrm>
          <a:prstGeom prst="rect">
            <a:avLst/>
          </a:prstGeom>
        </p:spPr>
      </p:pic>
      <p:sp>
        <p:nvSpPr>
          <p:cNvPr id="23" name="TextBox 22">
            <a:extLst>
              <a:ext uri="{FF2B5EF4-FFF2-40B4-BE49-F238E27FC236}">
                <a16:creationId xmlns:a16="http://schemas.microsoft.com/office/drawing/2014/main" id="{1C884B61-39B3-4D61-90E6-C9573C62EE45}"/>
              </a:ext>
            </a:extLst>
          </p:cNvPr>
          <p:cNvSpPr txBox="1"/>
          <p:nvPr/>
        </p:nvSpPr>
        <p:spPr>
          <a:xfrm>
            <a:off x="6120962" y="5343383"/>
            <a:ext cx="1966515"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rPr>
              <a:t>Control Capacitor Bank</a:t>
            </a:r>
          </a:p>
        </p:txBody>
      </p:sp>
      <p:grpSp>
        <p:nvGrpSpPr>
          <p:cNvPr id="4" name="Group 3">
            <a:extLst>
              <a:ext uri="{FF2B5EF4-FFF2-40B4-BE49-F238E27FC236}">
                <a16:creationId xmlns:a16="http://schemas.microsoft.com/office/drawing/2014/main" id="{00AFD832-2E02-4978-926C-9951759DF0DD}"/>
              </a:ext>
            </a:extLst>
          </p:cNvPr>
          <p:cNvGrpSpPr/>
          <p:nvPr/>
        </p:nvGrpSpPr>
        <p:grpSpPr>
          <a:xfrm>
            <a:off x="4992192" y="1590133"/>
            <a:ext cx="5364665" cy="2954199"/>
            <a:chOff x="6280836" y="1556486"/>
            <a:chExt cx="5364665" cy="2954199"/>
          </a:xfrm>
        </p:grpSpPr>
        <p:pic>
          <p:nvPicPr>
            <p:cNvPr id="3" name="Picture 2" descr="A picture containing outdoor, ground, outdoor object&#10;&#10;Description automatically generated">
              <a:extLst>
                <a:ext uri="{FF2B5EF4-FFF2-40B4-BE49-F238E27FC236}">
                  <a16:creationId xmlns:a16="http://schemas.microsoft.com/office/drawing/2014/main" id="{E828CE73-26C3-45CB-BCA7-B8C3D86C44AE}"/>
                </a:ext>
              </a:extLst>
            </p:cNvPr>
            <p:cNvPicPr>
              <a:picLocks noChangeAspect="1"/>
            </p:cNvPicPr>
            <p:nvPr/>
          </p:nvPicPr>
          <p:blipFill rotWithShape="1">
            <a:blip r:embed="rId4">
              <a:extLst>
                <a:ext uri="{28A0092B-C50C-407E-A947-70E740481C1C}">
                  <a14:useLocalDpi xmlns:a14="http://schemas.microsoft.com/office/drawing/2010/main" val="0"/>
                </a:ext>
              </a:extLst>
            </a:blip>
            <a:srcRect b="38680"/>
            <a:stretch/>
          </p:blipFill>
          <p:spPr>
            <a:xfrm>
              <a:off x="6280836" y="1556486"/>
              <a:ext cx="3613283" cy="2954199"/>
            </a:xfrm>
            <a:prstGeom prst="rect">
              <a:avLst/>
            </a:prstGeom>
          </p:spPr>
        </p:pic>
        <p:sp>
          <p:nvSpPr>
            <p:cNvPr id="31" name="TextBox 30">
              <a:extLst>
                <a:ext uri="{FF2B5EF4-FFF2-40B4-BE49-F238E27FC236}">
                  <a16:creationId xmlns:a16="http://schemas.microsoft.com/office/drawing/2014/main" id="{49B6D7D4-5421-4A4C-A6DE-5B582FDAED17}"/>
                </a:ext>
              </a:extLst>
            </p:cNvPr>
            <p:cNvSpPr txBox="1"/>
            <p:nvPr/>
          </p:nvSpPr>
          <p:spPr>
            <a:xfrm>
              <a:off x="9894119" y="2664128"/>
              <a:ext cx="1751382"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rPr>
                <a:t>BPA 115kV  Breaker Position</a:t>
              </a:r>
            </a:p>
          </p:txBody>
        </p:sp>
      </p:grpSp>
      <p:grpSp>
        <p:nvGrpSpPr>
          <p:cNvPr id="17" name="Group 16">
            <a:extLst>
              <a:ext uri="{FF2B5EF4-FFF2-40B4-BE49-F238E27FC236}">
                <a16:creationId xmlns:a16="http://schemas.microsoft.com/office/drawing/2014/main" id="{D350361C-4545-49E3-85A9-F41B2449B772}"/>
              </a:ext>
            </a:extLst>
          </p:cNvPr>
          <p:cNvGrpSpPr/>
          <p:nvPr/>
        </p:nvGrpSpPr>
        <p:grpSpPr>
          <a:xfrm>
            <a:off x="703285" y="1590133"/>
            <a:ext cx="3814192" cy="5090170"/>
            <a:chOff x="-29375" y="1738867"/>
            <a:chExt cx="3814192" cy="5090170"/>
          </a:xfrm>
        </p:grpSpPr>
        <p:sp>
          <p:nvSpPr>
            <p:cNvPr id="20" name="TextBox 19">
              <a:extLst>
                <a:ext uri="{FF2B5EF4-FFF2-40B4-BE49-F238E27FC236}">
                  <a16:creationId xmlns:a16="http://schemas.microsoft.com/office/drawing/2014/main" id="{3CB1DC9A-9844-41BA-A6E1-2CCEAEB7CDB2}"/>
                </a:ext>
              </a:extLst>
            </p:cNvPr>
            <p:cNvSpPr txBox="1"/>
            <p:nvPr/>
          </p:nvSpPr>
          <p:spPr>
            <a:xfrm>
              <a:off x="-29375" y="1738867"/>
              <a:ext cx="3814192" cy="338554"/>
            </a:xfrm>
            <a:prstGeom prst="rect">
              <a:avLst/>
            </a:prstGeom>
            <a:noFill/>
          </p:spPr>
          <p:txBody>
            <a:bodyPr wrap="square" rtlCol="0">
              <a:spAutoFit/>
            </a:bodyPr>
            <a:lstStyle/>
            <a:p>
              <a:pPr algn="ctr"/>
              <a:r>
                <a:rPr lang="en-US" sz="1600" dirty="0"/>
                <a:t>Faulted Circuit Indicators (FCI’s)</a:t>
              </a:r>
            </a:p>
          </p:txBody>
        </p:sp>
        <p:pic>
          <p:nvPicPr>
            <p:cNvPr id="28" name="Picture 27">
              <a:extLst>
                <a:ext uri="{FF2B5EF4-FFF2-40B4-BE49-F238E27FC236}">
                  <a16:creationId xmlns:a16="http://schemas.microsoft.com/office/drawing/2014/main" id="{46822FD5-2718-4F34-A778-B6A0BF389F30}"/>
                </a:ext>
              </a:extLst>
            </p:cNvPr>
            <p:cNvPicPr>
              <a:picLocks noChangeAspect="1"/>
            </p:cNvPicPr>
            <p:nvPr/>
          </p:nvPicPr>
          <p:blipFill>
            <a:blip r:embed="rId5"/>
            <a:stretch>
              <a:fillRect/>
            </a:stretch>
          </p:blipFill>
          <p:spPr>
            <a:xfrm>
              <a:off x="510142" y="4733799"/>
              <a:ext cx="2980952" cy="2095238"/>
            </a:xfrm>
            <a:prstGeom prst="rect">
              <a:avLst/>
            </a:prstGeom>
          </p:spPr>
        </p:pic>
        <p:pic>
          <p:nvPicPr>
            <p:cNvPr id="29" name="Picture 28">
              <a:extLst>
                <a:ext uri="{FF2B5EF4-FFF2-40B4-BE49-F238E27FC236}">
                  <a16:creationId xmlns:a16="http://schemas.microsoft.com/office/drawing/2014/main" id="{0895C137-EA90-44F8-8130-3EFDE2604119}"/>
                </a:ext>
              </a:extLst>
            </p:cNvPr>
            <p:cNvPicPr>
              <a:picLocks noChangeAspect="1"/>
            </p:cNvPicPr>
            <p:nvPr/>
          </p:nvPicPr>
          <p:blipFill>
            <a:blip r:embed="rId6"/>
            <a:stretch>
              <a:fillRect/>
            </a:stretch>
          </p:blipFill>
          <p:spPr>
            <a:xfrm>
              <a:off x="711200" y="1986014"/>
              <a:ext cx="2315700" cy="2893137"/>
            </a:xfrm>
            <a:prstGeom prst="rect">
              <a:avLst/>
            </a:prstGeom>
          </p:spPr>
        </p:pic>
      </p:grpSp>
    </p:spTree>
    <p:extLst>
      <p:ext uri="{BB962C8B-B14F-4D97-AF65-F5344CB8AC3E}">
        <p14:creationId xmlns:p14="http://schemas.microsoft.com/office/powerpoint/2010/main" val="391030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4" y="254451"/>
            <a:ext cx="11073384" cy="987552"/>
          </a:xfrm>
        </p:spPr>
        <p:txBody>
          <a:bodyPr vert="horz" anchor="ctr">
            <a:normAutofit fontScale="90000"/>
          </a:bodyPr>
          <a:lstStyle/>
          <a:p>
            <a:r>
              <a:rPr lang="en-US" sz="4400" dirty="0"/>
              <a:t>Increased Visibility: Drone in Action – Rattlesnake Mt.</a:t>
            </a:r>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rgbClr val="2C4866"/>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F53B6B1F-C8AD-4588-93C6-3618906EFC2C}" type="slidenum">
              <a:rPr kumimoji="0" lang="en-US" sz="1200" b="1" i="0" u="none" strike="noStrike" kern="1200" cap="none" spc="0" normalizeH="0" baseline="0" noProof="0" smtClean="0">
                <a:ln>
                  <a:noFill/>
                </a:ln>
                <a:solidFill>
                  <a:prstClr val="white"/>
                </a:solidFill>
                <a:effectLst/>
                <a:uLnTx/>
                <a:uFillTx/>
                <a:latin typeface="Arial"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68</a:t>
            </a:fld>
            <a:endParaRPr kumimoji="0" lang="en-US" sz="1200" b="1" i="0" u="none" strike="noStrike" kern="1200" cap="none" spc="0" normalizeH="0" baseline="0" noProof="0">
              <a:ln>
                <a:noFill/>
              </a:ln>
              <a:solidFill>
                <a:prstClr val="white"/>
              </a:solidFill>
              <a:effectLst/>
              <a:uLnTx/>
              <a:uFillTx/>
              <a:latin typeface="Arial" charset="0"/>
              <a:ea typeface="+mn-ea"/>
              <a:cs typeface="+mn-cs"/>
            </a:endParaRPr>
          </a:p>
        </p:txBody>
      </p:sp>
      <p:pic>
        <p:nvPicPr>
          <p:cNvPr id="2" name="Online Media 1" title="Rattlesnake 2022 03 13">
            <a:hlinkClick r:id="" action="ppaction://media"/>
            <a:extLst>
              <a:ext uri="{FF2B5EF4-FFF2-40B4-BE49-F238E27FC236}">
                <a16:creationId xmlns:a16="http://schemas.microsoft.com/office/drawing/2014/main" id="{8905E4E6-ECCF-4222-8FD2-2977B07670D3}"/>
              </a:ext>
            </a:extLst>
          </p:cNvPr>
          <p:cNvPicPr>
            <a:picLocks noRot="1" noChangeAspect="1"/>
          </p:cNvPicPr>
          <p:nvPr>
            <a:videoFile r:link="rId1"/>
          </p:nvPr>
        </p:nvPicPr>
        <p:blipFill>
          <a:blip r:embed="rId4"/>
          <a:stretch>
            <a:fillRect/>
          </a:stretch>
        </p:blipFill>
        <p:spPr>
          <a:xfrm>
            <a:off x="1447800" y="1676400"/>
            <a:ext cx="9433894" cy="5307981"/>
          </a:xfrm>
          <a:prstGeom prst="rect">
            <a:avLst/>
          </a:prstGeom>
          <a:ln>
            <a:solidFill>
              <a:schemeClr val="tx1"/>
            </a:solidFill>
          </a:ln>
          <a:effectLst/>
        </p:spPr>
      </p:pic>
    </p:spTree>
    <p:extLst>
      <p:ext uri="{BB962C8B-B14F-4D97-AF65-F5344CB8AC3E}">
        <p14:creationId xmlns:p14="http://schemas.microsoft.com/office/powerpoint/2010/main" val="290365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a:cxnSpLocks/>
          </p:cNvCxnSpPr>
          <p:nvPr/>
        </p:nvCxnSpPr>
        <p:spPr>
          <a:xfrm flipV="1">
            <a:off x="4376123" y="2484304"/>
            <a:ext cx="1289586" cy="798764"/>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344917" y="4914061"/>
            <a:ext cx="2093271" cy="497391"/>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19" name="Straight Arrow Connector 18"/>
          <p:cNvCxnSpPr/>
          <p:nvPr/>
        </p:nvCxnSpPr>
        <p:spPr>
          <a:xfrm flipH="1" flipV="1">
            <a:off x="5932563" y="2951784"/>
            <a:ext cx="88530" cy="580888"/>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8530716" y="3442593"/>
            <a:ext cx="769355" cy="2915179"/>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24" name="Straight Arrow Connector 23"/>
          <p:cNvCxnSpPr/>
          <p:nvPr/>
        </p:nvCxnSpPr>
        <p:spPr>
          <a:xfrm>
            <a:off x="8414200" y="4760171"/>
            <a:ext cx="382772" cy="245307"/>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cxnSpLocks/>
          </p:cNvCxnSpPr>
          <p:nvPr/>
        </p:nvCxnSpPr>
        <p:spPr>
          <a:xfrm flipH="1">
            <a:off x="6096308" y="6249707"/>
            <a:ext cx="202019" cy="508533"/>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5F25C31-F5B6-470F-8C6B-F852668EF8B9}"/>
              </a:ext>
            </a:extLst>
          </p:cNvPr>
          <p:cNvCxnSpPr>
            <a:cxnSpLocks/>
          </p:cNvCxnSpPr>
          <p:nvPr/>
        </p:nvCxnSpPr>
        <p:spPr>
          <a:xfrm flipV="1">
            <a:off x="4564132" y="1988502"/>
            <a:ext cx="730583" cy="76721"/>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1196480" y="323417"/>
            <a:ext cx="11073384" cy="987552"/>
          </a:xfrm>
        </p:spPr>
        <p:txBody>
          <a:bodyPr vert="horz" anchor="ctr">
            <a:normAutofit/>
          </a:bodyPr>
          <a:lstStyle/>
          <a:p>
            <a:r>
              <a:rPr lang="en-US" sz="4400" dirty="0"/>
              <a:t>Fault Location, Identification – Outage Response</a:t>
            </a:r>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rgbClr val="2C4866"/>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F53B6B1F-C8AD-4588-93C6-3618906EFC2C}" type="slidenum">
              <a:rPr kumimoji="0" lang="en-US" sz="1200" b="1" i="0" u="none" strike="noStrike" kern="1200" cap="none" spc="0" normalizeH="0" baseline="0" noProof="0" smtClean="0">
                <a:ln>
                  <a:noFill/>
                </a:ln>
                <a:solidFill>
                  <a:prstClr val="white"/>
                </a:solidFill>
                <a:effectLst/>
                <a:uLnTx/>
                <a:uFillTx/>
                <a:latin typeface="Arial"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69</a:t>
            </a:fld>
            <a:endParaRPr kumimoji="0" lang="en-US" sz="1200" b="1" i="0" u="none" strike="noStrike" kern="1200" cap="none" spc="0" normalizeH="0" baseline="0" noProof="0">
              <a:ln>
                <a:noFill/>
              </a:ln>
              <a:solidFill>
                <a:prstClr val="white"/>
              </a:solidFill>
              <a:effectLst/>
              <a:uLnTx/>
              <a:uFillTx/>
              <a:latin typeface="Arial" charset="0"/>
              <a:ea typeface="+mn-ea"/>
              <a:cs typeface="+mn-cs"/>
            </a:endParaRPr>
          </a:p>
        </p:txBody>
      </p:sp>
      <p:pic>
        <p:nvPicPr>
          <p:cNvPr id="7170" name="Picture 1">
            <a:extLst>
              <a:ext uri="{FF2B5EF4-FFF2-40B4-BE49-F238E27FC236}">
                <a16:creationId xmlns:a16="http://schemas.microsoft.com/office/drawing/2014/main" id="{E8D9C9E5-EAE3-4AB7-8A0E-E1B5FA96C1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23" t="5511" r="18490" b="4312"/>
          <a:stretch/>
        </p:blipFill>
        <p:spPr bwMode="auto">
          <a:xfrm>
            <a:off x="428348" y="1557758"/>
            <a:ext cx="2921283" cy="4994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2">
            <a:extLst>
              <a:ext uri="{FF2B5EF4-FFF2-40B4-BE49-F238E27FC236}">
                <a16:creationId xmlns:a16="http://schemas.microsoft.com/office/drawing/2014/main" id="{2075A625-45D1-4378-9D00-E7D546906AC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57" r="-1"/>
          <a:stretch/>
        </p:blipFill>
        <p:spPr bwMode="auto">
          <a:xfrm>
            <a:off x="4201462" y="1541082"/>
            <a:ext cx="7350083" cy="4982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containing timeline&#10;&#10;Description automatically generated">
            <a:extLst>
              <a:ext uri="{FF2B5EF4-FFF2-40B4-BE49-F238E27FC236}">
                <a16:creationId xmlns:a16="http://schemas.microsoft.com/office/drawing/2014/main" id="{E0F9D13A-22CE-46A1-B651-DA432717A191}"/>
              </a:ext>
            </a:extLst>
          </p:cNvPr>
          <p:cNvPicPr>
            <a:picLocks noChangeAspect="1"/>
          </p:cNvPicPr>
          <p:nvPr/>
        </p:nvPicPr>
        <p:blipFill rotWithShape="1">
          <a:blip r:embed="rId5">
            <a:extLst>
              <a:ext uri="{28A0092B-C50C-407E-A947-70E740481C1C}">
                <a14:useLocalDpi xmlns:a14="http://schemas.microsoft.com/office/drawing/2010/main" val="0"/>
              </a:ext>
            </a:extLst>
          </a:blip>
          <a:srcRect r="36868" b="6013"/>
          <a:stretch/>
        </p:blipFill>
        <p:spPr>
          <a:xfrm>
            <a:off x="3741751" y="1557758"/>
            <a:ext cx="5074982" cy="5041264"/>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385E6D74-5D35-4E1B-B0F0-085E90E850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2770" y="1564065"/>
            <a:ext cx="7547998" cy="5041264"/>
          </a:xfrm>
          <a:prstGeom prst="rect">
            <a:avLst/>
          </a:prstGeom>
        </p:spPr>
      </p:pic>
    </p:spTree>
    <p:extLst>
      <p:ext uri="{BB962C8B-B14F-4D97-AF65-F5344CB8AC3E}">
        <p14:creationId xmlns:p14="http://schemas.microsoft.com/office/powerpoint/2010/main" val="287332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171"/>
                                        </p:tgtEl>
                                        <p:attrNameLst>
                                          <p:attrName>style.visibility</p:attrName>
                                        </p:attrNameLst>
                                      </p:cBhvr>
                                      <p:to>
                                        <p:strVal val="visible"/>
                                      </p:to>
                                    </p:set>
                                    <p:anim calcmode="lin" valueType="num">
                                      <p:cBhvr additive="base">
                                        <p:cTn id="13" dur="500" fill="hold"/>
                                        <p:tgtEl>
                                          <p:spTgt spid="7171"/>
                                        </p:tgtEl>
                                        <p:attrNameLst>
                                          <p:attrName>ppt_x</p:attrName>
                                        </p:attrNameLst>
                                      </p:cBhvr>
                                      <p:tavLst>
                                        <p:tav tm="0">
                                          <p:val>
                                            <p:strVal val="1+#ppt_w/2"/>
                                          </p:val>
                                        </p:tav>
                                        <p:tav tm="100000">
                                          <p:val>
                                            <p:strVal val="#ppt_x"/>
                                          </p:val>
                                        </p:tav>
                                      </p:tavLst>
                                    </p:anim>
                                    <p:anim calcmode="lin" valueType="num">
                                      <p:cBhvr additive="base">
                                        <p:cTn id="14" dur="500" fill="hold"/>
                                        <p:tgtEl>
                                          <p:spTgt spid="7171"/>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717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F01B7C-9C2F-4564-BA20-88257FF02995}"/>
              </a:ext>
            </a:extLst>
          </p:cNvPr>
          <p:cNvPicPr>
            <a:picLocks noChangeAspect="1"/>
          </p:cNvPicPr>
          <p:nvPr/>
        </p:nvPicPr>
        <p:blipFill>
          <a:blip r:embed="rId2"/>
          <a:stretch>
            <a:fillRect/>
          </a:stretch>
        </p:blipFill>
        <p:spPr>
          <a:xfrm>
            <a:off x="6047309" y="2006600"/>
            <a:ext cx="5585000" cy="4368800"/>
          </a:xfrm>
          <a:prstGeom prst="rect">
            <a:avLst/>
          </a:prstGeom>
        </p:spPr>
      </p:pic>
      <p:sp>
        <p:nvSpPr>
          <p:cNvPr id="2" name="Title 1">
            <a:extLst>
              <a:ext uri="{FF2B5EF4-FFF2-40B4-BE49-F238E27FC236}">
                <a16:creationId xmlns:a16="http://schemas.microsoft.com/office/drawing/2014/main" id="{84D1F4FD-AA39-49C3-80B5-2B00081034CD}"/>
              </a:ext>
            </a:extLst>
          </p:cNvPr>
          <p:cNvSpPr>
            <a:spLocks noGrp="1"/>
          </p:cNvSpPr>
          <p:nvPr>
            <p:ph type="title"/>
          </p:nvPr>
        </p:nvSpPr>
        <p:spPr/>
        <p:txBody>
          <a:bodyPr>
            <a:normAutofit/>
          </a:bodyPr>
          <a:lstStyle/>
          <a:p>
            <a:r>
              <a:rPr lang="en-US" dirty="0"/>
              <a:t>NERC 2022 Summer Reliability Assessment</a:t>
            </a:r>
          </a:p>
        </p:txBody>
      </p:sp>
      <p:sp>
        <p:nvSpPr>
          <p:cNvPr id="3" name="Slide Number Placeholder 2">
            <a:extLst>
              <a:ext uri="{FF2B5EF4-FFF2-40B4-BE49-F238E27FC236}">
                <a16:creationId xmlns:a16="http://schemas.microsoft.com/office/drawing/2014/main" id="{DA6DA9F8-C489-4206-8E29-DC40AC90A517}"/>
              </a:ext>
            </a:extLst>
          </p:cNvPr>
          <p:cNvSpPr>
            <a:spLocks noGrp="1"/>
          </p:cNvSpPr>
          <p:nvPr>
            <p:ph type="sldNum" sz="quarter" idx="12"/>
          </p:nvPr>
        </p:nvSpPr>
        <p:spPr/>
        <p:txBody>
          <a:bodyPr>
            <a:normAutofit fontScale="85000" lnSpcReduction="20000"/>
          </a:bodyPr>
          <a:lstStyle/>
          <a:p>
            <a:pPr defTabSz="1219170" fontAlgn="auto">
              <a:spcBef>
                <a:spcPts val="0"/>
              </a:spcBef>
              <a:spcAft>
                <a:spcPts val="0"/>
              </a:spcAft>
            </a:pPr>
            <a:fld id="{B7C6481B-4A8A-42C4-AF8E-0DA672E2FCF5}" type="slidenum">
              <a:rPr lang="en-US">
                <a:latin typeface="Tw Cen MT"/>
              </a:rPr>
              <a:pPr defTabSz="1219170" fontAlgn="auto">
                <a:spcBef>
                  <a:spcPts val="0"/>
                </a:spcBef>
                <a:spcAft>
                  <a:spcPts val="0"/>
                </a:spcAft>
              </a:pPr>
              <a:t>7</a:t>
            </a:fld>
            <a:endParaRPr lang="en-US" dirty="0">
              <a:latin typeface="Tw Cen MT"/>
            </a:endParaRPr>
          </a:p>
        </p:txBody>
      </p:sp>
      <p:sp>
        <p:nvSpPr>
          <p:cNvPr id="6" name="TextBox 5">
            <a:extLst>
              <a:ext uri="{FF2B5EF4-FFF2-40B4-BE49-F238E27FC236}">
                <a16:creationId xmlns:a16="http://schemas.microsoft.com/office/drawing/2014/main" id="{EAD83D83-D9FF-4B5C-838C-D58A409BA926}"/>
              </a:ext>
            </a:extLst>
          </p:cNvPr>
          <p:cNvSpPr txBox="1"/>
          <p:nvPr/>
        </p:nvSpPr>
        <p:spPr>
          <a:xfrm>
            <a:off x="740665" y="1780898"/>
            <a:ext cx="5181599" cy="420564"/>
          </a:xfrm>
          <a:prstGeom prst="rect">
            <a:avLst/>
          </a:prstGeom>
          <a:noFill/>
        </p:spPr>
        <p:txBody>
          <a:bodyPr wrap="square" rtlCol="0">
            <a:spAutoFit/>
          </a:bodyPr>
          <a:lstStyle/>
          <a:p>
            <a:pPr algn="ctr" defTabSz="1219170" eaLnBrk="1" fontAlgn="auto" hangingPunct="1">
              <a:spcBef>
                <a:spcPts val="0"/>
              </a:spcBef>
              <a:spcAft>
                <a:spcPts val="0"/>
              </a:spcAft>
            </a:pPr>
            <a:r>
              <a:rPr lang="en-US" sz="2133" b="1" dirty="0">
                <a:solidFill>
                  <a:srgbClr val="C00000"/>
                </a:solidFill>
                <a:latin typeface="Tw Cen MT"/>
              </a:rPr>
              <a:t>2022 Summer Reliability Assessment</a:t>
            </a:r>
          </a:p>
        </p:txBody>
      </p:sp>
      <p:sp>
        <p:nvSpPr>
          <p:cNvPr id="8" name="TextBox 7">
            <a:extLst>
              <a:ext uri="{FF2B5EF4-FFF2-40B4-BE49-F238E27FC236}">
                <a16:creationId xmlns:a16="http://schemas.microsoft.com/office/drawing/2014/main" id="{C5F71862-8B75-4A2D-A98F-E24A83AC4DDF}"/>
              </a:ext>
            </a:extLst>
          </p:cNvPr>
          <p:cNvSpPr txBox="1"/>
          <p:nvPr/>
        </p:nvSpPr>
        <p:spPr>
          <a:xfrm>
            <a:off x="5486400" y="1596231"/>
            <a:ext cx="6347155" cy="666977"/>
          </a:xfrm>
          <a:prstGeom prst="rect">
            <a:avLst/>
          </a:prstGeom>
          <a:noFill/>
        </p:spPr>
        <p:txBody>
          <a:bodyPr wrap="square" rtlCol="0">
            <a:spAutoFit/>
          </a:bodyPr>
          <a:lstStyle/>
          <a:p>
            <a:pPr algn="ctr" defTabSz="1219170" eaLnBrk="1" fontAlgn="auto" hangingPunct="1">
              <a:spcBef>
                <a:spcPts val="0"/>
              </a:spcBef>
              <a:spcAft>
                <a:spcPts val="0"/>
              </a:spcAft>
            </a:pPr>
            <a:r>
              <a:rPr lang="en-US" sz="1867" b="1" dirty="0">
                <a:solidFill>
                  <a:srgbClr val="C00000"/>
                </a:solidFill>
                <a:latin typeface="Tw Cen MT"/>
              </a:rPr>
              <a:t>North American Electric Reliability Corporation (NERC)</a:t>
            </a:r>
          </a:p>
          <a:p>
            <a:pPr algn="ctr" defTabSz="1219170" eaLnBrk="1" fontAlgn="auto" hangingPunct="1">
              <a:spcBef>
                <a:spcPts val="0"/>
              </a:spcBef>
              <a:spcAft>
                <a:spcPts val="0"/>
              </a:spcAft>
            </a:pPr>
            <a:r>
              <a:rPr lang="en-US" sz="1867" b="1" dirty="0">
                <a:solidFill>
                  <a:srgbClr val="C00000"/>
                </a:solidFill>
                <a:latin typeface="Tw Cen MT"/>
              </a:rPr>
              <a:t>Reliability Coordinators</a:t>
            </a:r>
          </a:p>
        </p:txBody>
      </p:sp>
      <p:sp>
        <p:nvSpPr>
          <p:cNvPr id="10" name="TextBox 9">
            <a:extLst>
              <a:ext uri="{FF2B5EF4-FFF2-40B4-BE49-F238E27FC236}">
                <a16:creationId xmlns:a16="http://schemas.microsoft.com/office/drawing/2014/main" id="{03CD3078-EAA2-430D-A690-1440D5F869D1}"/>
              </a:ext>
            </a:extLst>
          </p:cNvPr>
          <p:cNvSpPr txBox="1"/>
          <p:nvPr/>
        </p:nvSpPr>
        <p:spPr>
          <a:xfrm>
            <a:off x="955587" y="2293857"/>
            <a:ext cx="5029200" cy="3027304"/>
          </a:xfrm>
          <a:prstGeom prst="rect">
            <a:avLst/>
          </a:prstGeom>
          <a:noFill/>
        </p:spPr>
        <p:txBody>
          <a:bodyPr wrap="square" rtlCol="0">
            <a:spAutoFit/>
          </a:bodyPr>
          <a:lstStyle/>
          <a:p>
            <a:pPr marL="228594" indent="-228594" defTabSz="1219170" eaLnBrk="1" fontAlgn="auto" hangingPunct="1">
              <a:spcBef>
                <a:spcPts val="0"/>
              </a:spcBef>
              <a:spcAft>
                <a:spcPts val="0"/>
              </a:spcAft>
              <a:buFont typeface="Wingdings" panose="05000000000000000000" pitchFamily="2" charset="2"/>
              <a:buChar char="§"/>
            </a:pPr>
            <a:r>
              <a:rPr lang="en-US" sz="1467" dirty="0">
                <a:solidFill>
                  <a:srgbClr val="000000"/>
                </a:solidFill>
                <a:latin typeface="Tw Cen MT"/>
              </a:rPr>
              <a:t>FERC Chairman Richard Glick</a:t>
            </a:r>
          </a:p>
          <a:p>
            <a:pPr marL="838179" lvl="1" indent="-228594" defTabSz="1219170" eaLnBrk="1" fontAlgn="auto" hangingPunct="1">
              <a:spcBef>
                <a:spcPts val="0"/>
              </a:spcBef>
              <a:spcAft>
                <a:spcPts val="0"/>
              </a:spcAft>
              <a:buFont typeface="Arial" panose="020B0604020202020204" pitchFamily="34" charset="0"/>
              <a:buChar char="•"/>
            </a:pPr>
            <a:r>
              <a:rPr lang="en-US" sz="1467" dirty="0">
                <a:solidFill>
                  <a:srgbClr val="C00000"/>
                </a:solidFill>
                <a:latin typeface="Tw Cen MT"/>
              </a:rPr>
              <a:t>“These issues aren’t going away – they are more serious”</a:t>
            </a:r>
          </a:p>
          <a:p>
            <a:pPr marL="838179" lvl="1" indent="-228594" defTabSz="1219170" eaLnBrk="1" fontAlgn="auto" hangingPunct="1">
              <a:spcBef>
                <a:spcPts val="0"/>
              </a:spcBef>
              <a:spcAft>
                <a:spcPts val="0"/>
              </a:spcAft>
              <a:buFont typeface="Arial" panose="020B0604020202020204" pitchFamily="34" charset="0"/>
              <a:buChar char="•"/>
            </a:pPr>
            <a:endParaRPr lang="en-US" sz="1467" dirty="0">
              <a:solidFill>
                <a:srgbClr val="000000"/>
              </a:solidFill>
              <a:latin typeface="Tw Cen MT"/>
            </a:endParaRPr>
          </a:p>
          <a:p>
            <a:pPr marL="228594" indent="-228594" defTabSz="1219170" eaLnBrk="1" fontAlgn="auto" hangingPunct="1">
              <a:spcBef>
                <a:spcPts val="0"/>
              </a:spcBef>
              <a:spcAft>
                <a:spcPts val="0"/>
              </a:spcAft>
              <a:buFont typeface="Wingdings" panose="05000000000000000000" pitchFamily="2" charset="2"/>
              <a:buChar char="§"/>
            </a:pPr>
            <a:r>
              <a:rPr lang="en-US" sz="1467" dirty="0">
                <a:solidFill>
                  <a:srgbClr val="000000"/>
                </a:solidFill>
                <a:latin typeface="Tw Cen MT"/>
              </a:rPr>
              <a:t>FERC Member James </a:t>
            </a:r>
            <a:r>
              <a:rPr lang="en-US" sz="1467" dirty="0" err="1">
                <a:solidFill>
                  <a:srgbClr val="000000"/>
                </a:solidFill>
                <a:latin typeface="Tw Cen MT"/>
              </a:rPr>
              <a:t>Danly</a:t>
            </a:r>
            <a:endParaRPr lang="en-US" sz="1467" dirty="0">
              <a:solidFill>
                <a:srgbClr val="000000"/>
              </a:solidFill>
              <a:latin typeface="Tw Cen MT"/>
            </a:endParaRPr>
          </a:p>
          <a:p>
            <a:pPr marL="838179" lvl="1" indent="-228594" defTabSz="1219170" eaLnBrk="1" fontAlgn="auto" hangingPunct="1">
              <a:spcBef>
                <a:spcPts val="0"/>
              </a:spcBef>
              <a:spcAft>
                <a:spcPts val="0"/>
              </a:spcAft>
              <a:buFont typeface="Arial" panose="020B0604020202020204" pitchFamily="34" charset="0"/>
              <a:buChar char="•"/>
              <a:defRPr/>
            </a:pPr>
            <a:r>
              <a:rPr lang="en-US" sz="1467" dirty="0">
                <a:solidFill>
                  <a:srgbClr val="C00000"/>
                </a:solidFill>
                <a:latin typeface="Tw Cen MT"/>
              </a:rPr>
              <a:t>“Our markets are not doing a great job of ensuring resource adequacy.”</a:t>
            </a:r>
          </a:p>
          <a:p>
            <a:pPr marL="228594" indent="-228594" defTabSz="1219170" eaLnBrk="1" fontAlgn="auto" hangingPunct="1">
              <a:spcBef>
                <a:spcPts val="0"/>
              </a:spcBef>
              <a:spcAft>
                <a:spcPts val="0"/>
              </a:spcAft>
              <a:buFont typeface="Arial" panose="020B0604020202020204" pitchFamily="34" charset="0"/>
              <a:buChar char="•"/>
              <a:defRPr/>
            </a:pPr>
            <a:endParaRPr lang="en-US" sz="1467" dirty="0">
              <a:solidFill>
                <a:srgbClr val="000000"/>
              </a:solidFill>
              <a:latin typeface="Tw Cen MT"/>
            </a:endParaRPr>
          </a:p>
          <a:p>
            <a:pPr marL="228594" indent="-228594" defTabSz="1219170" eaLnBrk="1" fontAlgn="auto" hangingPunct="1">
              <a:spcBef>
                <a:spcPts val="0"/>
              </a:spcBef>
              <a:spcAft>
                <a:spcPts val="0"/>
              </a:spcAft>
              <a:buFont typeface="Wingdings" panose="05000000000000000000" pitchFamily="2" charset="2"/>
              <a:buChar char="§"/>
              <a:defRPr/>
            </a:pPr>
            <a:r>
              <a:rPr lang="en-US" sz="1467" dirty="0">
                <a:solidFill>
                  <a:srgbClr val="000000"/>
                </a:solidFill>
                <a:latin typeface="Tw Cen MT"/>
              </a:rPr>
              <a:t>FERC Member Marc Christie</a:t>
            </a:r>
          </a:p>
          <a:p>
            <a:pPr marL="838179" lvl="1" indent="-228594" defTabSz="1219170" eaLnBrk="1" fontAlgn="auto" hangingPunct="1">
              <a:spcBef>
                <a:spcPts val="0"/>
              </a:spcBef>
              <a:spcAft>
                <a:spcPts val="0"/>
              </a:spcAft>
              <a:buFont typeface="Arial" panose="020B0604020202020204" pitchFamily="34" charset="0"/>
              <a:buChar char="•"/>
              <a:defRPr/>
            </a:pPr>
            <a:r>
              <a:rPr lang="en-US" sz="1467" dirty="0">
                <a:solidFill>
                  <a:srgbClr val="C00000"/>
                </a:solidFill>
                <a:latin typeface="Tw Cen MT"/>
              </a:rPr>
              <a:t>“I think what came through the NERC report is we have to deal with reality, not ideology.”</a:t>
            </a:r>
          </a:p>
          <a:p>
            <a:pPr marL="228594" indent="-228594" defTabSz="1219170" eaLnBrk="1" fontAlgn="auto" hangingPunct="1">
              <a:spcBef>
                <a:spcPts val="0"/>
              </a:spcBef>
              <a:spcAft>
                <a:spcPts val="0"/>
              </a:spcAft>
              <a:buFont typeface="Wingdings" panose="05000000000000000000" pitchFamily="2" charset="2"/>
              <a:buChar char="§"/>
            </a:pPr>
            <a:endParaRPr lang="en-US" sz="1467" dirty="0">
              <a:solidFill>
                <a:srgbClr val="000000"/>
              </a:solidFill>
              <a:latin typeface="Tw Cen MT"/>
            </a:endParaRPr>
          </a:p>
          <a:p>
            <a:pPr marL="228594" indent="-228594" defTabSz="1219170" eaLnBrk="1" fontAlgn="auto" hangingPunct="1">
              <a:spcBef>
                <a:spcPts val="0"/>
              </a:spcBef>
              <a:spcAft>
                <a:spcPts val="0"/>
              </a:spcAft>
              <a:buFont typeface="Wingdings" panose="05000000000000000000" pitchFamily="2" charset="2"/>
              <a:buChar char="§"/>
            </a:pPr>
            <a:endParaRPr lang="en-US" sz="1467" dirty="0">
              <a:solidFill>
                <a:srgbClr val="000000"/>
              </a:solidFill>
              <a:latin typeface="Tw Cen MT"/>
            </a:endParaRPr>
          </a:p>
        </p:txBody>
      </p:sp>
    </p:spTree>
    <p:extLst>
      <p:ext uri="{BB962C8B-B14F-4D97-AF65-F5344CB8AC3E}">
        <p14:creationId xmlns:p14="http://schemas.microsoft.com/office/powerpoint/2010/main" val="29575374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4" y="254451"/>
            <a:ext cx="11073384" cy="987552"/>
          </a:xfrm>
        </p:spPr>
        <p:txBody>
          <a:bodyPr vert="horz" anchor="ctr">
            <a:normAutofit/>
          </a:bodyPr>
          <a:lstStyle/>
          <a:p>
            <a:r>
              <a:rPr lang="en-US" sz="4400" dirty="0"/>
              <a:t>Distribution Resiliency</a:t>
            </a:r>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rgbClr val="2C4866"/>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fld id="{F53B6B1F-C8AD-4588-93C6-3618906EFC2C}" type="slidenum">
              <a:rPr lang="en-US" sz="1200" b="1" smtClean="0">
                <a:solidFill>
                  <a:schemeClr val="bg1"/>
                </a:solidFill>
              </a:rPr>
              <a:pPr algn="ctr">
                <a:defRPr/>
              </a:pPr>
              <a:t>70</a:t>
            </a:fld>
            <a:endParaRPr lang="en-US" sz="1200" b="1">
              <a:solidFill>
                <a:schemeClr val="bg1"/>
              </a:solidFill>
            </a:endParaRPr>
          </a:p>
        </p:txBody>
      </p:sp>
      <p:pic>
        <p:nvPicPr>
          <p:cNvPr id="2050" name="Picture 2">
            <a:extLst>
              <a:ext uri="{FF2B5EF4-FFF2-40B4-BE49-F238E27FC236}">
                <a16:creationId xmlns:a16="http://schemas.microsoft.com/office/drawing/2014/main" id="{C39F86F9-70D8-4B3F-9475-1A5CCF956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2680" y="2057400"/>
            <a:ext cx="6499320" cy="407137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6B87C817-028B-4C70-9852-B86EAD77CFB0}"/>
              </a:ext>
            </a:extLst>
          </p:cNvPr>
          <p:cNvSpPr txBox="1">
            <a:spLocks/>
          </p:cNvSpPr>
          <p:nvPr/>
        </p:nvSpPr>
        <p:spPr>
          <a:xfrm>
            <a:off x="509665" y="1752600"/>
            <a:ext cx="5454769" cy="4071374"/>
          </a:xfrm>
          <a:prstGeom prst="rect">
            <a:avLst/>
          </a:prstGeom>
        </p:spPr>
        <p:txBody>
          <a:bodyPr vert="horz">
            <a:normAutofit/>
          </a:bodyPr>
          <a:lstStyle>
            <a:defPPr>
              <a:defRPr lang="en-US"/>
            </a:defPPr>
            <a:lvl1pPr marL="320040" marR="0" lvl="0" indent="-320040" defTabSz="914400" latinLnBrk="0">
              <a:lnSpc>
                <a:spcPct val="100000"/>
              </a:lnSpc>
              <a:spcBef>
                <a:spcPct val="30000"/>
              </a:spcBef>
              <a:buClrTx/>
              <a:buSzTx/>
              <a:buFont typeface="Wingdings" panose="05000000000000000000" pitchFamily="2" charset="2"/>
              <a:buChar char="ü"/>
              <a:tabLst/>
              <a:defRPr kumimoji="0" sz="3000">
                <a:solidFill>
                  <a:srgbClr val="2C4866"/>
                </a:solidFill>
                <a:latin typeface="+mn-lt"/>
              </a:defRPr>
            </a:lvl1pPr>
            <a:lvl2pPr marL="640080" indent="-274320" eaLnBrk="1" latinLnBrk="0" hangingPunct="1">
              <a:spcBef>
                <a:spcPts val="550"/>
              </a:spcBef>
              <a:buClr>
                <a:srgbClr val="2C4866"/>
              </a:buClr>
              <a:buSzPct val="70000"/>
              <a:buFont typeface="Courier New" panose="02070309020205020404" pitchFamily="49" charset="0"/>
              <a:buChar char="o"/>
              <a:defRPr kumimoji="0" sz="2600">
                <a:solidFill>
                  <a:srgbClr val="2C4866"/>
                </a:solidFill>
                <a:latin typeface="+mn-lt"/>
              </a:defRPr>
            </a:lvl2pPr>
            <a:lvl3pPr indent="-228600" eaLnBrk="1" latinLnBrk="0" hangingPunct="1">
              <a:spcBef>
                <a:spcPts val="500"/>
              </a:spcBef>
              <a:buClr>
                <a:srgbClr val="2C4866"/>
              </a:buClr>
              <a:buSzPct val="75000"/>
              <a:buFont typeface="Courier New" panose="02070309020205020404" pitchFamily="49" charset="0"/>
              <a:buChar char="o"/>
              <a:defRPr kumimoji="0" sz="2300">
                <a:solidFill>
                  <a:srgbClr val="2C4866"/>
                </a:solidFill>
                <a:latin typeface="+mn-lt"/>
              </a:defRPr>
            </a:lvl3pPr>
            <a:lvl4pPr indent="-228600" eaLnBrk="1" latinLnBrk="0" hangingPunct="1">
              <a:spcBef>
                <a:spcPts val="400"/>
              </a:spcBef>
              <a:buClr>
                <a:srgbClr val="2C4866"/>
              </a:buClr>
              <a:buSzPct val="75000"/>
              <a:buFont typeface="Courier New" panose="02070309020205020404" pitchFamily="49" charset="0"/>
              <a:buChar char="o"/>
              <a:defRPr kumimoji="0" sz="2000">
                <a:solidFill>
                  <a:srgbClr val="2C4866"/>
                </a:solidFill>
                <a:latin typeface="+mn-lt"/>
              </a:defRPr>
            </a:lvl4pPr>
            <a:lvl5pPr indent="-228600" eaLnBrk="1" latinLnBrk="0" hangingPunct="1">
              <a:spcBef>
                <a:spcPts val="400"/>
              </a:spcBef>
              <a:buClr>
                <a:srgbClr val="2C4866"/>
              </a:buClr>
              <a:buSzPct val="65000"/>
              <a:buFont typeface="Courier New" panose="02070309020205020404" pitchFamily="49" charset="0"/>
              <a:buChar char="o"/>
              <a:defRPr kumimoji="0" sz="2000">
                <a:solidFill>
                  <a:srgbClr val="2C4866"/>
                </a:solidFill>
                <a:latin typeface="+mn-lt"/>
              </a:defRPr>
            </a:lvl5pPr>
            <a:lvl6pPr marL="2103120" indent="-228600">
              <a:spcBef>
                <a:spcPct val="20000"/>
              </a:spcBef>
              <a:buClr>
                <a:schemeClr val="accent1"/>
              </a:buClr>
              <a:buFont typeface="Wingdings"/>
              <a:buChar char="§"/>
              <a:defRPr kumimoji="0" sz="1800" baseline="0">
                <a:latin typeface="+mn-lt"/>
              </a:defRPr>
            </a:lvl6pPr>
            <a:lvl7pPr marL="2377440" indent="-228600">
              <a:spcBef>
                <a:spcPct val="20000"/>
              </a:spcBef>
              <a:buClr>
                <a:schemeClr val="accent2"/>
              </a:buClr>
              <a:buFont typeface="Wingdings"/>
              <a:buChar char="§"/>
              <a:defRPr kumimoji="0" sz="1800" baseline="0">
                <a:latin typeface="+mn-lt"/>
              </a:defRPr>
            </a:lvl7pPr>
            <a:lvl8pPr marL="2651760" indent="-228600">
              <a:spcBef>
                <a:spcPct val="20000"/>
              </a:spcBef>
              <a:buClr>
                <a:schemeClr val="accent3"/>
              </a:buClr>
              <a:buFont typeface="Wingdings"/>
              <a:buChar char="§"/>
              <a:defRPr kumimoji="0" sz="1800" baseline="0">
                <a:latin typeface="+mn-lt"/>
              </a:defRPr>
            </a:lvl8pPr>
            <a:lvl9pPr marL="2926080" indent="-228600">
              <a:spcBef>
                <a:spcPct val="20000"/>
              </a:spcBef>
              <a:buClr>
                <a:schemeClr val="accent4"/>
              </a:buClr>
              <a:buFont typeface="Wingdings"/>
              <a:buChar char="§"/>
              <a:defRPr kumimoji="0" sz="1800" baseline="0">
                <a:latin typeface="+mn-lt"/>
              </a:defRPr>
            </a:lvl9pPr>
          </a:lstStyle>
          <a:p>
            <a:pPr>
              <a:defRPr/>
            </a:pPr>
            <a:r>
              <a:rPr lang="en-US" dirty="0"/>
              <a:t>Resilience: How quickly the system recovers from a disruptive event</a:t>
            </a:r>
            <a:endParaRPr kumimoji="0" lang="en-US" sz="3000" b="0" i="0" u="none" strike="noStrike" kern="1200" cap="none" spc="0" normalizeH="0" baseline="0" noProof="0" dirty="0">
              <a:ln>
                <a:noFill/>
              </a:ln>
              <a:solidFill>
                <a:srgbClr val="2C4866"/>
              </a:solidFill>
              <a:effectLst/>
              <a:uLnTx/>
              <a:uFillTx/>
              <a:latin typeface="Tw Cen MT"/>
              <a:ea typeface="+mn-ea"/>
              <a:cs typeface="+mn-cs"/>
            </a:endParaRP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r>
              <a:rPr kumimoji="0" lang="en-US" sz="3000" b="0" i="0" u="none" strike="noStrike" kern="1200" cap="none" spc="0" normalizeH="0" baseline="0" noProof="0" dirty="0">
                <a:ln>
                  <a:noFill/>
                </a:ln>
                <a:solidFill>
                  <a:srgbClr val="2C4866"/>
                </a:solidFill>
                <a:effectLst/>
                <a:uLnTx/>
                <a:uFillTx/>
                <a:latin typeface="Tw Cen MT"/>
                <a:ea typeface="+mn-ea"/>
                <a:cs typeface="+mn-cs"/>
              </a:rPr>
              <a:t>FLISR – Requires reliable communications &amp;</a:t>
            </a:r>
            <a:r>
              <a:rPr kumimoji="0" lang="en-US" sz="3000" b="0" i="0" u="none" strike="noStrike" kern="1200" cap="none" spc="0" normalizeH="0" noProof="0" dirty="0">
                <a:ln>
                  <a:noFill/>
                </a:ln>
                <a:solidFill>
                  <a:srgbClr val="2C4866"/>
                </a:solidFill>
                <a:effectLst/>
                <a:uLnTx/>
                <a:uFillTx/>
                <a:latin typeface="Tw Cen MT"/>
                <a:ea typeface="+mn-ea"/>
                <a:cs typeface="+mn-cs"/>
              </a:rPr>
              <a:t> more devices</a:t>
            </a:r>
            <a:endParaRPr kumimoji="0" lang="en-US" sz="3000" b="0" i="0" u="none" strike="noStrike" kern="1200" cap="none" spc="0" normalizeH="0" baseline="0" noProof="0" dirty="0">
              <a:ln>
                <a:noFill/>
              </a:ln>
              <a:solidFill>
                <a:srgbClr val="2C4866"/>
              </a:solidFill>
              <a:effectLst/>
              <a:uLnTx/>
              <a:uFillTx/>
              <a:latin typeface="Tw Cen MT"/>
              <a:ea typeface="+mn-ea"/>
              <a:cs typeface="+mn-cs"/>
            </a:endParaRP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endParaRPr kumimoji="0" lang="en-US" sz="3000" b="0" i="0" u="none" strike="noStrike" kern="1200" cap="none" spc="0" normalizeH="0" baseline="0" noProof="0" dirty="0">
              <a:ln>
                <a:noFill/>
              </a:ln>
              <a:solidFill>
                <a:srgbClr val="2C4866"/>
              </a:solidFill>
              <a:effectLst/>
              <a:uLnTx/>
              <a:uFillTx/>
              <a:latin typeface="Tw Cen MT"/>
              <a:ea typeface="+mn-ea"/>
              <a:cs typeface="+mn-cs"/>
            </a:endParaRPr>
          </a:p>
        </p:txBody>
      </p:sp>
    </p:spTree>
    <p:extLst>
      <p:ext uri="{BB962C8B-B14F-4D97-AF65-F5344CB8AC3E}">
        <p14:creationId xmlns:p14="http://schemas.microsoft.com/office/powerpoint/2010/main" val="399167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5">
                                            <p:txEl>
                                              <p:pRg st="0" end="0"/>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1+#ppt_w/2"/>
                                          </p:val>
                                        </p:tav>
                                        <p:tav tm="100000">
                                          <p:val>
                                            <p:strVal val="#ppt_x"/>
                                          </p:val>
                                        </p:tav>
                                      </p:tavLst>
                                    </p:anim>
                                    <p:anim calcmode="lin" valueType="num">
                                      <p:cBhvr additive="base">
                                        <p:cTn id="18"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4" y="254451"/>
            <a:ext cx="11073384" cy="987552"/>
          </a:xfrm>
        </p:spPr>
        <p:txBody>
          <a:bodyPr vert="horz" anchor="ctr">
            <a:normAutofit/>
          </a:bodyPr>
          <a:lstStyle/>
          <a:p>
            <a:r>
              <a:rPr lang="en-US" sz="4400" dirty="0"/>
              <a:t>Analytics: Situational Awareness</a:t>
            </a:r>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rgbClr val="2C4866"/>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fld id="{F53B6B1F-C8AD-4588-93C6-3618906EFC2C}" type="slidenum">
              <a:rPr lang="en-US" sz="1200" b="1" smtClean="0">
                <a:solidFill>
                  <a:schemeClr val="bg1"/>
                </a:solidFill>
              </a:rPr>
              <a:pPr algn="ctr">
                <a:defRPr/>
              </a:pPr>
              <a:t>71</a:t>
            </a:fld>
            <a:endParaRPr lang="en-US" sz="1200" b="1">
              <a:solidFill>
                <a:schemeClr val="bg1"/>
              </a:solidFill>
            </a:endParaRPr>
          </a:p>
        </p:txBody>
      </p:sp>
      <p:pic>
        <p:nvPicPr>
          <p:cNvPr id="8" name="Picture 7">
            <a:extLst>
              <a:ext uri="{FF2B5EF4-FFF2-40B4-BE49-F238E27FC236}">
                <a16:creationId xmlns:a16="http://schemas.microsoft.com/office/drawing/2014/main" id="{20BA53F5-0E14-4BE0-A654-7E3A21ACE7A9}"/>
              </a:ext>
            </a:extLst>
          </p:cNvPr>
          <p:cNvPicPr>
            <a:picLocks noChangeAspect="1"/>
          </p:cNvPicPr>
          <p:nvPr/>
        </p:nvPicPr>
        <p:blipFill>
          <a:blip r:embed="rId3"/>
          <a:stretch>
            <a:fillRect/>
          </a:stretch>
        </p:blipFill>
        <p:spPr>
          <a:xfrm>
            <a:off x="770764" y="1553542"/>
            <a:ext cx="10470722" cy="5228258"/>
          </a:xfrm>
          <a:prstGeom prst="rect">
            <a:avLst/>
          </a:prstGeom>
          <a:ln>
            <a:solidFill>
              <a:srgbClr val="156F36"/>
            </a:solidFill>
          </a:ln>
        </p:spPr>
      </p:pic>
    </p:spTree>
    <p:extLst>
      <p:ext uri="{BB962C8B-B14F-4D97-AF65-F5344CB8AC3E}">
        <p14:creationId xmlns:p14="http://schemas.microsoft.com/office/powerpoint/2010/main" val="408783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39CFCB-8B3C-4362-82B8-E7186C6ED808}"/>
              </a:ext>
            </a:extLst>
          </p:cNvPr>
          <p:cNvPicPr>
            <a:picLocks noChangeAspect="1"/>
          </p:cNvPicPr>
          <p:nvPr/>
        </p:nvPicPr>
        <p:blipFill>
          <a:blip r:embed="rId3"/>
          <a:stretch>
            <a:fillRect/>
          </a:stretch>
        </p:blipFill>
        <p:spPr>
          <a:xfrm>
            <a:off x="2286000" y="1555087"/>
            <a:ext cx="8367051" cy="5237614"/>
          </a:xfrm>
          <a:prstGeom prst="rect">
            <a:avLst/>
          </a:prstGeom>
        </p:spPr>
      </p:pic>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4" y="254451"/>
            <a:ext cx="11073384" cy="987552"/>
          </a:xfrm>
        </p:spPr>
        <p:txBody>
          <a:bodyPr vert="horz" anchor="ctr">
            <a:normAutofit/>
          </a:bodyPr>
          <a:lstStyle/>
          <a:p>
            <a:r>
              <a:rPr lang="en-US" sz="4400" dirty="0"/>
              <a:t>Creating Virtual Meters – Anywhere!</a:t>
            </a:r>
            <a:endParaRPr lang="en-US" sz="4400" dirty="0">
              <a:latin typeface="Arial" panose="020B0604020202020204" pitchFamily="34" charset="0"/>
              <a:cs typeface="Arial" panose="020B0604020202020204" pitchFamily="34" charset="0"/>
            </a:endParaRPr>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rgbClr val="2C4866"/>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F53B6B1F-C8AD-4588-93C6-3618906EFC2C}" type="slidenum">
              <a:rPr kumimoji="0" lang="en-US" sz="1200" b="1" i="0" u="none" strike="noStrike" kern="1200" cap="none" spc="0" normalizeH="0" baseline="0" noProof="0" smtClean="0">
                <a:ln>
                  <a:noFill/>
                </a:ln>
                <a:solidFill>
                  <a:prstClr val="white"/>
                </a:solidFill>
                <a:effectLst/>
                <a:uLnTx/>
                <a:uFillTx/>
                <a:latin typeface="Arial"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prstClr val="white"/>
              </a:solidFill>
              <a:effectLst/>
              <a:uLnTx/>
              <a:uFillTx/>
              <a:latin typeface="Arial" charset="0"/>
              <a:ea typeface="+mn-ea"/>
              <a:cs typeface="+mn-cs"/>
            </a:endParaRPr>
          </a:p>
        </p:txBody>
      </p:sp>
      <p:sp>
        <p:nvSpPr>
          <p:cNvPr id="7" name="Rectangle: Rounded Corners 6">
            <a:extLst>
              <a:ext uri="{FF2B5EF4-FFF2-40B4-BE49-F238E27FC236}">
                <a16:creationId xmlns:a16="http://schemas.microsoft.com/office/drawing/2014/main" id="{40E4B16E-8912-4FFF-8555-11F90C0DAEE5}"/>
              </a:ext>
            </a:extLst>
          </p:cNvPr>
          <p:cNvSpPr/>
          <p:nvPr/>
        </p:nvSpPr>
        <p:spPr>
          <a:xfrm>
            <a:off x="4629246" y="4814777"/>
            <a:ext cx="685800" cy="768803"/>
          </a:xfrm>
          <a:prstGeom prst="round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1AF7B55-18F1-4A40-8BA0-775C1D597E65}"/>
              </a:ext>
            </a:extLst>
          </p:cNvPr>
          <p:cNvGrpSpPr/>
          <p:nvPr/>
        </p:nvGrpSpPr>
        <p:grpSpPr>
          <a:xfrm>
            <a:off x="1752600" y="1516987"/>
            <a:ext cx="10282132" cy="5311573"/>
            <a:chOff x="1849953" y="1516699"/>
            <a:chExt cx="10282132" cy="5311573"/>
          </a:xfrm>
        </p:grpSpPr>
        <p:sp>
          <p:nvSpPr>
            <p:cNvPr id="2" name="Rectangle 1">
              <a:extLst>
                <a:ext uri="{FF2B5EF4-FFF2-40B4-BE49-F238E27FC236}">
                  <a16:creationId xmlns:a16="http://schemas.microsoft.com/office/drawing/2014/main" id="{B80BFABF-7727-44E7-95BF-124B3E4F984F}"/>
                </a:ext>
              </a:extLst>
            </p:cNvPr>
            <p:cNvSpPr/>
            <p:nvPr/>
          </p:nvSpPr>
          <p:spPr>
            <a:xfrm>
              <a:off x="7121794" y="1516699"/>
              <a:ext cx="5010291" cy="5311573"/>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D7FE3E3-42F0-4AC1-A80F-3B166EEFE6BC}"/>
                </a:ext>
              </a:extLst>
            </p:cNvPr>
            <p:cNvPicPr>
              <a:picLocks noChangeAspect="1"/>
            </p:cNvPicPr>
            <p:nvPr/>
          </p:nvPicPr>
          <p:blipFill>
            <a:blip r:embed="rId4"/>
            <a:stretch>
              <a:fillRect/>
            </a:stretch>
          </p:blipFill>
          <p:spPr>
            <a:xfrm>
              <a:off x="1849953" y="1550281"/>
              <a:ext cx="5271841" cy="5225999"/>
            </a:xfrm>
            <a:prstGeom prst="rect">
              <a:avLst/>
            </a:prstGeom>
          </p:spPr>
        </p:pic>
      </p:grpSp>
      <p:pic>
        <p:nvPicPr>
          <p:cNvPr id="3" name="Picture 2">
            <a:extLst>
              <a:ext uri="{FF2B5EF4-FFF2-40B4-BE49-F238E27FC236}">
                <a16:creationId xmlns:a16="http://schemas.microsoft.com/office/drawing/2014/main" id="{4C3615F6-0C9C-4220-B38B-AB448352F00D}"/>
              </a:ext>
            </a:extLst>
          </p:cNvPr>
          <p:cNvPicPr>
            <a:picLocks noChangeAspect="1"/>
          </p:cNvPicPr>
          <p:nvPr/>
        </p:nvPicPr>
        <p:blipFill>
          <a:blip r:embed="rId5"/>
          <a:stretch>
            <a:fillRect/>
          </a:stretch>
        </p:blipFill>
        <p:spPr>
          <a:xfrm>
            <a:off x="7391401" y="1513651"/>
            <a:ext cx="4059202" cy="5273185"/>
          </a:xfrm>
          <a:prstGeom prst="rect">
            <a:avLst/>
          </a:prstGeom>
        </p:spPr>
      </p:pic>
      <p:grpSp>
        <p:nvGrpSpPr>
          <p:cNvPr id="20" name="Group 19">
            <a:extLst>
              <a:ext uri="{FF2B5EF4-FFF2-40B4-BE49-F238E27FC236}">
                <a16:creationId xmlns:a16="http://schemas.microsoft.com/office/drawing/2014/main" id="{4B5D293E-5A50-4DF7-91EF-5EAB9F414F84}"/>
              </a:ext>
            </a:extLst>
          </p:cNvPr>
          <p:cNvGrpSpPr/>
          <p:nvPr/>
        </p:nvGrpSpPr>
        <p:grpSpPr>
          <a:xfrm>
            <a:off x="764725" y="1546426"/>
            <a:ext cx="6267201" cy="5246275"/>
            <a:chOff x="1363190" y="1537232"/>
            <a:chExt cx="6267201" cy="5320768"/>
          </a:xfrm>
        </p:grpSpPr>
        <p:pic>
          <p:nvPicPr>
            <p:cNvPr id="5" name="Picture 4">
              <a:extLst>
                <a:ext uri="{FF2B5EF4-FFF2-40B4-BE49-F238E27FC236}">
                  <a16:creationId xmlns:a16="http://schemas.microsoft.com/office/drawing/2014/main" id="{AE6D6ACB-6163-4A28-A83B-B183F7D24FE7}"/>
                </a:ext>
              </a:extLst>
            </p:cNvPr>
            <p:cNvPicPr>
              <a:picLocks noChangeAspect="1"/>
            </p:cNvPicPr>
            <p:nvPr/>
          </p:nvPicPr>
          <p:blipFill>
            <a:blip r:embed="rId6"/>
            <a:stretch>
              <a:fillRect/>
            </a:stretch>
          </p:blipFill>
          <p:spPr>
            <a:xfrm>
              <a:off x="1418894" y="1537232"/>
              <a:ext cx="6211497" cy="2746743"/>
            </a:xfrm>
            <a:prstGeom prst="rect">
              <a:avLst/>
            </a:prstGeom>
          </p:spPr>
        </p:pic>
        <p:pic>
          <p:nvPicPr>
            <p:cNvPr id="8" name="Picture 7">
              <a:extLst>
                <a:ext uri="{FF2B5EF4-FFF2-40B4-BE49-F238E27FC236}">
                  <a16:creationId xmlns:a16="http://schemas.microsoft.com/office/drawing/2014/main" id="{B7471826-7E63-4885-9001-5D9B27A34571}"/>
                </a:ext>
              </a:extLst>
            </p:cNvPr>
            <p:cNvPicPr>
              <a:picLocks noChangeAspect="1"/>
            </p:cNvPicPr>
            <p:nvPr/>
          </p:nvPicPr>
          <p:blipFill>
            <a:blip r:embed="rId7"/>
            <a:stretch>
              <a:fillRect/>
            </a:stretch>
          </p:blipFill>
          <p:spPr>
            <a:xfrm>
              <a:off x="1418895" y="4213716"/>
              <a:ext cx="6211496" cy="2644284"/>
            </a:xfrm>
            <a:prstGeom prst="rect">
              <a:avLst/>
            </a:prstGeom>
          </p:spPr>
        </p:pic>
        <p:grpSp>
          <p:nvGrpSpPr>
            <p:cNvPr id="19" name="Group 18">
              <a:extLst>
                <a:ext uri="{FF2B5EF4-FFF2-40B4-BE49-F238E27FC236}">
                  <a16:creationId xmlns:a16="http://schemas.microsoft.com/office/drawing/2014/main" id="{7D45136D-C3F5-4242-A9A6-9CB7C562B6B1}"/>
                </a:ext>
              </a:extLst>
            </p:cNvPr>
            <p:cNvGrpSpPr/>
            <p:nvPr/>
          </p:nvGrpSpPr>
          <p:grpSpPr>
            <a:xfrm>
              <a:off x="1363190" y="2486545"/>
              <a:ext cx="409564" cy="3885283"/>
              <a:chOff x="1363190" y="2486545"/>
              <a:chExt cx="409564" cy="3885283"/>
            </a:xfrm>
          </p:grpSpPr>
          <p:sp>
            <p:nvSpPr>
              <p:cNvPr id="9" name="TextBox 8">
                <a:extLst>
                  <a:ext uri="{FF2B5EF4-FFF2-40B4-BE49-F238E27FC236}">
                    <a16:creationId xmlns:a16="http://schemas.microsoft.com/office/drawing/2014/main" id="{D7C9431D-6202-4847-926C-B79AF1A00440}"/>
                  </a:ext>
                </a:extLst>
              </p:cNvPr>
              <p:cNvSpPr txBox="1"/>
              <p:nvPr/>
            </p:nvSpPr>
            <p:spPr>
              <a:xfrm>
                <a:off x="1363190" y="2486545"/>
                <a:ext cx="391266" cy="221052"/>
              </a:xfrm>
              <a:prstGeom prst="rect">
                <a:avLst/>
              </a:prstGeom>
              <a:noFill/>
            </p:spPr>
            <p:txBody>
              <a:bodyPr wrap="square" rtlCol="0">
                <a:spAutoFit/>
              </a:bodyPr>
              <a:lstStyle/>
              <a:p>
                <a:r>
                  <a:rPr lang="en-US" sz="800" dirty="0"/>
                  <a:t>KW</a:t>
                </a:r>
              </a:p>
            </p:txBody>
          </p:sp>
          <p:sp>
            <p:nvSpPr>
              <p:cNvPr id="14" name="TextBox 13">
                <a:extLst>
                  <a:ext uri="{FF2B5EF4-FFF2-40B4-BE49-F238E27FC236}">
                    <a16:creationId xmlns:a16="http://schemas.microsoft.com/office/drawing/2014/main" id="{031A6E52-54EF-425A-8229-E88B496A1BB2}"/>
                  </a:ext>
                </a:extLst>
              </p:cNvPr>
              <p:cNvSpPr txBox="1"/>
              <p:nvPr/>
            </p:nvSpPr>
            <p:spPr>
              <a:xfrm>
                <a:off x="1363190" y="3525621"/>
                <a:ext cx="391266" cy="221052"/>
              </a:xfrm>
              <a:prstGeom prst="rect">
                <a:avLst/>
              </a:prstGeom>
              <a:noFill/>
            </p:spPr>
            <p:txBody>
              <a:bodyPr wrap="square" rtlCol="0">
                <a:spAutoFit/>
              </a:bodyPr>
              <a:lstStyle/>
              <a:p>
                <a:r>
                  <a:rPr lang="en-US" sz="800" dirty="0"/>
                  <a:t>KW</a:t>
                </a:r>
              </a:p>
            </p:txBody>
          </p:sp>
          <p:sp>
            <p:nvSpPr>
              <p:cNvPr id="15" name="TextBox 14">
                <a:extLst>
                  <a:ext uri="{FF2B5EF4-FFF2-40B4-BE49-F238E27FC236}">
                    <a16:creationId xmlns:a16="http://schemas.microsoft.com/office/drawing/2014/main" id="{6B3D04D5-B8A8-49F3-B793-8F0D5B296867}"/>
                  </a:ext>
                </a:extLst>
              </p:cNvPr>
              <p:cNvSpPr txBox="1"/>
              <p:nvPr/>
            </p:nvSpPr>
            <p:spPr>
              <a:xfrm>
                <a:off x="1372736" y="5111700"/>
                <a:ext cx="391266" cy="221052"/>
              </a:xfrm>
              <a:prstGeom prst="rect">
                <a:avLst/>
              </a:prstGeom>
              <a:noFill/>
            </p:spPr>
            <p:txBody>
              <a:bodyPr wrap="square" rtlCol="0">
                <a:spAutoFit/>
              </a:bodyPr>
              <a:lstStyle/>
              <a:p>
                <a:r>
                  <a:rPr lang="en-US" sz="800" dirty="0"/>
                  <a:t>KW</a:t>
                </a:r>
              </a:p>
            </p:txBody>
          </p:sp>
          <p:sp>
            <p:nvSpPr>
              <p:cNvPr id="16" name="TextBox 15">
                <a:extLst>
                  <a:ext uri="{FF2B5EF4-FFF2-40B4-BE49-F238E27FC236}">
                    <a16:creationId xmlns:a16="http://schemas.microsoft.com/office/drawing/2014/main" id="{9D93FE94-E23D-4353-BF62-DDAFDD9D5BC9}"/>
                  </a:ext>
                </a:extLst>
              </p:cNvPr>
              <p:cNvSpPr txBox="1"/>
              <p:nvPr/>
            </p:nvSpPr>
            <p:spPr>
              <a:xfrm>
                <a:off x="1381488" y="6150776"/>
                <a:ext cx="391266" cy="221052"/>
              </a:xfrm>
              <a:prstGeom prst="rect">
                <a:avLst/>
              </a:prstGeom>
              <a:noFill/>
            </p:spPr>
            <p:txBody>
              <a:bodyPr wrap="square" rtlCol="0">
                <a:spAutoFit/>
              </a:bodyPr>
              <a:lstStyle/>
              <a:p>
                <a:r>
                  <a:rPr lang="en-US" sz="800" dirty="0"/>
                  <a:t>KW</a:t>
                </a:r>
              </a:p>
            </p:txBody>
          </p:sp>
        </p:grpSp>
      </p:grpSp>
    </p:spTree>
    <p:extLst>
      <p:ext uri="{BB962C8B-B14F-4D97-AF65-F5344CB8AC3E}">
        <p14:creationId xmlns:p14="http://schemas.microsoft.com/office/powerpoint/2010/main" val="316716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064983E-F64F-4DF0-9E5C-6C497EB5A28A}"/>
              </a:ext>
            </a:extLst>
          </p:cNvPr>
          <p:cNvGrpSpPr/>
          <p:nvPr/>
        </p:nvGrpSpPr>
        <p:grpSpPr>
          <a:xfrm>
            <a:off x="1331093" y="1728371"/>
            <a:ext cx="9933819" cy="4992318"/>
            <a:chOff x="1331093" y="1728371"/>
            <a:chExt cx="9933819" cy="4992318"/>
          </a:xfrm>
        </p:grpSpPr>
        <p:pic>
          <p:nvPicPr>
            <p:cNvPr id="5" name="Picture 4" descr="A picture containing text, electronics&#10;&#10;Description automatically generated">
              <a:extLst>
                <a:ext uri="{FF2B5EF4-FFF2-40B4-BE49-F238E27FC236}">
                  <a16:creationId xmlns:a16="http://schemas.microsoft.com/office/drawing/2014/main" id="{2CF0EAEB-FB57-40A6-80D3-9F3AF7480E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596405" y="2628324"/>
              <a:ext cx="4189813" cy="3147201"/>
            </a:xfrm>
            <a:prstGeom prst="rect">
              <a:avLst/>
            </a:prstGeom>
          </p:spPr>
        </p:pic>
        <p:pic>
          <p:nvPicPr>
            <p:cNvPr id="10" name="Picture 9" descr="A picture containing sky, outdoor, wire, power line&#10;&#10;Description automatically generated">
              <a:extLst>
                <a:ext uri="{FF2B5EF4-FFF2-40B4-BE49-F238E27FC236}">
                  <a16:creationId xmlns:a16="http://schemas.microsoft.com/office/drawing/2014/main" id="{F0694475-CB47-43F9-9B9A-0486433E7E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06559" y="2591458"/>
              <a:ext cx="4196267" cy="3147200"/>
            </a:xfrm>
            <a:prstGeom prst="rect">
              <a:avLst/>
            </a:prstGeom>
          </p:spPr>
        </p:pic>
        <p:sp>
          <p:nvSpPr>
            <p:cNvPr id="23" name="TextBox 22">
              <a:extLst>
                <a:ext uri="{FF2B5EF4-FFF2-40B4-BE49-F238E27FC236}">
                  <a16:creationId xmlns:a16="http://schemas.microsoft.com/office/drawing/2014/main" id="{B5C33EC1-7600-47CA-B0D2-82734FF84717}"/>
                </a:ext>
              </a:extLst>
            </p:cNvPr>
            <p:cNvSpPr txBox="1"/>
            <p:nvPr/>
          </p:nvSpPr>
          <p:spPr>
            <a:xfrm>
              <a:off x="1371598" y="1768464"/>
              <a:ext cx="3147201"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rPr>
                <a:t>End of Line Voltage Sensing</a:t>
              </a:r>
            </a:p>
          </p:txBody>
        </p:sp>
        <p:sp>
          <p:nvSpPr>
            <p:cNvPr id="25" name="TextBox 24">
              <a:extLst>
                <a:ext uri="{FF2B5EF4-FFF2-40B4-BE49-F238E27FC236}">
                  <a16:creationId xmlns:a16="http://schemas.microsoft.com/office/drawing/2014/main" id="{2CD4BAA3-2086-46CD-A0D4-607F5F0EE1EF}"/>
                </a:ext>
              </a:extLst>
            </p:cNvPr>
            <p:cNvSpPr txBox="1"/>
            <p:nvPr/>
          </p:nvSpPr>
          <p:spPr>
            <a:xfrm>
              <a:off x="8117711" y="1766741"/>
              <a:ext cx="3147201"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rPr>
                <a:t>End of Line Meter</a:t>
              </a:r>
            </a:p>
          </p:txBody>
        </p:sp>
        <p:sp>
          <p:nvSpPr>
            <p:cNvPr id="17" name="TextBox 16">
              <a:extLst>
                <a:ext uri="{FF2B5EF4-FFF2-40B4-BE49-F238E27FC236}">
                  <a16:creationId xmlns:a16="http://schemas.microsoft.com/office/drawing/2014/main" id="{C29D436E-86C8-4838-973E-F4EC190B6519}"/>
                </a:ext>
              </a:extLst>
            </p:cNvPr>
            <p:cNvSpPr txBox="1"/>
            <p:nvPr/>
          </p:nvSpPr>
          <p:spPr>
            <a:xfrm>
              <a:off x="4744654" y="1728371"/>
              <a:ext cx="3147201"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rPr>
                <a:t>New Cap Bank</a:t>
              </a:r>
            </a:p>
          </p:txBody>
        </p:sp>
        <p:pic>
          <p:nvPicPr>
            <p:cNvPr id="3" name="Picture 2">
              <a:extLst>
                <a:ext uri="{FF2B5EF4-FFF2-40B4-BE49-F238E27FC236}">
                  <a16:creationId xmlns:a16="http://schemas.microsoft.com/office/drawing/2014/main" id="{F9ED0315-7F49-4119-A23D-486F2254AB5B}"/>
                </a:ext>
              </a:extLst>
            </p:cNvPr>
            <p:cNvPicPr>
              <a:picLocks noChangeAspect="1"/>
            </p:cNvPicPr>
            <p:nvPr/>
          </p:nvPicPr>
          <p:blipFill>
            <a:blip r:embed="rId5"/>
            <a:stretch>
              <a:fillRect/>
            </a:stretch>
          </p:blipFill>
          <p:spPr>
            <a:xfrm>
              <a:off x="5071703" y="2187205"/>
              <a:ext cx="2483664" cy="2983789"/>
            </a:xfrm>
            <a:prstGeom prst="rect">
              <a:avLst/>
            </a:prstGeom>
          </p:spPr>
        </p:pic>
        <p:pic>
          <p:nvPicPr>
            <p:cNvPr id="6" name="Picture 5">
              <a:extLst>
                <a:ext uri="{FF2B5EF4-FFF2-40B4-BE49-F238E27FC236}">
                  <a16:creationId xmlns:a16="http://schemas.microsoft.com/office/drawing/2014/main" id="{C6FEA011-5582-42F4-972F-B140DC0513D2}"/>
                </a:ext>
              </a:extLst>
            </p:cNvPr>
            <p:cNvPicPr>
              <a:picLocks noChangeAspect="1"/>
            </p:cNvPicPr>
            <p:nvPr/>
          </p:nvPicPr>
          <p:blipFill>
            <a:blip r:embed="rId6"/>
            <a:stretch>
              <a:fillRect/>
            </a:stretch>
          </p:blipFill>
          <p:spPr>
            <a:xfrm>
              <a:off x="5071704" y="4896946"/>
              <a:ext cx="2548972" cy="1823743"/>
            </a:xfrm>
            <a:prstGeom prst="rect">
              <a:avLst/>
            </a:prstGeom>
          </p:spPr>
        </p:pic>
      </p:grpSp>
      <p:cxnSp>
        <p:nvCxnSpPr>
          <p:cNvPr id="42" name="Straight Arrow Connector 41"/>
          <p:cNvCxnSpPr>
            <a:cxnSpLocks/>
          </p:cNvCxnSpPr>
          <p:nvPr/>
        </p:nvCxnSpPr>
        <p:spPr>
          <a:xfrm flipH="1">
            <a:off x="6250415" y="6175766"/>
            <a:ext cx="202019" cy="508533"/>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5F25C31-F5B6-470F-8C6B-F852668EF8B9}"/>
              </a:ext>
            </a:extLst>
          </p:cNvPr>
          <p:cNvCxnSpPr>
            <a:cxnSpLocks/>
          </p:cNvCxnSpPr>
          <p:nvPr/>
        </p:nvCxnSpPr>
        <p:spPr>
          <a:xfrm flipV="1">
            <a:off x="4759465" y="2068658"/>
            <a:ext cx="730583" cy="76721"/>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4" y="254451"/>
            <a:ext cx="11073384" cy="987552"/>
          </a:xfrm>
        </p:spPr>
        <p:txBody>
          <a:bodyPr vert="horz" anchor="ctr">
            <a:normAutofit/>
          </a:bodyPr>
          <a:lstStyle/>
          <a:p>
            <a:r>
              <a:rPr lang="en-US" sz="4400" dirty="0"/>
              <a:t>Voltage Optimization</a:t>
            </a:r>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rgbClr val="2C4866"/>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F53B6B1F-C8AD-4588-93C6-3618906EFC2C}" type="slidenum">
              <a:rPr kumimoji="0" lang="en-US" sz="1200" b="1" i="0" u="none" strike="noStrike" kern="1200" cap="none" spc="0" normalizeH="0" baseline="0" noProof="0" smtClean="0">
                <a:ln>
                  <a:noFill/>
                </a:ln>
                <a:solidFill>
                  <a:prstClr val="white"/>
                </a:solidFill>
                <a:effectLst/>
                <a:uLnTx/>
                <a:uFillTx/>
                <a:latin typeface="Arial"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73</a:t>
            </a:fld>
            <a:endParaRPr kumimoji="0" lang="en-US" sz="1200" b="1"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14833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p:cNvCxnSpPr>
            <a:cxnSpLocks/>
          </p:cNvCxnSpPr>
          <p:nvPr/>
        </p:nvCxnSpPr>
        <p:spPr>
          <a:xfrm flipH="1" flipV="1">
            <a:off x="6127896" y="3031941"/>
            <a:ext cx="88530" cy="580888"/>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5575265" y="2765048"/>
            <a:ext cx="1417757" cy="716393"/>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42" name="Straight Arrow Connector 41"/>
          <p:cNvCxnSpPr>
            <a:cxnSpLocks/>
          </p:cNvCxnSpPr>
          <p:nvPr/>
        </p:nvCxnSpPr>
        <p:spPr>
          <a:xfrm flipH="1">
            <a:off x="6250415" y="6175766"/>
            <a:ext cx="202019" cy="508533"/>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5F25C31-F5B6-470F-8C6B-F852668EF8B9}"/>
              </a:ext>
            </a:extLst>
          </p:cNvPr>
          <p:cNvCxnSpPr>
            <a:cxnSpLocks/>
          </p:cNvCxnSpPr>
          <p:nvPr/>
        </p:nvCxnSpPr>
        <p:spPr>
          <a:xfrm flipV="1">
            <a:off x="4759465" y="2068658"/>
            <a:ext cx="730583" cy="76721"/>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4" y="254451"/>
            <a:ext cx="11073384" cy="987552"/>
          </a:xfrm>
        </p:spPr>
        <p:txBody>
          <a:bodyPr vert="horz" anchor="ctr">
            <a:normAutofit/>
          </a:bodyPr>
          <a:lstStyle/>
          <a:p>
            <a:r>
              <a:rPr lang="en-US" sz="4400" dirty="0"/>
              <a:t>Voltage Optimization</a:t>
            </a:r>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rgbClr val="2C4866"/>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F53B6B1F-C8AD-4588-93C6-3618906EFC2C}" type="slidenum">
              <a:rPr kumimoji="0" lang="en-US" sz="1200" b="1" i="0" u="none" strike="noStrike" kern="1200" cap="none" spc="0" normalizeH="0" baseline="0" noProof="0" smtClean="0">
                <a:ln>
                  <a:noFill/>
                </a:ln>
                <a:solidFill>
                  <a:prstClr val="white"/>
                </a:solidFill>
                <a:effectLst/>
                <a:uLnTx/>
                <a:uFillTx/>
                <a:latin typeface="Arial"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prstClr val="white"/>
              </a:solidFill>
              <a:effectLst/>
              <a:uLnTx/>
              <a:uFillTx/>
              <a:latin typeface="Arial" charset="0"/>
              <a:ea typeface="+mn-ea"/>
              <a:cs typeface="+mn-cs"/>
            </a:endParaRPr>
          </a:p>
        </p:txBody>
      </p:sp>
      <p:cxnSp>
        <p:nvCxnSpPr>
          <p:cNvPr id="18" name="Straight Arrow Connector 17">
            <a:extLst>
              <a:ext uri="{FF2B5EF4-FFF2-40B4-BE49-F238E27FC236}">
                <a16:creationId xmlns:a16="http://schemas.microsoft.com/office/drawing/2014/main" id="{103CC9C3-BCC0-42DD-8D99-F8358D860ED7}"/>
              </a:ext>
            </a:extLst>
          </p:cNvPr>
          <p:cNvCxnSpPr>
            <a:cxnSpLocks/>
          </p:cNvCxnSpPr>
          <p:nvPr/>
        </p:nvCxnSpPr>
        <p:spPr>
          <a:xfrm flipV="1">
            <a:off x="4490493" y="3279200"/>
            <a:ext cx="1289586" cy="798764"/>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41B27FF-B2C4-4F41-8F1E-B3C716F74FF0}"/>
              </a:ext>
            </a:extLst>
          </p:cNvPr>
          <p:cNvPicPr>
            <a:picLocks noChangeAspect="1"/>
          </p:cNvPicPr>
          <p:nvPr/>
        </p:nvPicPr>
        <p:blipFill>
          <a:blip r:embed="rId3"/>
          <a:stretch>
            <a:fillRect/>
          </a:stretch>
        </p:blipFill>
        <p:spPr>
          <a:xfrm>
            <a:off x="6627528" y="1516698"/>
            <a:ext cx="5516676" cy="5292822"/>
          </a:xfrm>
          <a:prstGeom prst="rect">
            <a:avLst/>
          </a:prstGeom>
        </p:spPr>
      </p:pic>
      <p:sp>
        <p:nvSpPr>
          <p:cNvPr id="28" name="Content Placeholder 2">
            <a:extLst>
              <a:ext uri="{FF2B5EF4-FFF2-40B4-BE49-F238E27FC236}">
                <a16:creationId xmlns:a16="http://schemas.microsoft.com/office/drawing/2014/main" id="{365827E0-07A3-4D3A-BA6D-300C24A0C999}"/>
              </a:ext>
            </a:extLst>
          </p:cNvPr>
          <p:cNvSpPr txBox="1">
            <a:spLocks/>
          </p:cNvSpPr>
          <p:nvPr/>
        </p:nvSpPr>
        <p:spPr>
          <a:xfrm>
            <a:off x="470708" y="1981196"/>
            <a:ext cx="6074399" cy="4071374"/>
          </a:xfrm>
          <a:prstGeom prst="rect">
            <a:avLst/>
          </a:prstGeom>
        </p:spPr>
        <p:txBody>
          <a:bodyPr vert="horz">
            <a:normAutofit lnSpcReduction="10000"/>
          </a:bodyPr>
          <a:lstStyle>
            <a:defPPr>
              <a:defRPr lang="en-US"/>
            </a:defPPr>
            <a:lvl1pPr marL="320040" marR="0" lvl="0" indent="-320040" defTabSz="914400" latinLnBrk="0">
              <a:lnSpc>
                <a:spcPct val="100000"/>
              </a:lnSpc>
              <a:spcBef>
                <a:spcPct val="30000"/>
              </a:spcBef>
              <a:buClrTx/>
              <a:buSzTx/>
              <a:buFont typeface="Wingdings" panose="05000000000000000000" pitchFamily="2" charset="2"/>
              <a:buChar char="ü"/>
              <a:tabLst/>
              <a:defRPr kumimoji="0" sz="3000">
                <a:solidFill>
                  <a:srgbClr val="2C4866"/>
                </a:solidFill>
                <a:latin typeface="+mn-lt"/>
              </a:defRPr>
            </a:lvl1pPr>
            <a:lvl2pPr marL="640080" indent="-274320" eaLnBrk="1" latinLnBrk="0" hangingPunct="1">
              <a:spcBef>
                <a:spcPts val="550"/>
              </a:spcBef>
              <a:buClr>
                <a:srgbClr val="2C4866"/>
              </a:buClr>
              <a:buSzPct val="70000"/>
              <a:buFont typeface="Courier New" panose="02070309020205020404" pitchFamily="49" charset="0"/>
              <a:buChar char="o"/>
              <a:defRPr kumimoji="0" sz="2600">
                <a:solidFill>
                  <a:srgbClr val="2C4866"/>
                </a:solidFill>
                <a:latin typeface="+mn-lt"/>
              </a:defRPr>
            </a:lvl2pPr>
            <a:lvl3pPr indent="-228600" eaLnBrk="1" latinLnBrk="0" hangingPunct="1">
              <a:spcBef>
                <a:spcPts val="500"/>
              </a:spcBef>
              <a:buClr>
                <a:srgbClr val="2C4866"/>
              </a:buClr>
              <a:buSzPct val="75000"/>
              <a:buFont typeface="Courier New" panose="02070309020205020404" pitchFamily="49" charset="0"/>
              <a:buChar char="o"/>
              <a:defRPr kumimoji="0" sz="2300">
                <a:solidFill>
                  <a:srgbClr val="2C4866"/>
                </a:solidFill>
                <a:latin typeface="+mn-lt"/>
              </a:defRPr>
            </a:lvl3pPr>
            <a:lvl4pPr indent="-228600" eaLnBrk="1" latinLnBrk="0" hangingPunct="1">
              <a:spcBef>
                <a:spcPts val="400"/>
              </a:spcBef>
              <a:buClr>
                <a:srgbClr val="2C4866"/>
              </a:buClr>
              <a:buSzPct val="75000"/>
              <a:buFont typeface="Courier New" panose="02070309020205020404" pitchFamily="49" charset="0"/>
              <a:buChar char="o"/>
              <a:defRPr kumimoji="0" sz="2000">
                <a:solidFill>
                  <a:srgbClr val="2C4866"/>
                </a:solidFill>
                <a:latin typeface="+mn-lt"/>
              </a:defRPr>
            </a:lvl4pPr>
            <a:lvl5pPr indent="-228600" eaLnBrk="1" latinLnBrk="0" hangingPunct="1">
              <a:spcBef>
                <a:spcPts val="400"/>
              </a:spcBef>
              <a:buClr>
                <a:srgbClr val="2C4866"/>
              </a:buClr>
              <a:buSzPct val="65000"/>
              <a:buFont typeface="Courier New" panose="02070309020205020404" pitchFamily="49" charset="0"/>
              <a:buChar char="o"/>
              <a:defRPr kumimoji="0" sz="2000">
                <a:solidFill>
                  <a:srgbClr val="2C4866"/>
                </a:solidFill>
                <a:latin typeface="+mn-lt"/>
              </a:defRPr>
            </a:lvl5pPr>
            <a:lvl6pPr marL="2103120" indent="-228600">
              <a:spcBef>
                <a:spcPct val="20000"/>
              </a:spcBef>
              <a:buClr>
                <a:schemeClr val="accent1"/>
              </a:buClr>
              <a:buFont typeface="Wingdings"/>
              <a:buChar char="§"/>
              <a:defRPr kumimoji="0" sz="1800" baseline="0">
                <a:latin typeface="+mn-lt"/>
              </a:defRPr>
            </a:lvl6pPr>
            <a:lvl7pPr marL="2377440" indent="-228600">
              <a:spcBef>
                <a:spcPct val="20000"/>
              </a:spcBef>
              <a:buClr>
                <a:schemeClr val="accent2"/>
              </a:buClr>
              <a:buFont typeface="Wingdings"/>
              <a:buChar char="§"/>
              <a:defRPr kumimoji="0" sz="1800" baseline="0">
                <a:latin typeface="+mn-lt"/>
              </a:defRPr>
            </a:lvl7pPr>
            <a:lvl8pPr marL="2651760" indent="-228600">
              <a:spcBef>
                <a:spcPct val="20000"/>
              </a:spcBef>
              <a:buClr>
                <a:schemeClr val="accent3"/>
              </a:buClr>
              <a:buFont typeface="Wingdings"/>
              <a:buChar char="§"/>
              <a:defRPr kumimoji="0" sz="1800" baseline="0">
                <a:latin typeface="+mn-lt"/>
              </a:defRPr>
            </a:lvl8pPr>
            <a:lvl9pPr marL="2926080" indent="-228600">
              <a:spcBef>
                <a:spcPct val="20000"/>
              </a:spcBef>
              <a:buClr>
                <a:schemeClr val="accent4"/>
              </a:buClr>
              <a:buFont typeface="Wingdings"/>
              <a:buChar char="§"/>
              <a:defRPr kumimoji="0" sz="1800" baseline="0">
                <a:latin typeface="+mn-lt"/>
              </a:defRPr>
            </a:lvl9pPr>
          </a:lstStyle>
          <a:p>
            <a:pPr>
              <a:defRPr/>
            </a:pPr>
            <a:r>
              <a:rPr lang="en-US" noProof="0" dirty="0"/>
              <a:t>ANSI </a:t>
            </a:r>
            <a:r>
              <a:rPr lang="en-US" noProof="0"/>
              <a:t>Utility Standard Operating Range 114V-126V</a:t>
            </a:r>
            <a:endParaRPr kumimoji="0" lang="en-US" sz="3000" b="0" i="0" u="none" strike="noStrike" kern="1200" cap="none" spc="0" normalizeH="0" baseline="0" noProof="0" dirty="0">
              <a:ln>
                <a:noFill/>
              </a:ln>
              <a:solidFill>
                <a:srgbClr val="2C4866"/>
              </a:solidFill>
              <a:effectLst/>
              <a:uLnTx/>
              <a:uFillTx/>
              <a:latin typeface="Tw Cen MT"/>
              <a:ea typeface="+mn-ea"/>
              <a:cs typeface="+mn-cs"/>
            </a:endParaRP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r>
              <a:rPr lang="en-US" dirty="0">
                <a:latin typeface="Tw Cen MT"/>
              </a:rPr>
              <a:t>Power = </a:t>
            </a:r>
            <a:r>
              <a:rPr lang="en-US" u="sng" dirty="0">
                <a:latin typeface="Tw Cen MT"/>
              </a:rPr>
              <a:t>Volts</a:t>
            </a:r>
            <a:r>
              <a:rPr lang="en-US" dirty="0">
                <a:latin typeface="Tw Cen MT"/>
              </a:rPr>
              <a:t> x Current</a:t>
            </a: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r>
              <a:rPr kumimoji="0" lang="en-US" sz="3000" b="0" i="0" u="none" strike="noStrike" kern="1200" cap="none" spc="0" normalizeH="0" baseline="0" noProof="0" dirty="0">
                <a:ln>
                  <a:noFill/>
                </a:ln>
                <a:solidFill>
                  <a:srgbClr val="2C4866"/>
                </a:solidFill>
                <a:effectLst/>
                <a:uLnTx/>
                <a:uFillTx/>
                <a:latin typeface="Tw Cen MT"/>
                <a:ea typeface="+mn-ea"/>
                <a:cs typeface="+mn-cs"/>
              </a:rPr>
              <a:t>BPUD currently operates</a:t>
            </a:r>
            <a:r>
              <a:rPr kumimoji="0" lang="en-US" sz="3000" b="0" i="0" u="none" strike="noStrike" kern="1200" cap="none" spc="0" normalizeH="0" noProof="0" dirty="0">
                <a:ln>
                  <a:noFill/>
                </a:ln>
                <a:solidFill>
                  <a:srgbClr val="2C4866"/>
                </a:solidFill>
                <a:effectLst/>
                <a:uLnTx/>
                <a:uFillTx/>
                <a:latin typeface="Tw Cen MT"/>
                <a:ea typeface="+mn-ea"/>
                <a:cs typeface="+mn-cs"/>
              </a:rPr>
              <a:t> 124V at Source correlating to 122V at EOL</a:t>
            </a: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r>
              <a:rPr kumimoji="0" lang="en-US" sz="3000" b="0" i="0" u="none" strike="noStrike" kern="1200" cap="none" spc="0" normalizeH="0" baseline="0" noProof="0" dirty="0">
                <a:ln>
                  <a:noFill/>
                </a:ln>
                <a:solidFill>
                  <a:srgbClr val="2C4866"/>
                </a:solidFill>
                <a:effectLst/>
                <a:uLnTx/>
                <a:uFillTx/>
                <a:latin typeface="Tw Cen MT"/>
                <a:ea typeface="+mn-ea"/>
                <a:cs typeface="+mn-cs"/>
              </a:rPr>
              <a:t>Lowering and Managing the Voltage</a:t>
            </a: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r>
              <a:rPr lang="en-US" dirty="0">
                <a:latin typeface="Tw Cen MT"/>
              </a:rPr>
              <a:t>Goal is to reduce source to 120V and 118V at EOL</a:t>
            </a:r>
            <a:endParaRPr kumimoji="0" lang="en-US" sz="3000" b="0" i="0" u="none" strike="noStrike" kern="1200" cap="none" spc="0" normalizeH="0" baseline="0" noProof="0" dirty="0">
              <a:ln>
                <a:noFill/>
              </a:ln>
              <a:solidFill>
                <a:srgbClr val="2C4866"/>
              </a:solidFill>
              <a:effectLst/>
              <a:uLnTx/>
              <a:uFillTx/>
              <a:latin typeface="Tw Cen MT"/>
              <a:ea typeface="+mn-ea"/>
              <a:cs typeface="+mn-cs"/>
            </a:endParaRP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endParaRPr kumimoji="0" lang="en-US" sz="3000" b="0" i="0" u="none" strike="noStrike" kern="1200" cap="none" spc="0" normalizeH="0" baseline="0" noProof="0" dirty="0">
              <a:ln>
                <a:noFill/>
              </a:ln>
              <a:solidFill>
                <a:srgbClr val="2C4866"/>
              </a:solidFill>
              <a:effectLst/>
              <a:uLnTx/>
              <a:uFillTx/>
              <a:latin typeface="Tw Cen MT"/>
              <a:ea typeface="+mn-ea"/>
              <a:cs typeface="+mn-cs"/>
            </a:endParaRPr>
          </a:p>
        </p:txBody>
      </p:sp>
      <p:grpSp>
        <p:nvGrpSpPr>
          <p:cNvPr id="34" name="Group 33">
            <a:extLst>
              <a:ext uri="{FF2B5EF4-FFF2-40B4-BE49-F238E27FC236}">
                <a16:creationId xmlns:a16="http://schemas.microsoft.com/office/drawing/2014/main" id="{6FEE823A-EB5A-416D-A67D-73ABF207816A}"/>
              </a:ext>
            </a:extLst>
          </p:cNvPr>
          <p:cNvGrpSpPr/>
          <p:nvPr/>
        </p:nvGrpSpPr>
        <p:grpSpPr>
          <a:xfrm>
            <a:off x="6571971" y="2119064"/>
            <a:ext cx="1515545" cy="4646040"/>
            <a:chOff x="6571971" y="2119064"/>
            <a:chExt cx="1515545" cy="4646040"/>
          </a:xfrm>
        </p:grpSpPr>
        <p:grpSp>
          <p:nvGrpSpPr>
            <p:cNvPr id="15" name="Group 14">
              <a:extLst>
                <a:ext uri="{FF2B5EF4-FFF2-40B4-BE49-F238E27FC236}">
                  <a16:creationId xmlns:a16="http://schemas.microsoft.com/office/drawing/2014/main" id="{775AF317-6DB5-41EB-83AE-E9EE6F369992}"/>
                </a:ext>
              </a:extLst>
            </p:cNvPr>
            <p:cNvGrpSpPr/>
            <p:nvPr/>
          </p:nvGrpSpPr>
          <p:grpSpPr>
            <a:xfrm>
              <a:off x="6571971" y="6203749"/>
              <a:ext cx="979034" cy="561355"/>
              <a:chOff x="6571971" y="6203749"/>
              <a:chExt cx="979034" cy="561355"/>
            </a:xfrm>
          </p:grpSpPr>
          <p:sp>
            <p:nvSpPr>
              <p:cNvPr id="12" name="Oval 11">
                <a:extLst>
                  <a:ext uri="{FF2B5EF4-FFF2-40B4-BE49-F238E27FC236}">
                    <a16:creationId xmlns:a16="http://schemas.microsoft.com/office/drawing/2014/main" id="{E80EBE95-1F02-4F5F-8E41-FF6F585D6C30}"/>
                  </a:ext>
                </a:extLst>
              </p:cNvPr>
              <p:cNvSpPr/>
              <p:nvPr/>
            </p:nvSpPr>
            <p:spPr>
              <a:xfrm>
                <a:off x="6693250" y="6510653"/>
                <a:ext cx="624275" cy="254451"/>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AF686E2-5452-49F2-BB08-6E1E179254FA}"/>
                  </a:ext>
                </a:extLst>
              </p:cNvPr>
              <p:cNvSpPr txBox="1"/>
              <p:nvPr/>
            </p:nvSpPr>
            <p:spPr>
              <a:xfrm>
                <a:off x="6571971" y="6203749"/>
                <a:ext cx="979034" cy="369332"/>
              </a:xfrm>
              <a:prstGeom prst="rect">
                <a:avLst/>
              </a:prstGeom>
              <a:noFill/>
            </p:spPr>
            <p:txBody>
              <a:bodyPr wrap="square" rtlCol="0">
                <a:spAutoFit/>
              </a:bodyPr>
              <a:lstStyle/>
              <a:p>
                <a:r>
                  <a:rPr lang="en-US" dirty="0">
                    <a:solidFill>
                      <a:srgbClr val="FF0000"/>
                    </a:solidFill>
                  </a:rPr>
                  <a:t>Source</a:t>
                </a:r>
              </a:p>
            </p:txBody>
          </p:sp>
        </p:grpSp>
        <p:grpSp>
          <p:nvGrpSpPr>
            <p:cNvPr id="14" name="Group 13">
              <a:extLst>
                <a:ext uri="{FF2B5EF4-FFF2-40B4-BE49-F238E27FC236}">
                  <a16:creationId xmlns:a16="http://schemas.microsoft.com/office/drawing/2014/main" id="{15FEF6E9-7870-493B-A9EA-529C4C45BEB7}"/>
                </a:ext>
              </a:extLst>
            </p:cNvPr>
            <p:cNvGrpSpPr/>
            <p:nvPr/>
          </p:nvGrpSpPr>
          <p:grpSpPr>
            <a:xfrm>
              <a:off x="7108482" y="2119064"/>
              <a:ext cx="979034" cy="645984"/>
              <a:chOff x="7108482" y="2119064"/>
              <a:chExt cx="979034" cy="645984"/>
            </a:xfrm>
          </p:grpSpPr>
          <p:sp>
            <p:nvSpPr>
              <p:cNvPr id="29" name="Oval 28">
                <a:extLst>
                  <a:ext uri="{FF2B5EF4-FFF2-40B4-BE49-F238E27FC236}">
                    <a16:creationId xmlns:a16="http://schemas.microsoft.com/office/drawing/2014/main" id="{0EE59706-644B-4611-A5B2-D6931A855B5A}"/>
                  </a:ext>
                </a:extLst>
              </p:cNvPr>
              <p:cNvSpPr/>
              <p:nvPr/>
            </p:nvSpPr>
            <p:spPr>
              <a:xfrm>
                <a:off x="7419166" y="2501433"/>
                <a:ext cx="337711" cy="263615"/>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D189CE0-966F-4540-AE50-7CC603835145}"/>
                  </a:ext>
                </a:extLst>
              </p:cNvPr>
              <p:cNvSpPr txBox="1"/>
              <p:nvPr/>
            </p:nvSpPr>
            <p:spPr>
              <a:xfrm>
                <a:off x="7108482" y="2119064"/>
                <a:ext cx="979034" cy="369332"/>
              </a:xfrm>
              <a:prstGeom prst="rect">
                <a:avLst/>
              </a:prstGeom>
              <a:noFill/>
            </p:spPr>
            <p:txBody>
              <a:bodyPr wrap="square" rtlCol="0">
                <a:spAutoFit/>
              </a:bodyPr>
              <a:lstStyle/>
              <a:p>
                <a:pPr algn="ctr"/>
                <a:r>
                  <a:rPr lang="en-US" dirty="0">
                    <a:solidFill>
                      <a:srgbClr val="FF0000"/>
                    </a:solidFill>
                  </a:rPr>
                  <a:t>EOL</a:t>
                </a:r>
              </a:p>
            </p:txBody>
          </p:sp>
        </p:grpSp>
      </p:grpSp>
      <p:grpSp>
        <p:nvGrpSpPr>
          <p:cNvPr id="69" name="Group 68">
            <a:extLst>
              <a:ext uri="{FF2B5EF4-FFF2-40B4-BE49-F238E27FC236}">
                <a16:creationId xmlns:a16="http://schemas.microsoft.com/office/drawing/2014/main" id="{449DB824-85F5-4219-9174-942D8E03CBFD}"/>
              </a:ext>
            </a:extLst>
          </p:cNvPr>
          <p:cNvGrpSpPr/>
          <p:nvPr/>
        </p:nvGrpSpPr>
        <p:grpSpPr>
          <a:xfrm>
            <a:off x="6898623" y="1469557"/>
            <a:ext cx="5301138" cy="4807256"/>
            <a:chOff x="6898623" y="1469557"/>
            <a:chExt cx="5301138" cy="4807256"/>
          </a:xfrm>
        </p:grpSpPr>
        <p:cxnSp>
          <p:nvCxnSpPr>
            <p:cNvPr id="36" name="Straight Arrow Connector 35">
              <a:extLst>
                <a:ext uri="{FF2B5EF4-FFF2-40B4-BE49-F238E27FC236}">
                  <a16:creationId xmlns:a16="http://schemas.microsoft.com/office/drawing/2014/main" id="{0E4D67BE-9AF9-49B4-A33D-9551370C3BCC}"/>
                </a:ext>
              </a:extLst>
            </p:cNvPr>
            <p:cNvCxnSpPr>
              <a:cxnSpLocks/>
            </p:cNvCxnSpPr>
            <p:nvPr/>
          </p:nvCxnSpPr>
          <p:spPr>
            <a:xfrm flipV="1">
              <a:off x="8117711" y="2488397"/>
              <a:ext cx="645289" cy="1778803"/>
            </a:xfrm>
            <a:prstGeom prst="straightConnector1">
              <a:avLst/>
            </a:prstGeom>
            <a:ln w="254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D9C22CA-5B58-4994-9136-619814150C4E}"/>
                </a:ext>
              </a:extLst>
            </p:cNvPr>
            <p:cNvCxnSpPr>
              <a:cxnSpLocks/>
            </p:cNvCxnSpPr>
            <p:nvPr/>
          </p:nvCxnSpPr>
          <p:spPr>
            <a:xfrm>
              <a:off x="8136577" y="4585788"/>
              <a:ext cx="1123458" cy="1434012"/>
            </a:xfrm>
            <a:prstGeom prst="straightConnector1">
              <a:avLst/>
            </a:prstGeom>
            <a:ln w="254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3C2B32B6-58FD-4495-8C76-3F29DA2C3EC2}"/>
                </a:ext>
              </a:extLst>
            </p:cNvPr>
            <p:cNvSpPr txBox="1"/>
            <p:nvPr/>
          </p:nvSpPr>
          <p:spPr>
            <a:xfrm>
              <a:off x="6898623" y="4097163"/>
              <a:ext cx="1592002" cy="646331"/>
            </a:xfrm>
            <a:prstGeom prst="rect">
              <a:avLst/>
            </a:prstGeom>
            <a:solidFill>
              <a:schemeClr val="bg1"/>
            </a:solidFill>
          </p:spPr>
          <p:txBody>
            <a:bodyPr wrap="square" rtlCol="0">
              <a:spAutoFit/>
            </a:bodyPr>
            <a:lstStyle/>
            <a:p>
              <a:pPr algn="ctr"/>
              <a:r>
                <a:rPr lang="en-US" dirty="0">
                  <a:solidFill>
                    <a:srgbClr val="FF0000"/>
                  </a:solidFill>
                </a:rPr>
                <a:t>Balance Loading</a:t>
              </a:r>
            </a:p>
          </p:txBody>
        </p:sp>
        <p:cxnSp>
          <p:nvCxnSpPr>
            <p:cNvPr id="45" name="Straight Arrow Connector 44">
              <a:extLst>
                <a:ext uri="{FF2B5EF4-FFF2-40B4-BE49-F238E27FC236}">
                  <a16:creationId xmlns:a16="http://schemas.microsoft.com/office/drawing/2014/main" id="{70F57D8A-B18B-40C7-A2AE-2511EC95FD9F}"/>
                </a:ext>
              </a:extLst>
            </p:cNvPr>
            <p:cNvCxnSpPr>
              <a:cxnSpLocks/>
              <a:stCxn id="63" idx="1"/>
            </p:cNvCxnSpPr>
            <p:nvPr/>
          </p:nvCxnSpPr>
          <p:spPr>
            <a:xfrm flipH="1">
              <a:off x="8047384" y="1792723"/>
              <a:ext cx="2178710" cy="651383"/>
            </a:xfrm>
            <a:prstGeom prst="straightConnector1">
              <a:avLst/>
            </a:prstGeom>
            <a:ln w="254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C5CBA47-21C8-4139-B80B-1CEF3A7D8E01}"/>
                </a:ext>
              </a:extLst>
            </p:cNvPr>
            <p:cNvCxnSpPr>
              <a:cxnSpLocks/>
              <a:stCxn id="63" idx="2"/>
            </p:cNvCxnSpPr>
            <p:nvPr/>
          </p:nvCxnSpPr>
          <p:spPr>
            <a:xfrm flipH="1">
              <a:off x="10639986" y="2115888"/>
              <a:ext cx="572942" cy="92013"/>
            </a:xfrm>
            <a:prstGeom prst="straightConnector1">
              <a:avLst/>
            </a:prstGeom>
            <a:ln w="254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B908A0D-2DBF-4C8B-B666-8DC6E0144711}"/>
                </a:ext>
              </a:extLst>
            </p:cNvPr>
            <p:cNvCxnSpPr>
              <a:cxnSpLocks/>
              <a:stCxn id="63" idx="2"/>
            </p:cNvCxnSpPr>
            <p:nvPr/>
          </p:nvCxnSpPr>
          <p:spPr>
            <a:xfrm flipH="1">
              <a:off x="9982202" y="2115888"/>
              <a:ext cx="1230726" cy="1562695"/>
            </a:xfrm>
            <a:prstGeom prst="straightConnector1">
              <a:avLst/>
            </a:prstGeom>
            <a:ln w="254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37F7CCA4-552C-4B9B-B390-64C6AB9497AB}"/>
                </a:ext>
              </a:extLst>
            </p:cNvPr>
            <p:cNvCxnSpPr>
              <a:cxnSpLocks/>
            </p:cNvCxnSpPr>
            <p:nvPr/>
          </p:nvCxnSpPr>
          <p:spPr>
            <a:xfrm flipH="1">
              <a:off x="9620869" y="2115888"/>
              <a:ext cx="1628770" cy="4160925"/>
            </a:xfrm>
            <a:prstGeom prst="straightConnector1">
              <a:avLst/>
            </a:prstGeom>
            <a:ln w="254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AF07E9C3-0DB4-4EE0-85EA-AE4245B631E8}"/>
                </a:ext>
              </a:extLst>
            </p:cNvPr>
            <p:cNvSpPr txBox="1"/>
            <p:nvPr/>
          </p:nvSpPr>
          <p:spPr>
            <a:xfrm>
              <a:off x="10226094" y="1469557"/>
              <a:ext cx="1973667" cy="646331"/>
            </a:xfrm>
            <a:prstGeom prst="rect">
              <a:avLst/>
            </a:prstGeom>
            <a:solidFill>
              <a:schemeClr val="bg1"/>
            </a:solidFill>
          </p:spPr>
          <p:txBody>
            <a:bodyPr wrap="square" rtlCol="0">
              <a:spAutoFit/>
            </a:bodyPr>
            <a:lstStyle/>
            <a:p>
              <a:pPr algn="ctr"/>
              <a:r>
                <a:rPr lang="en-US" dirty="0">
                  <a:solidFill>
                    <a:srgbClr val="FF0000"/>
                  </a:solidFill>
                </a:rPr>
                <a:t>Remove/Upgrade Capacitor Banks</a:t>
              </a:r>
            </a:p>
          </p:txBody>
        </p:sp>
      </p:grpSp>
      <p:grpSp>
        <p:nvGrpSpPr>
          <p:cNvPr id="31" name="Group 30">
            <a:extLst>
              <a:ext uri="{FF2B5EF4-FFF2-40B4-BE49-F238E27FC236}">
                <a16:creationId xmlns:a16="http://schemas.microsoft.com/office/drawing/2014/main" id="{3CFACDA6-52B3-4399-A9B8-C88CE8BAC411}"/>
              </a:ext>
            </a:extLst>
          </p:cNvPr>
          <p:cNvGrpSpPr/>
          <p:nvPr/>
        </p:nvGrpSpPr>
        <p:grpSpPr>
          <a:xfrm>
            <a:off x="6583066" y="2106027"/>
            <a:ext cx="1515545" cy="4646040"/>
            <a:chOff x="6571971" y="2119064"/>
            <a:chExt cx="1515545" cy="4646040"/>
          </a:xfrm>
        </p:grpSpPr>
        <p:grpSp>
          <p:nvGrpSpPr>
            <p:cNvPr id="32" name="Group 31">
              <a:extLst>
                <a:ext uri="{FF2B5EF4-FFF2-40B4-BE49-F238E27FC236}">
                  <a16:creationId xmlns:a16="http://schemas.microsoft.com/office/drawing/2014/main" id="{8FA4CC58-3276-492B-BC28-AB22B726B58D}"/>
                </a:ext>
              </a:extLst>
            </p:cNvPr>
            <p:cNvGrpSpPr/>
            <p:nvPr/>
          </p:nvGrpSpPr>
          <p:grpSpPr>
            <a:xfrm>
              <a:off x="6571971" y="6203749"/>
              <a:ext cx="979034" cy="561355"/>
              <a:chOff x="6571971" y="6203749"/>
              <a:chExt cx="979034" cy="561355"/>
            </a:xfrm>
          </p:grpSpPr>
          <p:sp>
            <p:nvSpPr>
              <p:cNvPr id="38" name="Oval 37">
                <a:extLst>
                  <a:ext uri="{FF2B5EF4-FFF2-40B4-BE49-F238E27FC236}">
                    <a16:creationId xmlns:a16="http://schemas.microsoft.com/office/drawing/2014/main" id="{95E914B4-8873-4EBC-A1FE-64C7D9D34742}"/>
                  </a:ext>
                </a:extLst>
              </p:cNvPr>
              <p:cNvSpPr/>
              <p:nvPr/>
            </p:nvSpPr>
            <p:spPr>
              <a:xfrm>
                <a:off x="6693250" y="6510653"/>
                <a:ext cx="624275" cy="254451"/>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D18BC886-01A4-4F64-A2C5-ECB8CE1DCEFD}"/>
                  </a:ext>
                </a:extLst>
              </p:cNvPr>
              <p:cNvSpPr txBox="1"/>
              <p:nvPr/>
            </p:nvSpPr>
            <p:spPr>
              <a:xfrm>
                <a:off x="6571971" y="6203749"/>
                <a:ext cx="979034" cy="369332"/>
              </a:xfrm>
              <a:prstGeom prst="rect">
                <a:avLst/>
              </a:prstGeom>
              <a:noFill/>
            </p:spPr>
            <p:txBody>
              <a:bodyPr wrap="square" rtlCol="0">
                <a:spAutoFit/>
              </a:bodyPr>
              <a:lstStyle/>
              <a:p>
                <a:r>
                  <a:rPr lang="en-US" dirty="0">
                    <a:solidFill>
                      <a:srgbClr val="FF0000"/>
                    </a:solidFill>
                  </a:rPr>
                  <a:t>Source</a:t>
                </a:r>
              </a:p>
            </p:txBody>
          </p:sp>
        </p:grpSp>
        <p:grpSp>
          <p:nvGrpSpPr>
            <p:cNvPr id="33" name="Group 32">
              <a:extLst>
                <a:ext uri="{FF2B5EF4-FFF2-40B4-BE49-F238E27FC236}">
                  <a16:creationId xmlns:a16="http://schemas.microsoft.com/office/drawing/2014/main" id="{8A2D75C4-4F7F-42D1-AD44-2DAC3523094B}"/>
                </a:ext>
              </a:extLst>
            </p:cNvPr>
            <p:cNvGrpSpPr/>
            <p:nvPr/>
          </p:nvGrpSpPr>
          <p:grpSpPr>
            <a:xfrm>
              <a:off x="7108482" y="2119064"/>
              <a:ext cx="979034" cy="645984"/>
              <a:chOff x="7108482" y="2119064"/>
              <a:chExt cx="979034" cy="645984"/>
            </a:xfrm>
          </p:grpSpPr>
          <p:sp>
            <p:nvSpPr>
              <p:cNvPr id="35" name="Oval 34">
                <a:extLst>
                  <a:ext uri="{FF2B5EF4-FFF2-40B4-BE49-F238E27FC236}">
                    <a16:creationId xmlns:a16="http://schemas.microsoft.com/office/drawing/2014/main" id="{5BEC1CBE-1DD2-4EAF-8877-8E65E48DA1F3}"/>
                  </a:ext>
                </a:extLst>
              </p:cNvPr>
              <p:cNvSpPr/>
              <p:nvPr/>
            </p:nvSpPr>
            <p:spPr>
              <a:xfrm>
                <a:off x="7419166" y="2501433"/>
                <a:ext cx="337711" cy="263615"/>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1CA86EB-DB98-4FC5-8CA4-7C55B37DDFF8}"/>
                  </a:ext>
                </a:extLst>
              </p:cNvPr>
              <p:cNvSpPr txBox="1"/>
              <p:nvPr/>
            </p:nvSpPr>
            <p:spPr>
              <a:xfrm>
                <a:off x="7108482" y="2119064"/>
                <a:ext cx="979034" cy="369332"/>
              </a:xfrm>
              <a:prstGeom prst="rect">
                <a:avLst/>
              </a:prstGeom>
              <a:noFill/>
            </p:spPr>
            <p:txBody>
              <a:bodyPr wrap="square" rtlCol="0">
                <a:spAutoFit/>
              </a:bodyPr>
              <a:lstStyle/>
              <a:p>
                <a:pPr algn="ctr"/>
                <a:r>
                  <a:rPr lang="en-US" dirty="0">
                    <a:solidFill>
                      <a:srgbClr val="FF0000"/>
                    </a:solidFill>
                  </a:rPr>
                  <a:t>EOL</a:t>
                </a:r>
              </a:p>
            </p:txBody>
          </p:sp>
        </p:grpSp>
      </p:grpSp>
    </p:spTree>
    <p:extLst>
      <p:ext uri="{BB962C8B-B14F-4D97-AF65-F5344CB8AC3E}">
        <p14:creationId xmlns:p14="http://schemas.microsoft.com/office/powerpoint/2010/main" val="40938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 calcmode="lin" valueType="num">
                                      <p:cBhvr additive="base">
                                        <p:cTn id="7" dur="50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8">
                                            <p:txEl>
                                              <p:pRg st="0" end="0"/>
                                            </p:txEl>
                                          </p:spTgt>
                                        </p:tgtEl>
                                        <p:attrNameLst>
                                          <p:attrName>ppt_c</p:attrName>
                                        </p:attrNameLst>
                                      </p:cBhvr>
                                      <p:to>
                                        <a:schemeClr val="bg2"/>
                                      </p:to>
                                    </p:animClr>
                                  </p:subTnLst>
                                </p:cTn>
                              </p:par>
                              <p:par>
                                <p:cTn id="9" presetID="2" presetClass="entr" presetSubtype="8" fill="hold" nodeType="with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anim calcmode="lin" valueType="num">
                                      <p:cBhvr additive="base">
                                        <p:cTn id="11" dur="500" fill="hold"/>
                                        <p:tgtEl>
                                          <p:spTgt spid="28">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8">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8">
                                            <p:txEl>
                                              <p:pRg st="1" end="1"/>
                                            </p:txEl>
                                          </p:spTgt>
                                        </p:tgtEl>
                                        <p:attrNameLst>
                                          <p:attrName>ppt_c</p:attrName>
                                        </p:attrNameLst>
                                      </p:cBhvr>
                                      <p:to>
                                        <a:schemeClr val="bg2"/>
                                      </p:to>
                                    </p:animClr>
                                  </p:sub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8">
                                            <p:txEl>
                                              <p:pRg st="2" end="2"/>
                                            </p:txEl>
                                          </p:spTgt>
                                        </p:tgtEl>
                                        <p:attrNameLst>
                                          <p:attrName>style.visibility</p:attrName>
                                        </p:attrNameLst>
                                      </p:cBhvr>
                                      <p:to>
                                        <p:strVal val="visible"/>
                                      </p:to>
                                    </p:set>
                                    <p:anim calcmode="lin" valueType="num">
                                      <p:cBhvr additive="base">
                                        <p:cTn id="21" dur="500" fill="hold"/>
                                        <p:tgtEl>
                                          <p:spTgt spid="28">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8">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8">
                                            <p:txEl>
                                              <p:pRg st="2" end="2"/>
                                            </p:txEl>
                                          </p:spTgt>
                                        </p:tgtEl>
                                        <p:attrNameLst>
                                          <p:attrName>ppt_c</p:attrName>
                                        </p:attrNameLst>
                                      </p:cBhvr>
                                      <p:to>
                                        <a:schemeClr val="bg2"/>
                                      </p:to>
                                    </p:animClr>
                                  </p:subTnLst>
                                </p:cTn>
                              </p:par>
                              <p:par>
                                <p:cTn id="23" presetID="2" presetClass="entr" presetSubtype="2"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1+#ppt_w/2"/>
                                          </p:val>
                                        </p:tav>
                                        <p:tav tm="100000">
                                          <p:val>
                                            <p:strVal val="#ppt_x"/>
                                          </p:val>
                                        </p:tav>
                                      </p:tavLst>
                                    </p:anim>
                                    <p:anim calcmode="lin" valueType="num">
                                      <p:cBhvr additive="base">
                                        <p:cTn id="26" dur="500" fill="hold"/>
                                        <p:tgtEl>
                                          <p:spTgt spid="3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8">
                                            <p:txEl>
                                              <p:pRg st="3" end="3"/>
                                            </p:txEl>
                                          </p:spTgt>
                                        </p:tgtEl>
                                        <p:attrNameLst>
                                          <p:attrName>style.visibility</p:attrName>
                                        </p:attrNameLst>
                                      </p:cBhvr>
                                      <p:to>
                                        <p:strVal val="visible"/>
                                      </p:to>
                                    </p:set>
                                    <p:anim calcmode="lin" valueType="num">
                                      <p:cBhvr additive="base">
                                        <p:cTn id="31" dur="500" fill="hold"/>
                                        <p:tgtEl>
                                          <p:spTgt spid="28">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8">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8">
                                            <p:txEl>
                                              <p:pRg st="3" end="3"/>
                                            </p:txEl>
                                          </p:spTgt>
                                        </p:tgtEl>
                                        <p:attrNameLst>
                                          <p:attrName>ppt_c</p:attrName>
                                        </p:attrNameLst>
                                      </p:cBhvr>
                                      <p:to>
                                        <a:schemeClr val="bg2"/>
                                      </p:to>
                                    </p:animClr>
                                  </p:subTnLst>
                                </p:cTn>
                              </p:par>
                              <p:par>
                                <p:cTn id="33" presetID="2" presetClass="entr" presetSubtype="2" fill="hold" nodeType="withEffect">
                                  <p:stCondLst>
                                    <p:cond delay="0"/>
                                  </p:stCondLst>
                                  <p:childTnLst>
                                    <p:set>
                                      <p:cBhvr>
                                        <p:cTn id="34" dur="1" fill="hold">
                                          <p:stCondLst>
                                            <p:cond delay="0"/>
                                          </p:stCondLst>
                                        </p:cTn>
                                        <p:tgtEl>
                                          <p:spTgt spid="69"/>
                                        </p:tgtEl>
                                        <p:attrNameLst>
                                          <p:attrName>style.visibility</p:attrName>
                                        </p:attrNameLst>
                                      </p:cBhvr>
                                      <p:to>
                                        <p:strVal val="visible"/>
                                      </p:to>
                                    </p:set>
                                    <p:anim calcmode="lin" valueType="num">
                                      <p:cBhvr additive="base">
                                        <p:cTn id="35" dur="500" fill="hold"/>
                                        <p:tgtEl>
                                          <p:spTgt spid="69"/>
                                        </p:tgtEl>
                                        <p:attrNameLst>
                                          <p:attrName>ppt_x</p:attrName>
                                        </p:attrNameLst>
                                      </p:cBhvr>
                                      <p:tavLst>
                                        <p:tav tm="0">
                                          <p:val>
                                            <p:strVal val="1+#ppt_w/2"/>
                                          </p:val>
                                        </p:tav>
                                        <p:tav tm="100000">
                                          <p:val>
                                            <p:strVal val="#ppt_x"/>
                                          </p:val>
                                        </p:tav>
                                      </p:tavLst>
                                    </p:anim>
                                    <p:anim calcmode="lin" valueType="num">
                                      <p:cBhvr additive="base">
                                        <p:cTn id="36" dur="500" fill="hold"/>
                                        <p:tgtEl>
                                          <p:spTgt spid="69"/>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69"/>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28">
                                            <p:txEl>
                                              <p:pRg st="4" end="4"/>
                                            </p:txEl>
                                          </p:spTgt>
                                        </p:tgtEl>
                                        <p:attrNameLst>
                                          <p:attrName>style.visibility</p:attrName>
                                        </p:attrNameLst>
                                      </p:cBhvr>
                                      <p:to>
                                        <p:strVal val="visible"/>
                                      </p:to>
                                    </p:set>
                                    <p:anim calcmode="lin" valueType="num">
                                      <p:cBhvr additive="base">
                                        <p:cTn id="41" dur="500" fill="hold"/>
                                        <p:tgtEl>
                                          <p:spTgt spid="28">
                                            <p:txEl>
                                              <p:pRg st="4" end="4"/>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28">
                                            <p:txEl>
                                              <p:pRg st="4" end="4"/>
                                            </p:txEl>
                                          </p:spTgt>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1+#ppt_w/2"/>
                                          </p:val>
                                        </p:tav>
                                        <p:tav tm="100000">
                                          <p:val>
                                            <p:strVal val="#ppt_x"/>
                                          </p:val>
                                        </p:tav>
                                      </p:tavLst>
                                    </p:anim>
                                    <p:anim calcmode="lin" valueType="num">
                                      <p:cBhvr additive="base">
                                        <p:cTn id="46"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F69CC5-4EBD-4FF6-BE38-663A3BB7B742}"/>
              </a:ext>
            </a:extLst>
          </p:cNvPr>
          <p:cNvPicPr>
            <a:picLocks noChangeAspect="1"/>
          </p:cNvPicPr>
          <p:nvPr/>
        </p:nvPicPr>
        <p:blipFill>
          <a:blip r:embed="rId3"/>
          <a:stretch>
            <a:fillRect/>
          </a:stretch>
        </p:blipFill>
        <p:spPr>
          <a:xfrm>
            <a:off x="0" y="0"/>
            <a:ext cx="12137180" cy="6858000"/>
          </a:xfrm>
          <a:prstGeom prst="rect">
            <a:avLst/>
          </a:prstGeom>
        </p:spPr>
      </p:pic>
    </p:spTree>
    <p:extLst>
      <p:ext uri="{BB962C8B-B14F-4D97-AF65-F5344CB8AC3E}">
        <p14:creationId xmlns:p14="http://schemas.microsoft.com/office/powerpoint/2010/main" val="2663291377"/>
      </p:ext>
    </p:extLst>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FEEF1-5DC2-4020-AAC1-D6ACC903D1E9}"/>
              </a:ext>
            </a:extLst>
          </p:cNvPr>
          <p:cNvPicPr>
            <a:picLocks noChangeAspect="1"/>
          </p:cNvPicPr>
          <p:nvPr/>
        </p:nvPicPr>
        <p:blipFill>
          <a:blip r:embed="rId3"/>
          <a:stretch>
            <a:fillRect/>
          </a:stretch>
        </p:blipFill>
        <p:spPr>
          <a:xfrm>
            <a:off x="1674640" y="0"/>
            <a:ext cx="8842720" cy="6858000"/>
          </a:xfrm>
          <a:prstGeom prst="rect">
            <a:avLst/>
          </a:prstGeom>
        </p:spPr>
      </p:pic>
      <p:pic>
        <p:nvPicPr>
          <p:cNvPr id="6" name="Picture 5">
            <a:extLst>
              <a:ext uri="{FF2B5EF4-FFF2-40B4-BE49-F238E27FC236}">
                <a16:creationId xmlns:a16="http://schemas.microsoft.com/office/drawing/2014/main" id="{0C64E1EB-9906-4D27-AB84-7E1DE3ED3309}"/>
              </a:ext>
            </a:extLst>
          </p:cNvPr>
          <p:cNvPicPr>
            <a:picLocks noChangeAspect="1"/>
          </p:cNvPicPr>
          <p:nvPr/>
        </p:nvPicPr>
        <p:blipFill>
          <a:blip r:embed="rId4"/>
          <a:stretch>
            <a:fillRect/>
          </a:stretch>
        </p:blipFill>
        <p:spPr>
          <a:xfrm>
            <a:off x="4876800" y="2895600"/>
            <a:ext cx="4267200" cy="533400"/>
          </a:xfrm>
          <a:prstGeom prst="rect">
            <a:avLst/>
          </a:prstGeom>
        </p:spPr>
      </p:pic>
      <p:sp>
        <p:nvSpPr>
          <p:cNvPr id="5" name="Oval 4">
            <a:extLst>
              <a:ext uri="{FF2B5EF4-FFF2-40B4-BE49-F238E27FC236}">
                <a16:creationId xmlns:a16="http://schemas.microsoft.com/office/drawing/2014/main" id="{F7ED7D6B-1DA8-4B26-9A7E-DE8A1ACCDA74}"/>
              </a:ext>
            </a:extLst>
          </p:cNvPr>
          <p:cNvSpPr/>
          <p:nvPr/>
        </p:nvSpPr>
        <p:spPr>
          <a:xfrm>
            <a:off x="8534400" y="3581400"/>
            <a:ext cx="2209800" cy="213360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49377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6D1C4E-A4AE-420A-9216-D2537A46FD93}"/>
              </a:ext>
            </a:extLst>
          </p:cNvPr>
          <p:cNvPicPr>
            <a:picLocks noChangeAspect="1"/>
          </p:cNvPicPr>
          <p:nvPr/>
        </p:nvPicPr>
        <p:blipFill>
          <a:blip r:embed="rId3"/>
          <a:stretch>
            <a:fillRect/>
          </a:stretch>
        </p:blipFill>
        <p:spPr>
          <a:xfrm>
            <a:off x="914400" y="0"/>
            <a:ext cx="10134600" cy="6858000"/>
          </a:xfrm>
          <a:prstGeom prst="rect">
            <a:avLst/>
          </a:prstGeom>
        </p:spPr>
      </p:pic>
    </p:spTree>
    <p:extLst>
      <p:ext uri="{BB962C8B-B14F-4D97-AF65-F5344CB8AC3E}">
        <p14:creationId xmlns:p14="http://schemas.microsoft.com/office/powerpoint/2010/main" val="2379308176"/>
      </p:ext>
    </p:extLst>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F512A-9223-40EA-9886-F9087F85B033}"/>
              </a:ext>
            </a:extLst>
          </p:cNvPr>
          <p:cNvSpPr>
            <a:spLocks noGrp="1"/>
          </p:cNvSpPr>
          <p:nvPr>
            <p:ph type="title"/>
          </p:nvPr>
        </p:nvSpPr>
        <p:spPr>
          <a:xfrm>
            <a:off x="609600" y="255635"/>
            <a:ext cx="10972800" cy="1143000"/>
          </a:xfrm>
        </p:spPr>
        <p:txBody>
          <a:bodyPr/>
          <a:lstStyle/>
          <a:p>
            <a:r>
              <a:rPr lang="en-US" dirty="0"/>
              <a:t>“Customer” Focus</a:t>
            </a:r>
          </a:p>
        </p:txBody>
      </p:sp>
      <p:sp>
        <p:nvSpPr>
          <p:cNvPr id="5" name="Slide Number Placeholder 4">
            <a:extLst>
              <a:ext uri="{FF2B5EF4-FFF2-40B4-BE49-F238E27FC236}">
                <a16:creationId xmlns:a16="http://schemas.microsoft.com/office/drawing/2014/main" id="{8D8F6CF7-A4E3-4E31-8BC3-5F2211729779}"/>
              </a:ext>
            </a:extLst>
          </p:cNvPr>
          <p:cNvSpPr>
            <a:spLocks noGrp="1"/>
          </p:cNvSpPr>
          <p:nvPr>
            <p:ph type="sldNum" sz="quarter" idx="4294967295"/>
          </p:nvPr>
        </p:nvSpPr>
        <p:spPr>
          <a:xfrm>
            <a:off x="0" y="1271588"/>
            <a:ext cx="711200" cy="244475"/>
          </a:xfrm>
        </p:spPr>
        <p:txBody>
          <a:bodyPr>
            <a:normAutofit fontScale="85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D40F3C2-E034-468E-A1F2-34CF15A5D37F}" type="slidenum">
              <a:rPr kumimoji="0" lang="en-US" sz="1400" b="1" i="0" u="none" strike="noStrike" kern="1200" cap="none" spc="0" normalizeH="0" baseline="0" noProof="0" smtClean="0">
                <a:ln>
                  <a:noFill/>
                </a:ln>
                <a:solidFill>
                  <a:srgbClr val="FFFFFF"/>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78</a:t>
            </a:fld>
            <a:endParaRPr kumimoji="0" lang="en-US" sz="14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0" name="Content Placeholder 2">
            <a:extLst>
              <a:ext uri="{FF2B5EF4-FFF2-40B4-BE49-F238E27FC236}">
                <a16:creationId xmlns:a16="http://schemas.microsoft.com/office/drawing/2014/main" id="{244597CC-B92E-4E4E-A918-781BD40FB840}"/>
              </a:ext>
            </a:extLst>
          </p:cNvPr>
          <p:cNvSpPr txBox="1">
            <a:spLocks/>
          </p:cNvSpPr>
          <p:nvPr/>
        </p:nvSpPr>
        <p:spPr>
          <a:xfrm>
            <a:off x="336429" y="1668125"/>
            <a:ext cx="4692771" cy="5189875"/>
          </a:xfrm>
          <a:prstGeom prst="rect">
            <a:avLst/>
          </a:prstGeom>
        </p:spPr>
        <p:txBody>
          <a:bodyPr vert="horz">
            <a:normAutofit fontScale="85000" lnSpcReduction="20000"/>
          </a:bodyPr>
          <a:lstStyle>
            <a:defPPr>
              <a:defRPr lang="en-US"/>
            </a:defPPr>
            <a:lvl1pPr marL="320040" marR="0" lvl="0" indent="-320040" defTabSz="914400" latinLnBrk="0">
              <a:lnSpc>
                <a:spcPct val="100000"/>
              </a:lnSpc>
              <a:spcBef>
                <a:spcPct val="30000"/>
              </a:spcBef>
              <a:buClrTx/>
              <a:buSzTx/>
              <a:buFont typeface="Wingdings" panose="05000000000000000000" pitchFamily="2" charset="2"/>
              <a:buChar char="ü"/>
              <a:tabLst/>
              <a:defRPr kumimoji="0" sz="3000">
                <a:solidFill>
                  <a:srgbClr val="2C4866"/>
                </a:solidFill>
                <a:latin typeface="+mn-lt"/>
              </a:defRPr>
            </a:lvl1pPr>
            <a:lvl2pPr marL="640080" indent="-274320" eaLnBrk="1" latinLnBrk="0" hangingPunct="1">
              <a:spcBef>
                <a:spcPts val="550"/>
              </a:spcBef>
              <a:buClr>
                <a:srgbClr val="2C4866"/>
              </a:buClr>
              <a:buSzPct val="70000"/>
              <a:buFont typeface="Courier New" panose="02070309020205020404" pitchFamily="49" charset="0"/>
              <a:buChar char="o"/>
              <a:defRPr kumimoji="0" sz="2600">
                <a:solidFill>
                  <a:srgbClr val="2C4866"/>
                </a:solidFill>
                <a:latin typeface="+mn-lt"/>
              </a:defRPr>
            </a:lvl2pPr>
            <a:lvl3pPr indent="-228600" eaLnBrk="1" latinLnBrk="0" hangingPunct="1">
              <a:spcBef>
                <a:spcPts val="500"/>
              </a:spcBef>
              <a:buClr>
                <a:srgbClr val="2C4866"/>
              </a:buClr>
              <a:buSzPct val="75000"/>
              <a:buFont typeface="Courier New" panose="02070309020205020404" pitchFamily="49" charset="0"/>
              <a:buChar char="o"/>
              <a:defRPr kumimoji="0" sz="2300">
                <a:solidFill>
                  <a:srgbClr val="2C4866"/>
                </a:solidFill>
                <a:latin typeface="+mn-lt"/>
              </a:defRPr>
            </a:lvl3pPr>
            <a:lvl4pPr indent="-228600" eaLnBrk="1" latinLnBrk="0" hangingPunct="1">
              <a:spcBef>
                <a:spcPts val="400"/>
              </a:spcBef>
              <a:buClr>
                <a:srgbClr val="2C4866"/>
              </a:buClr>
              <a:buSzPct val="75000"/>
              <a:buFont typeface="Courier New" panose="02070309020205020404" pitchFamily="49" charset="0"/>
              <a:buChar char="o"/>
              <a:defRPr kumimoji="0" sz="2000">
                <a:solidFill>
                  <a:srgbClr val="2C4866"/>
                </a:solidFill>
                <a:latin typeface="+mn-lt"/>
              </a:defRPr>
            </a:lvl4pPr>
            <a:lvl5pPr indent="-228600" eaLnBrk="1" latinLnBrk="0" hangingPunct="1">
              <a:spcBef>
                <a:spcPts val="400"/>
              </a:spcBef>
              <a:buClr>
                <a:srgbClr val="2C4866"/>
              </a:buClr>
              <a:buSzPct val="65000"/>
              <a:buFont typeface="Courier New" panose="02070309020205020404" pitchFamily="49" charset="0"/>
              <a:buChar char="o"/>
              <a:defRPr kumimoji="0" sz="2000">
                <a:solidFill>
                  <a:srgbClr val="2C4866"/>
                </a:solidFill>
                <a:latin typeface="+mn-lt"/>
              </a:defRPr>
            </a:lvl5pPr>
            <a:lvl6pPr marL="2103120" indent="-228600">
              <a:spcBef>
                <a:spcPct val="20000"/>
              </a:spcBef>
              <a:buClr>
                <a:schemeClr val="accent1"/>
              </a:buClr>
              <a:buFont typeface="Wingdings"/>
              <a:buChar char="§"/>
              <a:defRPr kumimoji="0" sz="1800" baseline="0">
                <a:latin typeface="+mn-lt"/>
              </a:defRPr>
            </a:lvl6pPr>
            <a:lvl7pPr marL="2377440" indent="-228600">
              <a:spcBef>
                <a:spcPct val="20000"/>
              </a:spcBef>
              <a:buClr>
                <a:schemeClr val="accent2"/>
              </a:buClr>
              <a:buFont typeface="Wingdings"/>
              <a:buChar char="§"/>
              <a:defRPr kumimoji="0" sz="1800" baseline="0">
                <a:latin typeface="+mn-lt"/>
              </a:defRPr>
            </a:lvl7pPr>
            <a:lvl8pPr marL="2651760" indent="-228600">
              <a:spcBef>
                <a:spcPct val="20000"/>
              </a:spcBef>
              <a:buClr>
                <a:schemeClr val="accent3"/>
              </a:buClr>
              <a:buFont typeface="Wingdings"/>
              <a:buChar char="§"/>
              <a:defRPr kumimoji="0" sz="1800" baseline="0">
                <a:latin typeface="+mn-lt"/>
              </a:defRPr>
            </a:lvl8pPr>
            <a:lvl9pPr marL="2926080" indent="-228600">
              <a:spcBef>
                <a:spcPct val="20000"/>
              </a:spcBef>
              <a:buClr>
                <a:schemeClr val="accent4"/>
              </a:buClr>
              <a:buFont typeface="Wingdings"/>
              <a:buChar char="§"/>
              <a:defRPr kumimoji="0" sz="1800" baseline="0">
                <a:latin typeface="+mn-lt"/>
              </a:defRPr>
            </a:lvl9pPr>
          </a:lstStyle>
          <a:p>
            <a:pPr>
              <a:defRPr/>
            </a:pPr>
            <a:r>
              <a:rPr lang="en-US" dirty="0"/>
              <a:t>Optimize AMI Capability</a:t>
            </a:r>
            <a:endParaRPr lang="en-US" sz="4800" dirty="0"/>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endParaRPr kumimoji="0" lang="en-US" sz="3000" b="0" i="0" u="none" strike="noStrike" kern="1200" cap="none" spc="0" normalizeH="0" baseline="0" noProof="0" dirty="0">
              <a:ln>
                <a:noFill/>
              </a:ln>
              <a:solidFill>
                <a:srgbClr val="2C4866"/>
              </a:solidFill>
              <a:effectLst/>
              <a:uLnTx/>
              <a:uFillTx/>
              <a:latin typeface="Tw Cen MT"/>
              <a:ea typeface="+mn-ea"/>
              <a:cs typeface="+mn-cs"/>
            </a:endParaRP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r>
              <a:rPr kumimoji="0" lang="en-US" sz="3000" b="0" i="0" u="none" strike="noStrike" kern="1200" cap="none" spc="0" normalizeH="0" baseline="0" noProof="0" dirty="0">
                <a:ln>
                  <a:noFill/>
                </a:ln>
                <a:solidFill>
                  <a:srgbClr val="2C4866"/>
                </a:solidFill>
                <a:effectLst/>
                <a:uLnTx/>
                <a:uFillTx/>
                <a:latin typeface="Tw Cen MT"/>
                <a:ea typeface="+mn-ea"/>
                <a:cs typeface="+mn-cs"/>
              </a:rPr>
              <a:t>Advanced Analytics</a:t>
            </a: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endParaRPr kumimoji="0" lang="en-US" sz="3000" b="0" i="0" u="none" strike="noStrike" kern="1200" cap="none" spc="0" normalizeH="0" baseline="0" noProof="0" dirty="0">
              <a:ln>
                <a:noFill/>
              </a:ln>
              <a:solidFill>
                <a:srgbClr val="2C4866"/>
              </a:solidFill>
              <a:effectLst/>
              <a:uLnTx/>
              <a:uFillTx/>
              <a:latin typeface="Tw Cen MT"/>
              <a:ea typeface="+mn-ea"/>
              <a:cs typeface="+mn-cs"/>
            </a:endParaRP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r>
              <a:rPr kumimoji="0" lang="en-US" sz="3000" b="0" i="0" u="none" strike="noStrike" kern="1200" cap="none" spc="0" normalizeH="0" baseline="0" noProof="0" dirty="0">
                <a:ln>
                  <a:noFill/>
                </a:ln>
                <a:solidFill>
                  <a:srgbClr val="2C4866"/>
                </a:solidFill>
                <a:effectLst/>
                <a:uLnTx/>
                <a:uFillTx/>
                <a:latin typeface="Tw Cen MT"/>
                <a:ea typeface="+mn-ea"/>
                <a:cs typeface="+mn-cs"/>
              </a:rPr>
              <a:t>Enhanced</a:t>
            </a:r>
            <a:r>
              <a:rPr kumimoji="0" lang="en-US" sz="3000" b="0" i="0" u="none" strike="noStrike" kern="1200" cap="none" spc="0" normalizeH="0" noProof="0" dirty="0">
                <a:ln>
                  <a:noFill/>
                </a:ln>
                <a:solidFill>
                  <a:srgbClr val="2C4866"/>
                </a:solidFill>
                <a:effectLst/>
                <a:uLnTx/>
                <a:uFillTx/>
                <a:latin typeface="Tw Cen MT"/>
                <a:ea typeface="+mn-ea"/>
                <a:cs typeface="+mn-cs"/>
              </a:rPr>
              <a:t> </a:t>
            </a:r>
            <a:r>
              <a:rPr kumimoji="0" lang="en-US" sz="3000" b="0" i="0" u="none" strike="noStrike" kern="1200" cap="none" spc="0" normalizeH="0" baseline="0" noProof="0" dirty="0">
                <a:ln>
                  <a:noFill/>
                </a:ln>
                <a:solidFill>
                  <a:srgbClr val="2C4866"/>
                </a:solidFill>
                <a:effectLst/>
                <a:uLnTx/>
                <a:uFillTx/>
                <a:latin typeface="Tw Cen MT"/>
                <a:ea typeface="+mn-ea"/>
                <a:cs typeface="+mn-cs"/>
              </a:rPr>
              <a:t>Customer Interaction</a:t>
            </a: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endParaRPr kumimoji="0" lang="en-US" sz="3000" b="0" i="0" u="none" strike="noStrike" kern="1200" cap="none" spc="0" normalizeH="0" baseline="0" noProof="0" dirty="0">
              <a:ln>
                <a:noFill/>
              </a:ln>
              <a:solidFill>
                <a:srgbClr val="2C4866"/>
              </a:solidFill>
              <a:effectLst/>
              <a:uLnTx/>
              <a:uFillTx/>
              <a:latin typeface="Tw Cen MT"/>
              <a:ea typeface="+mn-ea"/>
              <a:cs typeface="+mn-cs"/>
            </a:endParaRP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r>
              <a:rPr lang="en-US" dirty="0">
                <a:latin typeface="Tw Cen MT"/>
              </a:rPr>
              <a:t>Renewable Energy (Solar)</a:t>
            </a: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endParaRPr lang="en-US" dirty="0">
              <a:latin typeface="Tw Cen MT"/>
            </a:endParaRP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r>
              <a:rPr kumimoji="0" lang="en-US" sz="3000" b="0" i="0" u="none" strike="noStrike" kern="1200" cap="none" spc="0" normalizeH="0" baseline="0" noProof="0" dirty="0">
                <a:ln>
                  <a:noFill/>
                </a:ln>
                <a:solidFill>
                  <a:srgbClr val="2C4866"/>
                </a:solidFill>
                <a:effectLst/>
                <a:uLnTx/>
                <a:uFillTx/>
                <a:latin typeface="Tw Cen MT"/>
                <a:ea typeface="+mn-ea"/>
                <a:cs typeface="+mn-cs"/>
              </a:rPr>
              <a:t>Electric Vehicles</a:t>
            </a: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endParaRPr kumimoji="0" lang="en-US" sz="3000" b="0" i="0" u="none" strike="noStrike" kern="1200" cap="none" spc="0" normalizeH="0" baseline="0" noProof="0" dirty="0">
              <a:ln>
                <a:noFill/>
              </a:ln>
              <a:solidFill>
                <a:srgbClr val="2C4866"/>
              </a:solidFill>
              <a:effectLst/>
              <a:uLnTx/>
              <a:uFillTx/>
              <a:latin typeface="Tw Cen MT"/>
              <a:ea typeface="+mn-ea"/>
              <a:cs typeface="+mn-cs"/>
            </a:endParaRP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r>
              <a:rPr kumimoji="0" lang="en-US" sz="3000" b="0" i="0" u="none" strike="noStrike" kern="1200" cap="none" spc="0" normalizeH="0" baseline="0" noProof="0" dirty="0">
                <a:ln>
                  <a:noFill/>
                </a:ln>
                <a:solidFill>
                  <a:srgbClr val="2C4866"/>
                </a:solidFill>
                <a:effectLst/>
                <a:uLnTx/>
                <a:uFillTx/>
                <a:latin typeface="Tw Cen MT"/>
                <a:ea typeface="+mn-ea"/>
                <a:cs typeface="+mn-cs"/>
              </a:rPr>
              <a:t>Demand Response</a:t>
            </a:r>
          </a:p>
        </p:txBody>
      </p:sp>
      <p:pic>
        <p:nvPicPr>
          <p:cNvPr id="11" name="Picture 10">
            <a:extLst>
              <a:ext uri="{FF2B5EF4-FFF2-40B4-BE49-F238E27FC236}">
                <a16:creationId xmlns:a16="http://schemas.microsoft.com/office/drawing/2014/main" id="{4C40DC2A-32E9-453B-9F9C-9BCAA1483F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69140" y="1978937"/>
            <a:ext cx="6064022" cy="3766076"/>
          </a:xfrm>
          <a:prstGeom prst="rect">
            <a:avLst/>
          </a:prstGeom>
        </p:spPr>
      </p:pic>
      <p:pic>
        <p:nvPicPr>
          <p:cNvPr id="12" name="Picture 11">
            <a:extLst>
              <a:ext uri="{FF2B5EF4-FFF2-40B4-BE49-F238E27FC236}">
                <a16:creationId xmlns:a16="http://schemas.microsoft.com/office/drawing/2014/main" id="{01913BDF-8E07-49C1-9B27-FF7EB3BF47EA}"/>
              </a:ext>
            </a:extLst>
          </p:cNvPr>
          <p:cNvPicPr>
            <a:picLocks noChangeAspect="1"/>
          </p:cNvPicPr>
          <p:nvPr/>
        </p:nvPicPr>
        <p:blipFill rotWithShape="1">
          <a:blip r:embed="rId4">
            <a:extLst>
              <a:ext uri="{28A0092B-C50C-407E-A947-70E740481C1C}">
                <a14:useLocalDpi xmlns:a14="http://schemas.microsoft.com/office/drawing/2010/main" val="0"/>
              </a:ext>
            </a:extLst>
          </a:blip>
          <a:srcRect l="6766" t="5503" r="12842"/>
          <a:stretch/>
        </p:blipFill>
        <p:spPr>
          <a:xfrm>
            <a:off x="4952999" y="2130999"/>
            <a:ext cx="6889357" cy="4259704"/>
          </a:xfrm>
          <a:prstGeom prst="rect">
            <a:avLst/>
          </a:prstGeom>
        </p:spPr>
      </p:pic>
      <p:pic>
        <p:nvPicPr>
          <p:cNvPr id="6" name="Picture 5">
            <a:extLst>
              <a:ext uri="{FF2B5EF4-FFF2-40B4-BE49-F238E27FC236}">
                <a16:creationId xmlns:a16="http://schemas.microsoft.com/office/drawing/2014/main" id="{BBEF748F-0365-467F-89DF-2BA146C5FDD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13048" y="1978937"/>
            <a:ext cx="3976206" cy="4438556"/>
          </a:xfrm>
          <a:prstGeom prst="rect">
            <a:avLst/>
          </a:prstGeom>
        </p:spPr>
      </p:pic>
      <p:pic>
        <p:nvPicPr>
          <p:cNvPr id="4" name="Picture 3">
            <a:extLst>
              <a:ext uri="{FF2B5EF4-FFF2-40B4-BE49-F238E27FC236}">
                <a16:creationId xmlns:a16="http://schemas.microsoft.com/office/drawing/2014/main" id="{69FF4858-02A1-40F0-B400-BAB07F7AAD53}"/>
              </a:ext>
            </a:extLst>
          </p:cNvPr>
          <p:cNvPicPr>
            <a:picLocks noChangeAspect="1"/>
          </p:cNvPicPr>
          <p:nvPr/>
        </p:nvPicPr>
        <p:blipFill>
          <a:blip r:embed="rId6"/>
          <a:stretch>
            <a:fillRect/>
          </a:stretch>
        </p:blipFill>
        <p:spPr>
          <a:xfrm>
            <a:off x="5327648" y="3375100"/>
            <a:ext cx="6140058" cy="1771501"/>
          </a:xfrm>
          <a:prstGeom prst="rect">
            <a:avLst/>
          </a:prstGeom>
        </p:spPr>
      </p:pic>
      <p:pic>
        <p:nvPicPr>
          <p:cNvPr id="9" name="Picture 8">
            <a:extLst>
              <a:ext uri="{FF2B5EF4-FFF2-40B4-BE49-F238E27FC236}">
                <a16:creationId xmlns:a16="http://schemas.microsoft.com/office/drawing/2014/main" id="{E175BF9B-1DD1-43B7-86B6-06743460D228}"/>
              </a:ext>
            </a:extLst>
          </p:cNvPr>
          <p:cNvPicPr>
            <a:picLocks noChangeAspect="1"/>
          </p:cNvPicPr>
          <p:nvPr/>
        </p:nvPicPr>
        <p:blipFill>
          <a:blip r:embed="rId7"/>
          <a:stretch>
            <a:fillRect/>
          </a:stretch>
        </p:blipFill>
        <p:spPr>
          <a:xfrm>
            <a:off x="4970461" y="2927112"/>
            <a:ext cx="7065615" cy="2776358"/>
          </a:xfrm>
          <a:prstGeom prst="rect">
            <a:avLst/>
          </a:prstGeom>
        </p:spPr>
      </p:pic>
      <p:pic>
        <p:nvPicPr>
          <p:cNvPr id="13" name="Picture 12" descr="Chart&#10;&#10;Description automatically generated">
            <a:extLst>
              <a:ext uri="{FF2B5EF4-FFF2-40B4-BE49-F238E27FC236}">
                <a16:creationId xmlns:a16="http://schemas.microsoft.com/office/drawing/2014/main" id="{DF18F751-71A9-4547-920C-4E7FACCC02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5802" y="2543403"/>
            <a:ext cx="6462813" cy="3543776"/>
          </a:xfrm>
          <a:prstGeom prst="rect">
            <a:avLst/>
          </a:prstGeom>
        </p:spPr>
      </p:pic>
    </p:spTree>
    <p:extLst>
      <p:ext uri="{BB962C8B-B14F-4D97-AF65-F5344CB8AC3E}">
        <p14:creationId xmlns:p14="http://schemas.microsoft.com/office/powerpoint/2010/main" val="392528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0">
                                            <p:txEl>
                                              <p:pRg st="0" end="0"/>
                                            </p:txEl>
                                          </p:spTgt>
                                        </p:tgtEl>
                                        <p:attrNameLst>
                                          <p:attrName>ppt_c</p:attrName>
                                        </p:attrNameLst>
                                      </p:cBhvr>
                                      <p:to>
                                        <a:schemeClr val="bg2"/>
                                      </p:to>
                                    </p:animClr>
                                  </p:sub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 calcmode="lin" valueType="num">
                                      <p:cBhvr additive="base">
                                        <p:cTn id="17" dur="500" fill="hold"/>
                                        <p:tgtEl>
                                          <p:spTgt spid="20">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0">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0">
                                            <p:txEl>
                                              <p:pRg st="2" end="2"/>
                                            </p:txEl>
                                          </p:spTgt>
                                        </p:tgtEl>
                                        <p:attrNameLst>
                                          <p:attrName>ppt_c</p:attrName>
                                        </p:attrNameLst>
                                      </p:cBhvr>
                                      <p:to>
                                        <a:schemeClr val="bg2"/>
                                      </p:to>
                                    </p:animClr>
                                  </p:subTnLst>
                                </p:cTn>
                              </p:par>
                              <p:par>
                                <p:cTn id="19" presetID="2" presetClass="entr" presetSubtype="2"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1+#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 calcmode="lin" valueType="num">
                                      <p:cBhvr additive="base">
                                        <p:cTn id="27" dur="500" fill="hold"/>
                                        <p:tgtEl>
                                          <p:spTgt spid="20">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0">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0">
                                            <p:txEl>
                                              <p:pRg st="4" end="4"/>
                                            </p:txEl>
                                          </p:spTgt>
                                        </p:tgtEl>
                                        <p:attrNameLst>
                                          <p:attrName>ppt_c</p:attrName>
                                        </p:attrNameLst>
                                      </p:cBhvr>
                                      <p:to>
                                        <a:schemeClr val="bg2"/>
                                      </p:to>
                                    </p:animClr>
                                  </p:subTnLst>
                                </p:cTn>
                              </p:par>
                              <p:par>
                                <p:cTn id="29" presetID="2" presetClass="entr" presetSubtype="2"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1+#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0">
                                            <p:txEl>
                                              <p:pRg st="6" end="6"/>
                                            </p:txEl>
                                          </p:spTgt>
                                        </p:tgtEl>
                                        <p:attrNameLst>
                                          <p:attrName>style.visibility</p:attrName>
                                        </p:attrNameLst>
                                      </p:cBhvr>
                                      <p:to>
                                        <p:strVal val="visible"/>
                                      </p:to>
                                    </p:set>
                                    <p:anim calcmode="lin" valueType="num">
                                      <p:cBhvr additive="base">
                                        <p:cTn id="37" dur="500" fill="hold"/>
                                        <p:tgtEl>
                                          <p:spTgt spid="20">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0">
                                            <p:txEl>
                                              <p:pRg st="6" end="6"/>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0">
                                            <p:txEl>
                                              <p:pRg st="6" end="6"/>
                                            </p:txEl>
                                          </p:spTgt>
                                        </p:tgtEl>
                                        <p:attrNameLst>
                                          <p:attrName>ppt_c</p:attrName>
                                        </p:attrNameLst>
                                      </p:cBhvr>
                                      <p:to>
                                        <a:schemeClr val="bg2"/>
                                      </p:to>
                                    </p:animClr>
                                  </p:subTnLst>
                                </p:cTn>
                              </p:par>
                              <p:par>
                                <p:cTn id="39" presetID="2" presetClass="entr" presetSubtype="2"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1+#ppt_w/2"/>
                                          </p:val>
                                        </p:tav>
                                        <p:tav tm="100000">
                                          <p:val>
                                            <p:strVal val="#ppt_x"/>
                                          </p:val>
                                        </p:tav>
                                      </p:tavLst>
                                    </p:anim>
                                    <p:anim calcmode="lin" valueType="num">
                                      <p:cBhvr additive="base">
                                        <p:cTn id="42"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20">
                                            <p:txEl>
                                              <p:pRg st="8" end="8"/>
                                            </p:txEl>
                                          </p:spTgt>
                                        </p:tgtEl>
                                        <p:attrNameLst>
                                          <p:attrName>style.visibility</p:attrName>
                                        </p:attrNameLst>
                                      </p:cBhvr>
                                      <p:to>
                                        <p:strVal val="visible"/>
                                      </p:to>
                                    </p:set>
                                    <p:anim calcmode="lin" valueType="num">
                                      <p:cBhvr additive="base">
                                        <p:cTn id="47" dur="500" fill="hold"/>
                                        <p:tgtEl>
                                          <p:spTgt spid="20">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20">
                                            <p:txEl>
                                              <p:pRg st="8" end="8"/>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0">
                                            <p:txEl>
                                              <p:pRg st="8" end="8"/>
                                            </p:txEl>
                                          </p:spTgt>
                                        </p:tgtEl>
                                        <p:attrNameLst>
                                          <p:attrName>ppt_c</p:attrName>
                                        </p:attrNameLst>
                                      </p:cBhvr>
                                      <p:to>
                                        <a:schemeClr val="bg2"/>
                                      </p:to>
                                    </p:animClr>
                                  </p:subTnLst>
                                </p:cTn>
                              </p:par>
                              <p:par>
                                <p:cTn id="49" presetID="2" presetClass="entr" presetSubtype="2"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1+#ppt_w/2"/>
                                          </p:val>
                                        </p:tav>
                                        <p:tav tm="100000">
                                          <p:val>
                                            <p:strVal val="#ppt_x"/>
                                          </p:val>
                                        </p:tav>
                                      </p:tavLst>
                                    </p:anim>
                                    <p:anim calcmode="lin" valueType="num">
                                      <p:cBhvr additive="base">
                                        <p:cTn id="52" dur="500" fill="hold"/>
                                        <p:tgtEl>
                                          <p:spTgt spid="9"/>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20">
                                            <p:txEl>
                                              <p:pRg st="10" end="10"/>
                                            </p:txEl>
                                          </p:spTgt>
                                        </p:tgtEl>
                                        <p:attrNameLst>
                                          <p:attrName>style.visibility</p:attrName>
                                        </p:attrNameLst>
                                      </p:cBhvr>
                                      <p:to>
                                        <p:strVal val="visible"/>
                                      </p:to>
                                    </p:set>
                                    <p:anim calcmode="lin" valueType="num">
                                      <p:cBhvr additive="base">
                                        <p:cTn id="57" dur="500" fill="hold"/>
                                        <p:tgtEl>
                                          <p:spTgt spid="20">
                                            <p:txEl>
                                              <p:pRg st="10" end="10"/>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20">
                                            <p:txEl>
                                              <p:pRg st="10" end="10"/>
                                            </p:txEl>
                                          </p:spTgt>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1+#ppt_w/2"/>
                                          </p:val>
                                        </p:tav>
                                        <p:tav tm="100000">
                                          <p:val>
                                            <p:strVal val="#ppt_x"/>
                                          </p:val>
                                        </p:tav>
                                      </p:tavLst>
                                    </p:anim>
                                    <p:anim calcmode="lin" valueType="num">
                                      <p:cBhvr additive="base">
                                        <p:cTn id="6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Map&#10;&#10;Description automatically generated">
            <a:extLst>
              <a:ext uri="{FF2B5EF4-FFF2-40B4-BE49-F238E27FC236}">
                <a16:creationId xmlns:a16="http://schemas.microsoft.com/office/drawing/2014/main" id="{18DE6A7A-5404-4CE2-8844-606CFA110C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0"/>
            <a:ext cx="5486400" cy="6858000"/>
          </a:xfrm>
          <a:prstGeom prst="rect">
            <a:avLst/>
          </a:prstGeom>
        </p:spPr>
      </p:pic>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4" y="76200"/>
            <a:ext cx="2810636" cy="1165803"/>
          </a:xfrm>
        </p:spPr>
        <p:txBody>
          <a:bodyPr vert="horz" anchor="ctr">
            <a:noAutofit/>
          </a:bodyPr>
          <a:lstStyle/>
          <a:p>
            <a:r>
              <a:rPr lang="en-US" sz="3200" dirty="0"/>
              <a:t>AMI Network Architecture</a:t>
            </a:r>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chemeClr val="tx2"/>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fld id="{F53B6B1F-C8AD-4588-93C6-3618906EFC2C}" type="slidenum">
              <a:rPr lang="en-US" sz="1200" b="1" smtClean="0">
                <a:solidFill>
                  <a:schemeClr val="bg1"/>
                </a:solidFill>
              </a:rPr>
              <a:pPr algn="ctr">
                <a:defRPr/>
              </a:pPr>
              <a:t>79</a:t>
            </a:fld>
            <a:endParaRPr lang="en-US" sz="1200" b="1">
              <a:solidFill>
                <a:schemeClr val="bg1"/>
              </a:solidFill>
            </a:endParaRPr>
          </a:p>
        </p:txBody>
      </p:sp>
      <p:sp>
        <p:nvSpPr>
          <p:cNvPr id="10" name="Rectangle 9">
            <a:extLst>
              <a:ext uri="{FF2B5EF4-FFF2-40B4-BE49-F238E27FC236}">
                <a16:creationId xmlns:a16="http://schemas.microsoft.com/office/drawing/2014/main" id="{CBBE28C4-A0A8-44B8-8578-E0E1E7B0284E}"/>
              </a:ext>
            </a:extLst>
          </p:cNvPr>
          <p:cNvSpPr/>
          <p:nvPr/>
        </p:nvSpPr>
        <p:spPr>
          <a:xfrm>
            <a:off x="8837051" y="877833"/>
            <a:ext cx="3352800" cy="8382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68B6816-764E-41A8-A28B-83C4CD92C3AB}"/>
              </a:ext>
            </a:extLst>
          </p:cNvPr>
          <p:cNvPicPr>
            <a:picLocks noChangeAspect="1"/>
          </p:cNvPicPr>
          <p:nvPr/>
        </p:nvPicPr>
        <p:blipFill>
          <a:blip r:embed="rId4"/>
          <a:stretch>
            <a:fillRect/>
          </a:stretch>
        </p:blipFill>
        <p:spPr>
          <a:xfrm>
            <a:off x="7148137" y="3981070"/>
            <a:ext cx="335665" cy="438530"/>
          </a:xfrm>
          <a:prstGeom prst="rect">
            <a:avLst/>
          </a:prstGeom>
        </p:spPr>
      </p:pic>
      <p:pic>
        <p:nvPicPr>
          <p:cNvPr id="25" name="Picture 24">
            <a:extLst>
              <a:ext uri="{FF2B5EF4-FFF2-40B4-BE49-F238E27FC236}">
                <a16:creationId xmlns:a16="http://schemas.microsoft.com/office/drawing/2014/main" id="{B3DE0E43-1265-4B7C-85EB-7AC4920AD4B8}"/>
              </a:ext>
            </a:extLst>
          </p:cNvPr>
          <p:cNvPicPr>
            <a:picLocks noChangeAspect="1"/>
          </p:cNvPicPr>
          <p:nvPr/>
        </p:nvPicPr>
        <p:blipFill>
          <a:blip r:embed="rId4"/>
          <a:stretch>
            <a:fillRect/>
          </a:stretch>
        </p:blipFill>
        <p:spPr>
          <a:xfrm>
            <a:off x="3466437" y="3611471"/>
            <a:ext cx="335665" cy="438530"/>
          </a:xfrm>
          <a:prstGeom prst="rect">
            <a:avLst/>
          </a:prstGeom>
        </p:spPr>
      </p:pic>
      <p:sp>
        <p:nvSpPr>
          <p:cNvPr id="32" name="TextBox 31">
            <a:extLst>
              <a:ext uri="{FF2B5EF4-FFF2-40B4-BE49-F238E27FC236}">
                <a16:creationId xmlns:a16="http://schemas.microsoft.com/office/drawing/2014/main" id="{0D4307E7-508F-43A9-A464-F0F87DF7559E}"/>
              </a:ext>
            </a:extLst>
          </p:cNvPr>
          <p:cNvSpPr txBox="1"/>
          <p:nvPr/>
        </p:nvSpPr>
        <p:spPr>
          <a:xfrm>
            <a:off x="3424796" y="3453386"/>
            <a:ext cx="670376" cy="261610"/>
          </a:xfrm>
          <a:prstGeom prst="rect">
            <a:avLst/>
          </a:prstGeom>
          <a:noFill/>
        </p:spPr>
        <p:txBody>
          <a:bodyPr wrap="none" rtlCol="0">
            <a:spAutoFit/>
          </a:bodyPr>
          <a:lstStyle/>
          <a:p>
            <a:r>
              <a:rPr lang="en-US" sz="1100" dirty="0"/>
              <a:t>Prosser</a:t>
            </a:r>
          </a:p>
        </p:txBody>
      </p:sp>
      <p:sp>
        <p:nvSpPr>
          <p:cNvPr id="35" name="TextBox 34">
            <a:extLst>
              <a:ext uri="{FF2B5EF4-FFF2-40B4-BE49-F238E27FC236}">
                <a16:creationId xmlns:a16="http://schemas.microsoft.com/office/drawing/2014/main" id="{D6A18B89-4B07-4BF5-B178-D4E0C51469AE}"/>
              </a:ext>
            </a:extLst>
          </p:cNvPr>
          <p:cNvSpPr txBox="1"/>
          <p:nvPr/>
        </p:nvSpPr>
        <p:spPr>
          <a:xfrm>
            <a:off x="7345862" y="3778136"/>
            <a:ext cx="1165704" cy="261610"/>
          </a:xfrm>
          <a:prstGeom prst="rect">
            <a:avLst/>
          </a:prstGeom>
          <a:noFill/>
        </p:spPr>
        <p:txBody>
          <a:bodyPr wrap="none" rtlCol="0">
            <a:spAutoFit/>
          </a:bodyPr>
          <a:lstStyle/>
          <a:p>
            <a:r>
              <a:rPr lang="en-US" sz="1100" dirty="0"/>
              <a:t>Kennewick Ops</a:t>
            </a:r>
          </a:p>
        </p:txBody>
      </p:sp>
      <p:pic>
        <p:nvPicPr>
          <p:cNvPr id="58" name="Picture 57">
            <a:extLst>
              <a:ext uri="{FF2B5EF4-FFF2-40B4-BE49-F238E27FC236}">
                <a16:creationId xmlns:a16="http://schemas.microsoft.com/office/drawing/2014/main" id="{448A7242-F5E1-493A-97E3-FBE3105D09FC}"/>
              </a:ext>
            </a:extLst>
          </p:cNvPr>
          <p:cNvPicPr>
            <a:picLocks noChangeAspect="1"/>
          </p:cNvPicPr>
          <p:nvPr/>
        </p:nvPicPr>
        <p:blipFill>
          <a:blip r:embed="rId5"/>
          <a:stretch>
            <a:fillRect/>
          </a:stretch>
        </p:blipFill>
        <p:spPr>
          <a:xfrm>
            <a:off x="7239000" y="4419600"/>
            <a:ext cx="244802" cy="509588"/>
          </a:xfrm>
          <a:prstGeom prst="rect">
            <a:avLst/>
          </a:prstGeom>
        </p:spPr>
      </p:pic>
      <p:pic>
        <p:nvPicPr>
          <p:cNvPr id="61" name="Picture 60">
            <a:extLst>
              <a:ext uri="{FF2B5EF4-FFF2-40B4-BE49-F238E27FC236}">
                <a16:creationId xmlns:a16="http://schemas.microsoft.com/office/drawing/2014/main" id="{E5C1F25C-5F7A-4450-9A20-5BBC496B9E1D}"/>
              </a:ext>
            </a:extLst>
          </p:cNvPr>
          <p:cNvPicPr>
            <a:picLocks noChangeAspect="1"/>
          </p:cNvPicPr>
          <p:nvPr/>
        </p:nvPicPr>
        <p:blipFill>
          <a:blip r:embed="rId5"/>
          <a:stretch>
            <a:fillRect/>
          </a:stretch>
        </p:blipFill>
        <p:spPr>
          <a:xfrm>
            <a:off x="3792579" y="3780681"/>
            <a:ext cx="244802" cy="509588"/>
          </a:xfrm>
          <a:prstGeom prst="rect">
            <a:avLst/>
          </a:prstGeom>
        </p:spPr>
      </p:pic>
      <p:sp>
        <p:nvSpPr>
          <p:cNvPr id="62" name="TextBox 61">
            <a:extLst>
              <a:ext uri="{FF2B5EF4-FFF2-40B4-BE49-F238E27FC236}">
                <a16:creationId xmlns:a16="http://schemas.microsoft.com/office/drawing/2014/main" id="{08020E22-7AAC-47A1-AD59-C231E3009359}"/>
              </a:ext>
            </a:extLst>
          </p:cNvPr>
          <p:cNvSpPr txBox="1"/>
          <p:nvPr/>
        </p:nvSpPr>
        <p:spPr>
          <a:xfrm>
            <a:off x="7013389" y="4883527"/>
            <a:ext cx="779381" cy="261610"/>
          </a:xfrm>
          <a:prstGeom prst="rect">
            <a:avLst/>
          </a:prstGeom>
          <a:noFill/>
        </p:spPr>
        <p:txBody>
          <a:bodyPr wrap="none" rtlCol="0">
            <a:spAutoFit/>
          </a:bodyPr>
          <a:lstStyle/>
          <a:p>
            <a:r>
              <a:rPr lang="en-US" sz="1100" dirty="0"/>
              <a:t>Joe Butte</a:t>
            </a:r>
          </a:p>
        </p:txBody>
      </p:sp>
      <p:sp>
        <p:nvSpPr>
          <p:cNvPr id="63" name="TextBox 62">
            <a:extLst>
              <a:ext uri="{FF2B5EF4-FFF2-40B4-BE49-F238E27FC236}">
                <a16:creationId xmlns:a16="http://schemas.microsoft.com/office/drawing/2014/main" id="{DDCE05A1-8BDC-40AD-ADB4-46DA362818EE}"/>
              </a:ext>
            </a:extLst>
          </p:cNvPr>
          <p:cNvSpPr txBox="1"/>
          <p:nvPr/>
        </p:nvSpPr>
        <p:spPr>
          <a:xfrm>
            <a:off x="3345800" y="4256420"/>
            <a:ext cx="1037463" cy="261610"/>
          </a:xfrm>
          <a:prstGeom prst="rect">
            <a:avLst/>
          </a:prstGeom>
          <a:noFill/>
        </p:spPr>
        <p:txBody>
          <a:bodyPr wrap="none" rtlCol="0">
            <a:spAutoFit/>
          </a:bodyPr>
          <a:lstStyle/>
          <a:p>
            <a:r>
              <a:rPr lang="en-US" sz="1100" dirty="0"/>
              <a:t>Prosser Butte</a:t>
            </a:r>
          </a:p>
        </p:txBody>
      </p:sp>
      <p:cxnSp>
        <p:nvCxnSpPr>
          <p:cNvPr id="67" name="Straight Connector 66">
            <a:extLst>
              <a:ext uri="{FF2B5EF4-FFF2-40B4-BE49-F238E27FC236}">
                <a16:creationId xmlns:a16="http://schemas.microsoft.com/office/drawing/2014/main" id="{5AA01A07-9FD2-437E-90E5-22CB645885CE}"/>
              </a:ext>
            </a:extLst>
          </p:cNvPr>
          <p:cNvCxnSpPr>
            <a:cxnSpLocks/>
            <a:endCxn id="58" idx="1"/>
          </p:cNvCxnSpPr>
          <p:nvPr/>
        </p:nvCxnSpPr>
        <p:spPr>
          <a:xfrm>
            <a:off x="7182005" y="4363655"/>
            <a:ext cx="56995" cy="310739"/>
          </a:xfrm>
          <a:prstGeom prst="line">
            <a:avLst/>
          </a:prstGeom>
          <a:ln>
            <a:solidFill>
              <a:schemeClr val="tx1"/>
            </a:solidFill>
            <a:headEnd type="none"/>
            <a:tailEnd type="none"/>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2E31EB84-E5BC-4A44-9DD4-9D8F926B4ACC}"/>
              </a:ext>
            </a:extLst>
          </p:cNvPr>
          <p:cNvPicPr>
            <a:picLocks noChangeAspect="1"/>
          </p:cNvPicPr>
          <p:nvPr/>
        </p:nvPicPr>
        <p:blipFill>
          <a:blip r:embed="rId5"/>
          <a:stretch>
            <a:fillRect/>
          </a:stretch>
        </p:blipFill>
        <p:spPr>
          <a:xfrm>
            <a:off x="4821523" y="2438400"/>
            <a:ext cx="244802" cy="509588"/>
          </a:xfrm>
          <a:prstGeom prst="rect">
            <a:avLst/>
          </a:prstGeom>
        </p:spPr>
      </p:pic>
      <p:sp>
        <p:nvSpPr>
          <p:cNvPr id="34" name="TextBox 33">
            <a:extLst>
              <a:ext uri="{FF2B5EF4-FFF2-40B4-BE49-F238E27FC236}">
                <a16:creationId xmlns:a16="http://schemas.microsoft.com/office/drawing/2014/main" id="{2D4D93F9-8E92-4AAD-823A-0230A5255A6A}"/>
              </a:ext>
            </a:extLst>
          </p:cNvPr>
          <p:cNvSpPr txBox="1"/>
          <p:nvPr/>
        </p:nvSpPr>
        <p:spPr>
          <a:xfrm>
            <a:off x="4478892" y="2867025"/>
            <a:ext cx="930063" cy="261610"/>
          </a:xfrm>
          <a:prstGeom prst="rect">
            <a:avLst/>
          </a:prstGeom>
          <a:noFill/>
        </p:spPr>
        <p:txBody>
          <a:bodyPr wrap="none" rtlCol="0">
            <a:spAutoFit/>
          </a:bodyPr>
          <a:lstStyle/>
          <a:p>
            <a:r>
              <a:rPr lang="en-US" sz="1100" dirty="0"/>
              <a:t>Rattlesnake</a:t>
            </a:r>
          </a:p>
        </p:txBody>
      </p:sp>
      <p:cxnSp>
        <p:nvCxnSpPr>
          <p:cNvPr id="36" name="Straight Connector 35">
            <a:extLst>
              <a:ext uri="{FF2B5EF4-FFF2-40B4-BE49-F238E27FC236}">
                <a16:creationId xmlns:a16="http://schemas.microsoft.com/office/drawing/2014/main" id="{C9A400D6-B595-41D0-91C7-93B5CF4321F7}"/>
              </a:ext>
            </a:extLst>
          </p:cNvPr>
          <p:cNvCxnSpPr>
            <a:cxnSpLocks/>
            <a:stCxn id="61" idx="0"/>
          </p:cNvCxnSpPr>
          <p:nvPr/>
        </p:nvCxnSpPr>
        <p:spPr>
          <a:xfrm>
            <a:off x="3914980" y="3780681"/>
            <a:ext cx="3211199" cy="495218"/>
          </a:xfrm>
          <a:prstGeom prst="line">
            <a:avLst/>
          </a:prstGeom>
          <a:ln>
            <a:solidFill>
              <a:schemeClr val="tx1"/>
            </a:solidFill>
            <a:headEnd type="none"/>
            <a:tailEnd type="none"/>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74E92E58-4C83-4D6C-8A5B-B16C557F3003}"/>
              </a:ext>
            </a:extLst>
          </p:cNvPr>
          <p:cNvPicPr>
            <a:picLocks noChangeAspect="1"/>
          </p:cNvPicPr>
          <p:nvPr/>
        </p:nvPicPr>
        <p:blipFill>
          <a:blip r:embed="rId5"/>
          <a:stretch>
            <a:fillRect/>
          </a:stretch>
        </p:blipFill>
        <p:spPr>
          <a:xfrm>
            <a:off x="6272190" y="5829300"/>
            <a:ext cx="244802" cy="509588"/>
          </a:xfrm>
          <a:prstGeom prst="rect">
            <a:avLst/>
          </a:prstGeom>
        </p:spPr>
      </p:pic>
      <p:sp>
        <p:nvSpPr>
          <p:cNvPr id="45" name="TextBox 44">
            <a:extLst>
              <a:ext uri="{FF2B5EF4-FFF2-40B4-BE49-F238E27FC236}">
                <a16:creationId xmlns:a16="http://schemas.microsoft.com/office/drawing/2014/main" id="{32DF68FD-66CE-40B4-AA23-36C63C447BB0}"/>
              </a:ext>
            </a:extLst>
          </p:cNvPr>
          <p:cNvSpPr txBox="1"/>
          <p:nvPr/>
        </p:nvSpPr>
        <p:spPr>
          <a:xfrm>
            <a:off x="6046579" y="6248400"/>
            <a:ext cx="696024" cy="261610"/>
          </a:xfrm>
          <a:prstGeom prst="rect">
            <a:avLst/>
          </a:prstGeom>
          <a:noFill/>
        </p:spPr>
        <p:txBody>
          <a:bodyPr wrap="none" rtlCol="0">
            <a:spAutoFit/>
          </a:bodyPr>
          <a:lstStyle/>
          <a:p>
            <a:r>
              <a:rPr lang="en-US" sz="1100" dirty="0"/>
              <a:t>Umatilla</a:t>
            </a:r>
          </a:p>
        </p:txBody>
      </p:sp>
      <p:cxnSp>
        <p:nvCxnSpPr>
          <p:cNvPr id="66" name="Straight Connector 65">
            <a:extLst>
              <a:ext uri="{FF2B5EF4-FFF2-40B4-BE49-F238E27FC236}">
                <a16:creationId xmlns:a16="http://schemas.microsoft.com/office/drawing/2014/main" id="{74859D75-18AB-4E2D-AF47-E1DE74FD979F}"/>
              </a:ext>
            </a:extLst>
          </p:cNvPr>
          <p:cNvCxnSpPr>
            <a:cxnSpLocks/>
          </p:cNvCxnSpPr>
          <p:nvPr/>
        </p:nvCxnSpPr>
        <p:spPr>
          <a:xfrm flipV="1">
            <a:off x="6477000" y="5115964"/>
            <a:ext cx="602502" cy="799061"/>
          </a:xfrm>
          <a:prstGeom prst="line">
            <a:avLst/>
          </a:prstGeom>
          <a:ln>
            <a:solidFill>
              <a:schemeClr val="tx1"/>
            </a:solidFill>
            <a:headEnd type="stealth"/>
            <a:tailEnd type="stealth"/>
          </a:ln>
          <a:effectLst>
            <a:glow rad="63500">
              <a:schemeClr val="tx2">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EB8C717-2BFB-4579-981F-CC3939AF01B0}"/>
              </a:ext>
            </a:extLst>
          </p:cNvPr>
          <p:cNvCxnSpPr>
            <a:cxnSpLocks/>
          </p:cNvCxnSpPr>
          <p:nvPr/>
        </p:nvCxnSpPr>
        <p:spPr>
          <a:xfrm>
            <a:off x="4114146" y="4169765"/>
            <a:ext cx="2129082" cy="1713133"/>
          </a:xfrm>
          <a:prstGeom prst="line">
            <a:avLst/>
          </a:prstGeom>
          <a:ln>
            <a:solidFill>
              <a:schemeClr val="tx1"/>
            </a:solidFill>
            <a:headEnd type="stealth"/>
            <a:tailEnd type="stealth"/>
          </a:ln>
          <a:effectLst>
            <a:glow rad="63500">
              <a:schemeClr val="tx2">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1175BD0-E8F9-43F1-9E50-D1E91C7D0E7B}"/>
              </a:ext>
            </a:extLst>
          </p:cNvPr>
          <p:cNvCxnSpPr>
            <a:cxnSpLocks/>
          </p:cNvCxnSpPr>
          <p:nvPr/>
        </p:nvCxnSpPr>
        <p:spPr>
          <a:xfrm flipV="1">
            <a:off x="4042663" y="3069414"/>
            <a:ext cx="730184" cy="965313"/>
          </a:xfrm>
          <a:prstGeom prst="line">
            <a:avLst/>
          </a:prstGeom>
          <a:ln>
            <a:solidFill>
              <a:schemeClr val="tx1"/>
            </a:solidFill>
            <a:headEnd type="stealth"/>
            <a:tailEnd type="stealth"/>
          </a:ln>
          <a:effectLst>
            <a:glow rad="63500">
              <a:schemeClr val="tx2">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3D6FB4E-0DE6-4160-B7A8-FA4BEDF8296B}"/>
              </a:ext>
            </a:extLst>
          </p:cNvPr>
          <p:cNvCxnSpPr>
            <a:cxnSpLocks/>
          </p:cNvCxnSpPr>
          <p:nvPr/>
        </p:nvCxnSpPr>
        <p:spPr>
          <a:xfrm>
            <a:off x="5111510" y="2785185"/>
            <a:ext cx="2070495" cy="2015415"/>
          </a:xfrm>
          <a:prstGeom prst="line">
            <a:avLst/>
          </a:prstGeom>
          <a:ln>
            <a:solidFill>
              <a:schemeClr val="tx1"/>
            </a:solidFill>
            <a:headEnd type="stealth"/>
            <a:tailEnd type="stealth"/>
          </a:ln>
          <a:effectLst>
            <a:glow rad="63500">
              <a:schemeClr val="tx2">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4B5124E-B4CE-4CAD-AEF0-4C6C27970820}"/>
              </a:ext>
            </a:extLst>
          </p:cNvPr>
          <p:cNvCxnSpPr>
            <a:cxnSpLocks/>
            <a:endCxn id="57" idx="1"/>
          </p:cNvCxnSpPr>
          <p:nvPr/>
        </p:nvCxnSpPr>
        <p:spPr>
          <a:xfrm flipV="1">
            <a:off x="5820231" y="3683794"/>
            <a:ext cx="425546" cy="389882"/>
          </a:xfrm>
          <a:prstGeom prst="line">
            <a:avLst/>
          </a:prstGeom>
          <a:ln>
            <a:solidFill>
              <a:schemeClr val="tx1"/>
            </a:solidFill>
            <a:headEnd type="none"/>
            <a:tailEnd type="none"/>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cxnSp>
      <p:sp>
        <p:nvSpPr>
          <p:cNvPr id="74" name="Freeform 8">
            <a:extLst>
              <a:ext uri="{FF2B5EF4-FFF2-40B4-BE49-F238E27FC236}">
                <a16:creationId xmlns:a16="http://schemas.microsoft.com/office/drawing/2014/main" id="{D07E77D2-DD5D-4D8B-8840-6DB205DD9F5C}"/>
              </a:ext>
            </a:extLst>
          </p:cNvPr>
          <p:cNvSpPr/>
          <p:nvPr/>
        </p:nvSpPr>
        <p:spPr>
          <a:xfrm rot="11975566">
            <a:off x="7193926" y="4461321"/>
            <a:ext cx="808974" cy="1257409"/>
          </a:xfrm>
          <a:custGeom>
            <a:avLst/>
            <a:gdLst>
              <a:gd name="connsiteX0" fmla="*/ 2993588 w 2993588"/>
              <a:gd name="connsiteY0" fmla="*/ 2355574 h 2355574"/>
              <a:gd name="connsiteX1" fmla="*/ 1910 w 2993588"/>
              <a:gd name="connsiteY1" fmla="*/ 1351722 h 2355574"/>
              <a:gd name="connsiteX2" fmla="*/ 2635779 w 2993588"/>
              <a:gd name="connsiteY2" fmla="*/ 0 h 2355574"/>
            </a:gdLst>
            <a:ahLst/>
            <a:cxnLst>
              <a:cxn ang="0">
                <a:pos x="connsiteX0" y="connsiteY0"/>
              </a:cxn>
              <a:cxn ang="0">
                <a:pos x="connsiteX1" y="connsiteY1"/>
              </a:cxn>
              <a:cxn ang="0">
                <a:pos x="connsiteX2" y="connsiteY2"/>
              </a:cxn>
            </a:cxnLst>
            <a:rect l="l" t="t" r="r" b="b"/>
            <a:pathLst>
              <a:path w="2993588" h="2355574">
                <a:moveTo>
                  <a:pt x="2993588" y="2355574"/>
                </a:moveTo>
                <a:cubicBezTo>
                  <a:pt x="1527566" y="2049946"/>
                  <a:pt x="61545" y="1744318"/>
                  <a:pt x="1910" y="1351722"/>
                </a:cubicBezTo>
                <a:cubicBezTo>
                  <a:pt x="-57725" y="959126"/>
                  <a:pt x="1289027" y="479563"/>
                  <a:pt x="2635779" y="0"/>
                </a:cubicBezTo>
              </a:path>
            </a:pathLst>
          </a:custGeom>
          <a:ln>
            <a:solidFill>
              <a:schemeClr val="tx1"/>
            </a:solidFill>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dirty="0">
              <a:solidFill>
                <a:srgbClr val="000000"/>
              </a:solidFill>
              <a:latin typeface="Franklin Gothic Book"/>
            </a:endParaRPr>
          </a:p>
        </p:txBody>
      </p:sp>
      <p:sp>
        <p:nvSpPr>
          <p:cNvPr id="76" name="Freeform 8">
            <a:extLst>
              <a:ext uri="{FF2B5EF4-FFF2-40B4-BE49-F238E27FC236}">
                <a16:creationId xmlns:a16="http://schemas.microsoft.com/office/drawing/2014/main" id="{23DAC741-6B17-4821-BC1D-7594886B300F}"/>
              </a:ext>
            </a:extLst>
          </p:cNvPr>
          <p:cNvSpPr/>
          <p:nvPr/>
        </p:nvSpPr>
        <p:spPr>
          <a:xfrm rot="19546458">
            <a:off x="3463283" y="3981138"/>
            <a:ext cx="248123" cy="377252"/>
          </a:xfrm>
          <a:custGeom>
            <a:avLst/>
            <a:gdLst>
              <a:gd name="connsiteX0" fmla="*/ 2993588 w 2993588"/>
              <a:gd name="connsiteY0" fmla="*/ 2355574 h 2355574"/>
              <a:gd name="connsiteX1" fmla="*/ 1910 w 2993588"/>
              <a:gd name="connsiteY1" fmla="*/ 1351722 h 2355574"/>
              <a:gd name="connsiteX2" fmla="*/ 2635779 w 2993588"/>
              <a:gd name="connsiteY2" fmla="*/ 0 h 2355574"/>
            </a:gdLst>
            <a:ahLst/>
            <a:cxnLst>
              <a:cxn ang="0">
                <a:pos x="connsiteX0" y="connsiteY0"/>
              </a:cxn>
              <a:cxn ang="0">
                <a:pos x="connsiteX1" y="connsiteY1"/>
              </a:cxn>
              <a:cxn ang="0">
                <a:pos x="connsiteX2" y="connsiteY2"/>
              </a:cxn>
            </a:cxnLst>
            <a:rect l="l" t="t" r="r" b="b"/>
            <a:pathLst>
              <a:path w="2993588" h="2355574">
                <a:moveTo>
                  <a:pt x="2993588" y="2355574"/>
                </a:moveTo>
                <a:cubicBezTo>
                  <a:pt x="1527566" y="2049946"/>
                  <a:pt x="61545" y="1744318"/>
                  <a:pt x="1910" y="1351722"/>
                </a:cubicBezTo>
                <a:cubicBezTo>
                  <a:pt x="-57725" y="959126"/>
                  <a:pt x="1289027" y="479563"/>
                  <a:pt x="2635779" y="0"/>
                </a:cubicBezTo>
              </a:path>
            </a:pathLst>
          </a:custGeom>
          <a:ln>
            <a:solidFill>
              <a:schemeClr val="tx1"/>
            </a:solidFill>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dirty="0">
              <a:solidFill>
                <a:srgbClr val="000000"/>
              </a:solidFill>
              <a:latin typeface="Franklin Gothic Book"/>
            </a:endParaRPr>
          </a:p>
        </p:txBody>
      </p:sp>
      <p:sp>
        <p:nvSpPr>
          <p:cNvPr id="77" name="Freeform 8">
            <a:extLst>
              <a:ext uri="{FF2B5EF4-FFF2-40B4-BE49-F238E27FC236}">
                <a16:creationId xmlns:a16="http://schemas.microsoft.com/office/drawing/2014/main" id="{598084C0-9ACE-4E7E-BF80-CEF534EDBCCA}"/>
              </a:ext>
            </a:extLst>
          </p:cNvPr>
          <p:cNvSpPr/>
          <p:nvPr/>
        </p:nvSpPr>
        <p:spPr>
          <a:xfrm rot="7478894">
            <a:off x="5991589" y="1912591"/>
            <a:ext cx="426702" cy="2582705"/>
          </a:xfrm>
          <a:custGeom>
            <a:avLst/>
            <a:gdLst>
              <a:gd name="connsiteX0" fmla="*/ 2993588 w 2993588"/>
              <a:gd name="connsiteY0" fmla="*/ 2355574 h 2355574"/>
              <a:gd name="connsiteX1" fmla="*/ 1910 w 2993588"/>
              <a:gd name="connsiteY1" fmla="*/ 1351722 h 2355574"/>
              <a:gd name="connsiteX2" fmla="*/ 2635779 w 2993588"/>
              <a:gd name="connsiteY2" fmla="*/ 0 h 2355574"/>
            </a:gdLst>
            <a:ahLst/>
            <a:cxnLst>
              <a:cxn ang="0">
                <a:pos x="connsiteX0" y="connsiteY0"/>
              </a:cxn>
              <a:cxn ang="0">
                <a:pos x="connsiteX1" y="connsiteY1"/>
              </a:cxn>
              <a:cxn ang="0">
                <a:pos x="connsiteX2" y="connsiteY2"/>
              </a:cxn>
            </a:cxnLst>
            <a:rect l="l" t="t" r="r" b="b"/>
            <a:pathLst>
              <a:path w="2993588" h="2355574">
                <a:moveTo>
                  <a:pt x="2993588" y="2355574"/>
                </a:moveTo>
                <a:cubicBezTo>
                  <a:pt x="1527566" y="2049946"/>
                  <a:pt x="61545" y="1744318"/>
                  <a:pt x="1910" y="1351722"/>
                </a:cubicBezTo>
                <a:cubicBezTo>
                  <a:pt x="-57725" y="959126"/>
                  <a:pt x="1289027" y="479563"/>
                  <a:pt x="2635779" y="0"/>
                </a:cubicBezTo>
              </a:path>
            </a:pathLst>
          </a:custGeom>
          <a:ln>
            <a:solidFill>
              <a:schemeClr val="tx1"/>
            </a:solidFill>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dirty="0">
              <a:solidFill>
                <a:srgbClr val="000000"/>
              </a:solidFill>
              <a:latin typeface="Franklin Gothic Book"/>
            </a:endParaRPr>
          </a:p>
        </p:txBody>
      </p:sp>
      <p:sp>
        <p:nvSpPr>
          <p:cNvPr id="80" name="Freeform 8">
            <a:extLst>
              <a:ext uri="{FF2B5EF4-FFF2-40B4-BE49-F238E27FC236}">
                <a16:creationId xmlns:a16="http://schemas.microsoft.com/office/drawing/2014/main" id="{00661DBD-2EF1-4598-9987-98D23193E41A}"/>
              </a:ext>
            </a:extLst>
          </p:cNvPr>
          <p:cNvSpPr/>
          <p:nvPr/>
        </p:nvSpPr>
        <p:spPr>
          <a:xfrm rot="17443621">
            <a:off x="4781953" y="3244773"/>
            <a:ext cx="705482" cy="3933100"/>
          </a:xfrm>
          <a:custGeom>
            <a:avLst/>
            <a:gdLst>
              <a:gd name="connsiteX0" fmla="*/ 2993588 w 2993588"/>
              <a:gd name="connsiteY0" fmla="*/ 2355574 h 2355574"/>
              <a:gd name="connsiteX1" fmla="*/ 1910 w 2993588"/>
              <a:gd name="connsiteY1" fmla="*/ 1351722 h 2355574"/>
              <a:gd name="connsiteX2" fmla="*/ 2635779 w 2993588"/>
              <a:gd name="connsiteY2" fmla="*/ 0 h 2355574"/>
            </a:gdLst>
            <a:ahLst/>
            <a:cxnLst>
              <a:cxn ang="0">
                <a:pos x="connsiteX0" y="connsiteY0"/>
              </a:cxn>
              <a:cxn ang="0">
                <a:pos x="connsiteX1" y="connsiteY1"/>
              </a:cxn>
              <a:cxn ang="0">
                <a:pos x="connsiteX2" y="connsiteY2"/>
              </a:cxn>
            </a:cxnLst>
            <a:rect l="l" t="t" r="r" b="b"/>
            <a:pathLst>
              <a:path w="2993588" h="2355574">
                <a:moveTo>
                  <a:pt x="2993588" y="2355574"/>
                </a:moveTo>
                <a:cubicBezTo>
                  <a:pt x="1527566" y="2049946"/>
                  <a:pt x="61545" y="1744318"/>
                  <a:pt x="1910" y="1351722"/>
                </a:cubicBezTo>
                <a:cubicBezTo>
                  <a:pt x="-57725" y="959126"/>
                  <a:pt x="1289027" y="479563"/>
                  <a:pt x="2635779" y="0"/>
                </a:cubicBezTo>
              </a:path>
            </a:pathLst>
          </a:custGeom>
          <a:ln>
            <a:solidFill>
              <a:schemeClr val="tx1"/>
            </a:solidFill>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dirty="0">
              <a:solidFill>
                <a:srgbClr val="000000"/>
              </a:solidFill>
              <a:latin typeface="Franklin Gothic Book"/>
            </a:endParaRPr>
          </a:p>
        </p:txBody>
      </p:sp>
      <p:sp>
        <p:nvSpPr>
          <p:cNvPr id="81" name="Freeform 8">
            <a:extLst>
              <a:ext uri="{FF2B5EF4-FFF2-40B4-BE49-F238E27FC236}">
                <a16:creationId xmlns:a16="http://schemas.microsoft.com/office/drawing/2014/main" id="{E4D61761-41C4-464A-A850-BB540EC0E4E1}"/>
              </a:ext>
            </a:extLst>
          </p:cNvPr>
          <p:cNvSpPr/>
          <p:nvPr/>
        </p:nvSpPr>
        <p:spPr>
          <a:xfrm rot="901063">
            <a:off x="3255057" y="3879693"/>
            <a:ext cx="195771" cy="377252"/>
          </a:xfrm>
          <a:custGeom>
            <a:avLst/>
            <a:gdLst>
              <a:gd name="connsiteX0" fmla="*/ 2993588 w 2993588"/>
              <a:gd name="connsiteY0" fmla="*/ 2355574 h 2355574"/>
              <a:gd name="connsiteX1" fmla="*/ 1910 w 2993588"/>
              <a:gd name="connsiteY1" fmla="*/ 1351722 h 2355574"/>
              <a:gd name="connsiteX2" fmla="*/ 2635779 w 2993588"/>
              <a:gd name="connsiteY2" fmla="*/ 0 h 2355574"/>
            </a:gdLst>
            <a:ahLst/>
            <a:cxnLst>
              <a:cxn ang="0">
                <a:pos x="connsiteX0" y="connsiteY0"/>
              </a:cxn>
              <a:cxn ang="0">
                <a:pos x="connsiteX1" y="connsiteY1"/>
              </a:cxn>
              <a:cxn ang="0">
                <a:pos x="connsiteX2" y="connsiteY2"/>
              </a:cxn>
            </a:cxnLst>
            <a:rect l="l" t="t" r="r" b="b"/>
            <a:pathLst>
              <a:path w="2993588" h="2355574">
                <a:moveTo>
                  <a:pt x="2993588" y="2355574"/>
                </a:moveTo>
                <a:cubicBezTo>
                  <a:pt x="1527566" y="2049946"/>
                  <a:pt x="61545" y="1744318"/>
                  <a:pt x="1910" y="1351722"/>
                </a:cubicBezTo>
                <a:cubicBezTo>
                  <a:pt x="-57725" y="959126"/>
                  <a:pt x="1289027" y="479563"/>
                  <a:pt x="2635779" y="0"/>
                </a:cubicBezTo>
              </a:path>
            </a:pathLst>
          </a:custGeom>
          <a:ln>
            <a:solidFill>
              <a:schemeClr val="tx1"/>
            </a:solidFill>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dirty="0">
              <a:solidFill>
                <a:srgbClr val="000000"/>
              </a:solidFill>
              <a:latin typeface="Franklin Gothic Book"/>
            </a:endParaRPr>
          </a:p>
        </p:txBody>
      </p:sp>
      <p:cxnSp>
        <p:nvCxnSpPr>
          <p:cNvPr id="82" name="Straight Connector 81">
            <a:extLst>
              <a:ext uri="{FF2B5EF4-FFF2-40B4-BE49-F238E27FC236}">
                <a16:creationId xmlns:a16="http://schemas.microsoft.com/office/drawing/2014/main" id="{7FBF8E1E-EEC8-45BB-A6CD-FF896C16A5FA}"/>
              </a:ext>
            </a:extLst>
          </p:cNvPr>
          <p:cNvCxnSpPr>
            <a:cxnSpLocks/>
          </p:cNvCxnSpPr>
          <p:nvPr/>
        </p:nvCxnSpPr>
        <p:spPr>
          <a:xfrm flipH="1">
            <a:off x="6464131" y="5638800"/>
            <a:ext cx="376228" cy="426917"/>
          </a:xfrm>
          <a:prstGeom prst="line">
            <a:avLst/>
          </a:prstGeom>
          <a:ln>
            <a:solidFill>
              <a:schemeClr val="tx1"/>
            </a:solidFill>
            <a:headEnd type="none"/>
            <a:tailEnd type="none"/>
          </a:ln>
          <a:effectLst>
            <a:glow rad="63500">
              <a:schemeClr val="accent6">
                <a:alpha val="40000"/>
              </a:schemeClr>
            </a:glow>
          </a:effectLst>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C9D37C94-A131-47FF-84E5-662EDC4372DC}"/>
              </a:ext>
            </a:extLst>
          </p:cNvPr>
          <p:cNvSpPr txBox="1"/>
          <p:nvPr/>
        </p:nvSpPr>
        <p:spPr>
          <a:xfrm>
            <a:off x="8422975" y="1430163"/>
            <a:ext cx="3948137" cy="3046988"/>
          </a:xfrm>
          <a:prstGeom prst="rect">
            <a:avLst/>
          </a:prstGeom>
          <a:noFill/>
          <a:ln w="19050">
            <a:noFill/>
          </a:ln>
        </p:spPr>
        <p:txBody>
          <a:bodyPr wrap="square" rtlCol="0">
            <a:spAutoFit/>
          </a:bodyPr>
          <a:lstStyle/>
          <a:p>
            <a:pPr marL="285750" indent="-285750">
              <a:buFont typeface="Wingdings" panose="05000000000000000000" pitchFamily="2" charset="2"/>
              <a:buChar char="ü"/>
            </a:pPr>
            <a:r>
              <a:rPr lang="en-US" sz="1600" b="1" dirty="0">
                <a:solidFill>
                  <a:srgbClr val="156F36"/>
                </a:solidFill>
              </a:rPr>
              <a:t>55,960 AMI meters deployed</a:t>
            </a:r>
          </a:p>
          <a:p>
            <a:pPr marL="285750" indent="-285750">
              <a:buFont typeface="Wingdings" panose="05000000000000000000" pitchFamily="2" charset="2"/>
              <a:buChar char="ü"/>
            </a:pPr>
            <a:r>
              <a:rPr lang="en-US" sz="1600" b="1" dirty="0">
                <a:solidFill>
                  <a:srgbClr val="156F36"/>
                </a:solidFill>
              </a:rPr>
              <a:t>900 MHz</a:t>
            </a:r>
          </a:p>
          <a:p>
            <a:pPr marL="285750" indent="-285750">
              <a:buFont typeface="Wingdings" panose="05000000000000000000" pitchFamily="2" charset="2"/>
              <a:buChar char="ü"/>
            </a:pPr>
            <a:r>
              <a:rPr lang="en-US" sz="1600" b="1" dirty="0">
                <a:solidFill>
                  <a:srgbClr val="156F36"/>
                </a:solidFill>
              </a:rPr>
              <a:t>FCC-licensed spectrum</a:t>
            </a:r>
          </a:p>
          <a:p>
            <a:pPr marL="285750" indent="-285750">
              <a:buFont typeface="Wingdings" panose="05000000000000000000" pitchFamily="2" charset="2"/>
              <a:buChar char="ü"/>
            </a:pPr>
            <a:r>
              <a:rPr lang="en-US" sz="1600" b="1" dirty="0">
                <a:solidFill>
                  <a:srgbClr val="156F36"/>
                </a:solidFill>
              </a:rPr>
              <a:t>Proprietary protocol w/encryption</a:t>
            </a:r>
          </a:p>
          <a:p>
            <a:pPr marL="285750" indent="-285750">
              <a:buFont typeface="Wingdings" panose="05000000000000000000" pitchFamily="2" charset="2"/>
              <a:buChar char="ü"/>
            </a:pPr>
            <a:r>
              <a:rPr lang="en-US" sz="1600" b="1" dirty="0">
                <a:solidFill>
                  <a:srgbClr val="156F36"/>
                </a:solidFill>
              </a:rPr>
              <a:t>Point-to-multipoint architecture</a:t>
            </a:r>
          </a:p>
          <a:p>
            <a:pPr marL="285750" indent="-285750">
              <a:buFont typeface="Wingdings" panose="05000000000000000000" pitchFamily="2" charset="2"/>
              <a:buChar char="ü"/>
            </a:pPr>
            <a:r>
              <a:rPr lang="en-US" sz="1600" b="1" dirty="0">
                <a:solidFill>
                  <a:srgbClr val="156F36"/>
                </a:solidFill>
              </a:rPr>
              <a:t>Meter-to-buddy communications </a:t>
            </a:r>
          </a:p>
          <a:p>
            <a:pPr marL="285750" indent="-285750">
              <a:buFont typeface="Wingdings" panose="05000000000000000000" pitchFamily="2" charset="2"/>
              <a:buChar char="ü"/>
            </a:pPr>
            <a:r>
              <a:rPr lang="en-US" sz="1600" b="1" dirty="0">
                <a:solidFill>
                  <a:srgbClr val="156F36"/>
                </a:solidFill>
              </a:rPr>
              <a:t>Can use Ring as backhaul</a:t>
            </a:r>
          </a:p>
          <a:p>
            <a:pPr marL="285750" indent="-285750">
              <a:buFont typeface="Wingdings" panose="05000000000000000000" pitchFamily="2" charset="2"/>
              <a:buChar char="ü"/>
            </a:pPr>
            <a:r>
              <a:rPr lang="en-US" sz="1600" b="1" dirty="0">
                <a:solidFill>
                  <a:srgbClr val="156F36"/>
                </a:solidFill>
              </a:rPr>
              <a:t>Added Badger Mt. Base Station</a:t>
            </a:r>
          </a:p>
          <a:p>
            <a:pPr marL="285750" indent="-285750">
              <a:buFont typeface="Wingdings" panose="05000000000000000000" pitchFamily="2" charset="2"/>
              <a:buChar char="ü"/>
            </a:pPr>
            <a:r>
              <a:rPr lang="en-US" sz="1600" b="1" dirty="0">
                <a:solidFill>
                  <a:srgbClr val="156F36"/>
                </a:solidFill>
              </a:rPr>
              <a:t>Fiber network is primary backhaul</a:t>
            </a:r>
          </a:p>
          <a:p>
            <a:pPr marL="285750" indent="-285750">
              <a:buFont typeface="Wingdings" panose="05000000000000000000" pitchFamily="2" charset="2"/>
              <a:buChar char="ü"/>
            </a:pPr>
            <a:r>
              <a:rPr lang="en-US" sz="1600" b="1" dirty="0">
                <a:solidFill>
                  <a:srgbClr val="156F36"/>
                </a:solidFill>
              </a:rPr>
              <a:t>Added 4 - R100 Mini Base Stations</a:t>
            </a:r>
          </a:p>
          <a:p>
            <a:pPr marL="285750" indent="-285750">
              <a:buFont typeface="Wingdings" panose="05000000000000000000" pitchFamily="2" charset="2"/>
              <a:buChar char="ü"/>
            </a:pPr>
            <a:r>
              <a:rPr lang="en-US" sz="1600" b="1" dirty="0">
                <a:solidFill>
                  <a:srgbClr val="156F36"/>
                </a:solidFill>
              </a:rPr>
              <a:t>Meters communicate with Sensus</a:t>
            </a:r>
          </a:p>
          <a:p>
            <a:pPr marL="285750" indent="-285750">
              <a:buFont typeface="Wingdings" panose="05000000000000000000" pitchFamily="2" charset="2"/>
              <a:buChar char="ü"/>
            </a:pPr>
            <a:r>
              <a:rPr lang="en-US" sz="1600" b="1" dirty="0">
                <a:solidFill>
                  <a:srgbClr val="156F36"/>
                </a:solidFill>
              </a:rPr>
              <a:t>Successful operation since 2009</a:t>
            </a:r>
          </a:p>
        </p:txBody>
      </p:sp>
      <p:pic>
        <p:nvPicPr>
          <p:cNvPr id="57" name="Picture 56">
            <a:extLst>
              <a:ext uri="{FF2B5EF4-FFF2-40B4-BE49-F238E27FC236}">
                <a16:creationId xmlns:a16="http://schemas.microsoft.com/office/drawing/2014/main" id="{DB799325-358E-425E-AF0F-CAFDDA47B927}"/>
              </a:ext>
            </a:extLst>
          </p:cNvPr>
          <p:cNvPicPr>
            <a:picLocks noChangeAspect="1"/>
          </p:cNvPicPr>
          <p:nvPr/>
        </p:nvPicPr>
        <p:blipFill>
          <a:blip r:embed="rId5"/>
          <a:stretch>
            <a:fillRect/>
          </a:stretch>
        </p:blipFill>
        <p:spPr>
          <a:xfrm>
            <a:off x="6245777" y="3429000"/>
            <a:ext cx="244802" cy="509588"/>
          </a:xfrm>
          <a:prstGeom prst="rect">
            <a:avLst/>
          </a:prstGeom>
        </p:spPr>
      </p:pic>
      <p:sp>
        <p:nvSpPr>
          <p:cNvPr id="69" name="TextBox 68">
            <a:extLst>
              <a:ext uri="{FF2B5EF4-FFF2-40B4-BE49-F238E27FC236}">
                <a16:creationId xmlns:a16="http://schemas.microsoft.com/office/drawing/2014/main" id="{7A9AF609-AB4F-4DDA-9008-EBA650D53093}"/>
              </a:ext>
            </a:extLst>
          </p:cNvPr>
          <p:cNvSpPr txBox="1"/>
          <p:nvPr/>
        </p:nvSpPr>
        <p:spPr>
          <a:xfrm>
            <a:off x="6280884" y="3824803"/>
            <a:ext cx="639919" cy="261610"/>
          </a:xfrm>
          <a:prstGeom prst="rect">
            <a:avLst/>
          </a:prstGeom>
          <a:noFill/>
        </p:spPr>
        <p:txBody>
          <a:bodyPr wrap="none" rtlCol="0">
            <a:spAutoFit/>
          </a:bodyPr>
          <a:lstStyle/>
          <a:p>
            <a:r>
              <a:rPr lang="en-US" sz="1100" dirty="0"/>
              <a:t>Badger</a:t>
            </a:r>
          </a:p>
        </p:txBody>
      </p:sp>
      <p:sp>
        <p:nvSpPr>
          <p:cNvPr id="71" name="Freeform 8">
            <a:extLst>
              <a:ext uri="{FF2B5EF4-FFF2-40B4-BE49-F238E27FC236}">
                <a16:creationId xmlns:a16="http://schemas.microsoft.com/office/drawing/2014/main" id="{1CC9916D-CF5F-4B82-84A1-9C64437B531C}"/>
              </a:ext>
            </a:extLst>
          </p:cNvPr>
          <p:cNvSpPr/>
          <p:nvPr/>
        </p:nvSpPr>
        <p:spPr>
          <a:xfrm rot="3321805">
            <a:off x="4026622" y="2220868"/>
            <a:ext cx="323080" cy="1519150"/>
          </a:xfrm>
          <a:custGeom>
            <a:avLst/>
            <a:gdLst>
              <a:gd name="connsiteX0" fmla="*/ 2993588 w 2993588"/>
              <a:gd name="connsiteY0" fmla="*/ 2355574 h 2355574"/>
              <a:gd name="connsiteX1" fmla="*/ 1910 w 2993588"/>
              <a:gd name="connsiteY1" fmla="*/ 1351722 h 2355574"/>
              <a:gd name="connsiteX2" fmla="*/ 2635779 w 2993588"/>
              <a:gd name="connsiteY2" fmla="*/ 0 h 2355574"/>
            </a:gdLst>
            <a:ahLst/>
            <a:cxnLst>
              <a:cxn ang="0">
                <a:pos x="connsiteX0" y="connsiteY0"/>
              </a:cxn>
              <a:cxn ang="0">
                <a:pos x="connsiteX1" y="connsiteY1"/>
              </a:cxn>
              <a:cxn ang="0">
                <a:pos x="connsiteX2" y="connsiteY2"/>
              </a:cxn>
            </a:cxnLst>
            <a:rect l="l" t="t" r="r" b="b"/>
            <a:pathLst>
              <a:path w="2993588" h="2355574">
                <a:moveTo>
                  <a:pt x="2993588" y="2355574"/>
                </a:moveTo>
                <a:cubicBezTo>
                  <a:pt x="1527566" y="2049946"/>
                  <a:pt x="61545" y="1744318"/>
                  <a:pt x="1910" y="1351722"/>
                </a:cubicBezTo>
                <a:cubicBezTo>
                  <a:pt x="-57725" y="959126"/>
                  <a:pt x="1289027" y="479563"/>
                  <a:pt x="2635779" y="0"/>
                </a:cubicBezTo>
              </a:path>
            </a:pathLst>
          </a:custGeom>
          <a:ln>
            <a:solidFill>
              <a:schemeClr val="tx1"/>
            </a:solidFill>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Franklin Gothic Book"/>
              <a:ea typeface="+mn-ea"/>
              <a:cs typeface="+mn-cs"/>
            </a:endParaRPr>
          </a:p>
        </p:txBody>
      </p:sp>
      <p:sp>
        <p:nvSpPr>
          <p:cNvPr id="14" name="Flowchart: Connector 13">
            <a:extLst>
              <a:ext uri="{FF2B5EF4-FFF2-40B4-BE49-F238E27FC236}">
                <a16:creationId xmlns:a16="http://schemas.microsoft.com/office/drawing/2014/main" id="{F26282BA-B05D-4241-B94C-FF44C1CD54A8}"/>
              </a:ext>
            </a:extLst>
          </p:cNvPr>
          <p:cNvSpPr>
            <a:spLocks noChangeAspect="1"/>
          </p:cNvSpPr>
          <p:nvPr/>
        </p:nvSpPr>
        <p:spPr>
          <a:xfrm>
            <a:off x="5325878" y="3384464"/>
            <a:ext cx="129232" cy="129232"/>
          </a:xfrm>
          <a:prstGeom prst="flowChartConnector">
            <a:avLst/>
          </a:prstGeom>
          <a:solidFill>
            <a:srgbClr val="0000FF"/>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Connector 72">
            <a:extLst>
              <a:ext uri="{FF2B5EF4-FFF2-40B4-BE49-F238E27FC236}">
                <a16:creationId xmlns:a16="http://schemas.microsoft.com/office/drawing/2014/main" id="{8D72E709-DD34-4D64-80EA-AD724E1AB617}"/>
              </a:ext>
            </a:extLst>
          </p:cNvPr>
          <p:cNvSpPr>
            <a:spLocks noChangeAspect="1"/>
          </p:cNvSpPr>
          <p:nvPr/>
        </p:nvSpPr>
        <p:spPr>
          <a:xfrm>
            <a:off x="7267961" y="5575787"/>
            <a:ext cx="129232" cy="129232"/>
          </a:xfrm>
          <a:prstGeom prst="flowChartConnector">
            <a:avLst/>
          </a:prstGeom>
          <a:solidFill>
            <a:srgbClr val="0000FF"/>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Connector 74">
            <a:extLst>
              <a:ext uri="{FF2B5EF4-FFF2-40B4-BE49-F238E27FC236}">
                <a16:creationId xmlns:a16="http://schemas.microsoft.com/office/drawing/2014/main" id="{198E8EFA-4297-4AB2-A54B-0910A2115300}"/>
              </a:ext>
            </a:extLst>
          </p:cNvPr>
          <p:cNvSpPr>
            <a:spLocks noChangeAspect="1"/>
          </p:cNvSpPr>
          <p:nvPr/>
        </p:nvSpPr>
        <p:spPr>
          <a:xfrm>
            <a:off x="7873974" y="4609778"/>
            <a:ext cx="129232" cy="129232"/>
          </a:xfrm>
          <a:prstGeom prst="flowChartConnector">
            <a:avLst/>
          </a:prstGeom>
          <a:solidFill>
            <a:srgbClr val="0000FF"/>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id="{C3458733-E070-4ECD-B700-6DDE1CC90902}"/>
              </a:ext>
            </a:extLst>
          </p:cNvPr>
          <p:cNvSpPr>
            <a:spLocks noChangeAspect="1"/>
          </p:cNvSpPr>
          <p:nvPr/>
        </p:nvSpPr>
        <p:spPr>
          <a:xfrm>
            <a:off x="3701313" y="1329382"/>
            <a:ext cx="129232" cy="129232"/>
          </a:xfrm>
          <a:prstGeom prst="flowChartConnector">
            <a:avLst/>
          </a:prstGeom>
          <a:solidFill>
            <a:srgbClr val="0000FF"/>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2443B50A-5E51-4C8B-91F7-E90BA2C867C0}"/>
              </a:ext>
            </a:extLst>
          </p:cNvPr>
          <p:cNvSpPr txBox="1"/>
          <p:nvPr/>
        </p:nvSpPr>
        <p:spPr>
          <a:xfrm>
            <a:off x="3432532" y="1504973"/>
            <a:ext cx="891591" cy="261610"/>
          </a:xfrm>
          <a:prstGeom prst="rect">
            <a:avLst/>
          </a:prstGeom>
          <a:noFill/>
        </p:spPr>
        <p:txBody>
          <a:bodyPr wrap="none" rtlCol="0">
            <a:spAutoFit/>
          </a:bodyPr>
          <a:lstStyle/>
          <a:p>
            <a:r>
              <a:rPr lang="en-US" sz="1100" dirty="0"/>
              <a:t>Cold Creek</a:t>
            </a:r>
          </a:p>
        </p:txBody>
      </p:sp>
      <p:sp>
        <p:nvSpPr>
          <p:cNvPr id="89" name="TextBox 88">
            <a:extLst>
              <a:ext uri="{FF2B5EF4-FFF2-40B4-BE49-F238E27FC236}">
                <a16:creationId xmlns:a16="http://schemas.microsoft.com/office/drawing/2014/main" id="{0809C921-86DA-4924-9299-B47F3D6F8432}"/>
              </a:ext>
            </a:extLst>
          </p:cNvPr>
          <p:cNvSpPr txBox="1"/>
          <p:nvPr/>
        </p:nvSpPr>
        <p:spPr>
          <a:xfrm>
            <a:off x="4721670" y="3545073"/>
            <a:ext cx="914033" cy="261610"/>
          </a:xfrm>
          <a:prstGeom prst="rect">
            <a:avLst/>
          </a:prstGeom>
          <a:noFill/>
        </p:spPr>
        <p:txBody>
          <a:bodyPr wrap="none" rtlCol="0">
            <a:spAutoFit/>
          </a:bodyPr>
          <a:lstStyle/>
          <a:p>
            <a:r>
              <a:rPr lang="en-US" sz="1100" dirty="0"/>
              <a:t>Benton City</a:t>
            </a:r>
          </a:p>
        </p:txBody>
      </p:sp>
      <p:sp>
        <p:nvSpPr>
          <p:cNvPr id="90" name="TextBox 89">
            <a:extLst>
              <a:ext uri="{FF2B5EF4-FFF2-40B4-BE49-F238E27FC236}">
                <a16:creationId xmlns:a16="http://schemas.microsoft.com/office/drawing/2014/main" id="{FB12DC89-DF6C-429A-941D-57E5DDC37520}"/>
              </a:ext>
            </a:extLst>
          </p:cNvPr>
          <p:cNvSpPr txBox="1"/>
          <p:nvPr/>
        </p:nvSpPr>
        <p:spPr>
          <a:xfrm>
            <a:off x="7025902" y="5645993"/>
            <a:ext cx="639919" cy="261610"/>
          </a:xfrm>
          <a:prstGeom prst="rect">
            <a:avLst/>
          </a:prstGeom>
          <a:noFill/>
        </p:spPr>
        <p:txBody>
          <a:bodyPr wrap="none" rtlCol="0">
            <a:spAutoFit/>
          </a:bodyPr>
          <a:lstStyle/>
          <a:p>
            <a:r>
              <a:rPr lang="en-US" sz="1100" dirty="0"/>
              <a:t>Berrian</a:t>
            </a:r>
          </a:p>
        </p:txBody>
      </p:sp>
      <p:sp>
        <p:nvSpPr>
          <p:cNvPr id="91" name="TextBox 90">
            <a:extLst>
              <a:ext uri="{FF2B5EF4-FFF2-40B4-BE49-F238E27FC236}">
                <a16:creationId xmlns:a16="http://schemas.microsoft.com/office/drawing/2014/main" id="{5FC42E82-EFD8-4964-A442-B75891CE46B4}"/>
              </a:ext>
            </a:extLst>
          </p:cNvPr>
          <p:cNvSpPr txBox="1"/>
          <p:nvPr/>
        </p:nvSpPr>
        <p:spPr>
          <a:xfrm>
            <a:off x="7867233" y="4674394"/>
            <a:ext cx="562975" cy="261610"/>
          </a:xfrm>
          <a:prstGeom prst="rect">
            <a:avLst/>
          </a:prstGeom>
          <a:noFill/>
        </p:spPr>
        <p:txBody>
          <a:bodyPr wrap="none" rtlCol="0">
            <a:spAutoFit/>
          </a:bodyPr>
          <a:lstStyle/>
          <a:p>
            <a:r>
              <a:rPr lang="en-US" sz="1100" dirty="0"/>
              <a:t>Finley</a:t>
            </a:r>
          </a:p>
        </p:txBody>
      </p:sp>
      <p:cxnSp>
        <p:nvCxnSpPr>
          <p:cNvPr id="92" name="Straight Connector 91">
            <a:extLst>
              <a:ext uri="{FF2B5EF4-FFF2-40B4-BE49-F238E27FC236}">
                <a16:creationId xmlns:a16="http://schemas.microsoft.com/office/drawing/2014/main" id="{B5467EF7-54BD-48B0-A1CE-9265842803CF}"/>
              </a:ext>
            </a:extLst>
          </p:cNvPr>
          <p:cNvCxnSpPr>
            <a:cxnSpLocks/>
          </p:cNvCxnSpPr>
          <p:nvPr/>
        </p:nvCxnSpPr>
        <p:spPr>
          <a:xfrm>
            <a:off x="7701745" y="4609778"/>
            <a:ext cx="188077" cy="32308"/>
          </a:xfrm>
          <a:prstGeom prst="line">
            <a:avLst/>
          </a:prstGeom>
          <a:ln>
            <a:solidFill>
              <a:schemeClr val="tx1"/>
            </a:solidFill>
            <a:headEnd type="none"/>
            <a:tailEnd type="none"/>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BDDDEE6-2216-4836-B912-09BB87881C21}"/>
              </a:ext>
            </a:extLst>
          </p:cNvPr>
          <p:cNvCxnSpPr>
            <a:cxnSpLocks/>
          </p:cNvCxnSpPr>
          <p:nvPr/>
        </p:nvCxnSpPr>
        <p:spPr>
          <a:xfrm flipH="1" flipV="1">
            <a:off x="5464516" y="3480316"/>
            <a:ext cx="285939" cy="588003"/>
          </a:xfrm>
          <a:prstGeom prst="line">
            <a:avLst/>
          </a:prstGeom>
          <a:ln>
            <a:solidFill>
              <a:schemeClr val="tx1"/>
            </a:solidFill>
            <a:headEnd type="none"/>
            <a:tailEnd type="none"/>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cxnSp>
      <p:pic>
        <p:nvPicPr>
          <p:cNvPr id="94" name="Picture 93" descr="Icon&#10;&#10;Description automatically generated">
            <a:extLst>
              <a:ext uri="{FF2B5EF4-FFF2-40B4-BE49-F238E27FC236}">
                <a16:creationId xmlns:a16="http://schemas.microsoft.com/office/drawing/2014/main" id="{FC128497-6786-44AE-B258-77D42AC68D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9742" y="989336"/>
            <a:ext cx="292837" cy="268321"/>
          </a:xfrm>
          <a:prstGeom prst="rect">
            <a:avLst/>
          </a:prstGeom>
        </p:spPr>
      </p:pic>
      <p:pic>
        <p:nvPicPr>
          <p:cNvPr id="95" name="Picture 94" descr="Icon&#10;&#10;Description automatically generated">
            <a:extLst>
              <a:ext uri="{FF2B5EF4-FFF2-40B4-BE49-F238E27FC236}">
                <a16:creationId xmlns:a16="http://schemas.microsoft.com/office/drawing/2014/main" id="{9EAE483F-27B6-4D38-A1E8-DA12437DD5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6261" y="5511832"/>
            <a:ext cx="292837" cy="268321"/>
          </a:xfrm>
          <a:prstGeom prst="rect">
            <a:avLst/>
          </a:prstGeom>
        </p:spPr>
      </p:pic>
      <p:pic>
        <p:nvPicPr>
          <p:cNvPr id="49" name="Picture 2">
            <a:extLst>
              <a:ext uri="{FF2B5EF4-FFF2-40B4-BE49-F238E27FC236}">
                <a16:creationId xmlns:a16="http://schemas.microsoft.com/office/drawing/2014/main" id="{40E72560-280D-4344-84B5-A14FBE5851A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151" t="5470" r="-1197" b="6468"/>
          <a:stretch/>
        </p:blipFill>
        <p:spPr bwMode="auto">
          <a:xfrm>
            <a:off x="6239995" y="4427892"/>
            <a:ext cx="399018" cy="38632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a:extLst>
              <a:ext uri="{FF2B5EF4-FFF2-40B4-BE49-F238E27FC236}">
                <a16:creationId xmlns:a16="http://schemas.microsoft.com/office/drawing/2014/main" id="{6D5FCF8D-56E6-4274-B7EE-1D5CC05374A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151" t="5470" r="-1197" b="6468"/>
          <a:stretch/>
        </p:blipFill>
        <p:spPr bwMode="auto">
          <a:xfrm>
            <a:off x="3944484" y="5697773"/>
            <a:ext cx="399018" cy="386321"/>
          </a:xfrm>
          <a:prstGeom prst="rect">
            <a:avLst/>
          </a:prstGeom>
          <a:solidFill>
            <a:schemeClr val="bg1"/>
          </a:solidFill>
        </p:spPr>
      </p:pic>
      <p:pic>
        <p:nvPicPr>
          <p:cNvPr id="51" name="Picture 2">
            <a:extLst>
              <a:ext uri="{FF2B5EF4-FFF2-40B4-BE49-F238E27FC236}">
                <a16:creationId xmlns:a16="http://schemas.microsoft.com/office/drawing/2014/main" id="{3C918C6B-3EB3-45E2-9A03-7A88D290657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151" t="5470" r="-1197" b="6468"/>
          <a:stretch/>
        </p:blipFill>
        <p:spPr bwMode="auto">
          <a:xfrm>
            <a:off x="5703048" y="4819650"/>
            <a:ext cx="399018" cy="38632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a:extLst>
              <a:ext uri="{FF2B5EF4-FFF2-40B4-BE49-F238E27FC236}">
                <a16:creationId xmlns:a16="http://schemas.microsoft.com/office/drawing/2014/main" id="{C795D9A5-34D7-4693-B526-04DFBB3ACDD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151" t="5470" r="-1197" b="6468"/>
          <a:stretch/>
        </p:blipFill>
        <p:spPr bwMode="auto">
          <a:xfrm>
            <a:off x="4331123" y="1094377"/>
            <a:ext cx="399018" cy="386321"/>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Straight Connector 54">
            <a:extLst>
              <a:ext uri="{FF2B5EF4-FFF2-40B4-BE49-F238E27FC236}">
                <a16:creationId xmlns:a16="http://schemas.microsoft.com/office/drawing/2014/main" id="{346EFC80-1056-45D6-9DF9-30A2EC48A6B1}"/>
              </a:ext>
            </a:extLst>
          </p:cNvPr>
          <p:cNvCxnSpPr>
            <a:cxnSpLocks/>
            <a:stCxn id="74" idx="1"/>
          </p:cNvCxnSpPr>
          <p:nvPr/>
        </p:nvCxnSpPr>
        <p:spPr>
          <a:xfrm>
            <a:off x="8010128" y="5138019"/>
            <a:ext cx="995233" cy="46430"/>
          </a:xfrm>
          <a:prstGeom prst="line">
            <a:avLst/>
          </a:prstGeom>
          <a:ln>
            <a:solidFill>
              <a:schemeClr val="tx1"/>
            </a:solidFill>
            <a:headEnd type="none"/>
            <a:tailEnd type="none"/>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FD1110D-146F-47B7-99D0-FB7A0A2B3943}"/>
              </a:ext>
            </a:extLst>
          </p:cNvPr>
          <p:cNvPicPr>
            <a:picLocks noChangeAspect="1"/>
          </p:cNvPicPr>
          <p:nvPr/>
        </p:nvPicPr>
        <p:blipFill>
          <a:blip r:embed="rId8"/>
          <a:stretch>
            <a:fillRect/>
          </a:stretch>
        </p:blipFill>
        <p:spPr>
          <a:xfrm>
            <a:off x="9072972" y="4967670"/>
            <a:ext cx="496696" cy="496696"/>
          </a:xfrm>
          <a:prstGeom prst="rect">
            <a:avLst/>
          </a:prstGeom>
        </p:spPr>
      </p:pic>
      <p:pic>
        <p:nvPicPr>
          <p:cNvPr id="11" name="Picture 10">
            <a:extLst>
              <a:ext uri="{FF2B5EF4-FFF2-40B4-BE49-F238E27FC236}">
                <a16:creationId xmlns:a16="http://schemas.microsoft.com/office/drawing/2014/main" id="{AF9ED26D-2714-4826-B4FF-CA7D5E78DEF0}"/>
              </a:ext>
            </a:extLst>
          </p:cNvPr>
          <p:cNvPicPr>
            <a:picLocks noChangeAspect="1"/>
          </p:cNvPicPr>
          <p:nvPr/>
        </p:nvPicPr>
        <p:blipFill>
          <a:blip r:embed="rId9"/>
          <a:stretch>
            <a:fillRect/>
          </a:stretch>
        </p:blipFill>
        <p:spPr>
          <a:xfrm>
            <a:off x="8958381" y="4608948"/>
            <a:ext cx="725877" cy="320240"/>
          </a:xfrm>
          <a:prstGeom prst="rect">
            <a:avLst/>
          </a:prstGeom>
        </p:spPr>
      </p:pic>
      <p:sp>
        <p:nvSpPr>
          <p:cNvPr id="72" name="TextBox 71">
            <a:extLst>
              <a:ext uri="{FF2B5EF4-FFF2-40B4-BE49-F238E27FC236}">
                <a16:creationId xmlns:a16="http://schemas.microsoft.com/office/drawing/2014/main" id="{DD730A04-3E69-40D5-AFB6-F4F9C2FD7E0E}"/>
              </a:ext>
            </a:extLst>
          </p:cNvPr>
          <p:cNvSpPr txBox="1"/>
          <p:nvPr/>
        </p:nvSpPr>
        <p:spPr>
          <a:xfrm>
            <a:off x="8837051" y="5421559"/>
            <a:ext cx="968535" cy="261610"/>
          </a:xfrm>
          <a:prstGeom prst="rect">
            <a:avLst/>
          </a:prstGeom>
          <a:noFill/>
        </p:spPr>
        <p:txBody>
          <a:bodyPr wrap="none" rtlCol="0">
            <a:spAutoFit/>
          </a:bodyPr>
          <a:lstStyle/>
          <a:p>
            <a:r>
              <a:rPr lang="en-US" sz="1100" dirty="0"/>
              <a:t>Boise, Idaho</a:t>
            </a:r>
          </a:p>
        </p:txBody>
      </p:sp>
      <p:pic>
        <p:nvPicPr>
          <p:cNvPr id="13" name="Picture 12">
            <a:extLst>
              <a:ext uri="{FF2B5EF4-FFF2-40B4-BE49-F238E27FC236}">
                <a16:creationId xmlns:a16="http://schemas.microsoft.com/office/drawing/2014/main" id="{F1752181-1BE4-4802-88A4-0DEB967B3F02}"/>
              </a:ext>
            </a:extLst>
          </p:cNvPr>
          <p:cNvPicPr>
            <a:picLocks noChangeAspect="1"/>
          </p:cNvPicPr>
          <p:nvPr/>
        </p:nvPicPr>
        <p:blipFill>
          <a:blip r:embed="rId10"/>
          <a:stretch>
            <a:fillRect/>
          </a:stretch>
        </p:blipFill>
        <p:spPr>
          <a:xfrm rot="21095126">
            <a:off x="6633818" y="4648412"/>
            <a:ext cx="622111" cy="319539"/>
          </a:xfrm>
          <a:prstGeom prst="rect">
            <a:avLst/>
          </a:prstGeom>
          <a:effectLst>
            <a:glow rad="6350">
              <a:srgbClr val="FFFF00"/>
            </a:glow>
          </a:effectLst>
        </p:spPr>
      </p:pic>
      <p:pic>
        <p:nvPicPr>
          <p:cNvPr id="78" name="Picture 77">
            <a:extLst>
              <a:ext uri="{FF2B5EF4-FFF2-40B4-BE49-F238E27FC236}">
                <a16:creationId xmlns:a16="http://schemas.microsoft.com/office/drawing/2014/main" id="{06292C9E-1F72-43F7-8CAB-5C7851C311D7}"/>
              </a:ext>
            </a:extLst>
          </p:cNvPr>
          <p:cNvPicPr>
            <a:picLocks noChangeAspect="1"/>
          </p:cNvPicPr>
          <p:nvPr/>
        </p:nvPicPr>
        <p:blipFill>
          <a:blip r:embed="rId10"/>
          <a:stretch>
            <a:fillRect/>
          </a:stretch>
        </p:blipFill>
        <p:spPr>
          <a:xfrm rot="1843067">
            <a:off x="5802893" y="5304638"/>
            <a:ext cx="622111" cy="319539"/>
          </a:xfrm>
          <a:prstGeom prst="rect">
            <a:avLst/>
          </a:prstGeom>
          <a:effectLst>
            <a:glow rad="6350">
              <a:srgbClr val="FFFF00"/>
            </a:glow>
          </a:effectLst>
        </p:spPr>
      </p:pic>
      <p:pic>
        <p:nvPicPr>
          <p:cNvPr id="79" name="Picture 78">
            <a:extLst>
              <a:ext uri="{FF2B5EF4-FFF2-40B4-BE49-F238E27FC236}">
                <a16:creationId xmlns:a16="http://schemas.microsoft.com/office/drawing/2014/main" id="{B3E077AE-4F2E-4D07-AA3A-E5B777E43AD9}"/>
              </a:ext>
            </a:extLst>
          </p:cNvPr>
          <p:cNvPicPr>
            <a:picLocks noChangeAspect="1"/>
          </p:cNvPicPr>
          <p:nvPr/>
        </p:nvPicPr>
        <p:blipFill>
          <a:blip r:embed="rId10"/>
          <a:stretch>
            <a:fillRect/>
          </a:stretch>
        </p:blipFill>
        <p:spPr>
          <a:xfrm rot="21311673">
            <a:off x="4564806" y="5863434"/>
            <a:ext cx="1568803" cy="444779"/>
          </a:xfrm>
          <a:prstGeom prst="rect">
            <a:avLst/>
          </a:prstGeom>
          <a:effectLst>
            <a:glow rad="6350">
              <a:srgbClr val="FFFF00"/>
            </a:glow>
          </a:effectLst>
        </p:spPr>
      </p:pic>
      <p:pic>
        <p:nvPicPr>
          <p:cNvPr id="83" name="Picture 2">
            <a:extLst>
              <a:ext uri="{FF2B5EF4-FFF2-40B4-BE49-F238E27FC236}">
                <a16:creationId xmlns:a16="http://schemas.microsoft.com/office/drawing/2014/main" id="{139D976E-ED6C-482C-B032-427E2F244D9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151" t="5470" r="-1197" b="6468"/>
          <a:stretch/>
        </p:blipFill>
        <p:spPr bwMode="auto">
          <a:xfrm>
            <a:off x="3919799" y="3114450"/>
            <a:ext cx="399018" cy="386321"/>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EE0C20F3-D401-4943-84EA-70D5C4D6CFCC}"/>
              </a:ext>
            </a:extLst>
          </p:cNvPr>
          <p:cNvPicPr>
            <a:picLocks noChangeAspect="1"/>
          </p:cNvPicPr>
          <p:nvPr/>
        </p:nvPicPr>
        <p:blipFill>
          <a:blip r:embed="rId10"/>
          <a:stretch>
            <a:fillRect/>
          </a:stretch>
        </p:blipFill>
        <p:spPr>
          <a:xfrm rot="4655352">
            <a:off x="3907563" y="3545675"/>
            <a:ext cx="410365" cy="319539"/>
          </a:xfrm>
          <a:prstGeom prst="rect">
            <a:avLst/>
          </a:prstGeom>
          <a:effectLst>
            <a:glow rad="6350">
              <a:srgbClr val="FFFF00"/>
            </a:glow>
          </a:effectLst>
        </p:spPr>
      </p:pic>
      <p:pic>
        <p:nvPicPr>
          <p:cNvPr id="85" name="Picture 84">
            <a:extLst>
              <a:ext uri="{FF2B5EF4-FFF2-40B4-BE49-F238E27FC236}">
                <a16:creationId xmlns:a16="http://schemas.microsoft.com/office/drawing/2014/main" id="{6295E881-2958-43E1-BDDD-05B76EA4B924}"/>
              </a:ext>
            </a:extLst>
          </p:cNvPr>
          <p:cNvPicPr>
            <a:picLocks noChangeAspect="1"/>
          </p:cNvPicPr>
          <p:nvPr/>
        </p:nvPicPr>
        <p:blipFill>
          <a:blip r:embed="rId10"/>
          <a:stretch>
            <a:fillRect/>
          </a:stretch>
        </p:blipFill>
        <p:spPr>
          <a:xfrm rot="2843229">
            <a:off x="4254129" y="1857195"/>
            <a:ext cx="882267" cy="319539"/>
          </a:xfrm>
          <a:prstGeom prst="rect">
            <a:avLst/>
          </a:prstGeom>
          <a:effectLst>
            <a:glow rad="6350">
              <a:srgbClr val="FFFF00"/>
            </a:glow>
          </a:effectLst>
        </p:spPr>
      </p:pic>
      <p:pic>
        <p:nvPicPr>
          <p:cNvPr id="86" name="Picture 85">
            <a:extLst>
              <a:ext uri="{FF2B5EF4-FFF2-40B4-BE49-F238E27FC236}">
                <a16:creationId xmlns:a16="http://schemas.microsoft.com/office/drawing/2014/main" id="{ABFD3688-EE3D-4273-B1BF-F49E6641AD8E}"/>
              </a:ext>
            </a:extLst>
          </p:cNvPr>
          <p:cNvPicPr>
            <a:picLocks noChangeAspect="1"/>
          </p:cNvPicPr>
          <p:nvPr/>
        </p:nvPicPr>
        <p:blipFill>
          <a:blip r:embed="rId10"/>
          <a:stretch>
            <a:fillRect/>
          </a:stretch>
        </p:blipFill>
        <p:spPr>
          <a:xfrm rot="2984711">
            <a:off x="6066598" y="4046874"/>
            <a:ext cx="410365" cy="319539"/>
          </a:xfrm>
          <a:prstGeom prst="rect">
            <a:avLst/>
          </a:prstGeom>
          <a:effectLst>
            <a:glow rad="6350">
              <a:srgbClr val="FFFF00"/>
            </a:glow>
          </a:effectLst>
        </p:spPr>
      </p:pic>
      <p:pic>
        <p:nvPicPr>
          <p:cNvPr id="96" name="Picture 95">
            <a:extLst>
              <a:ext uri="{FF2B5EF4-FFF2-40B4-BE49-F238E27FC236}">
                <a16:creationId xmlns:a16="http://schemas.microsoft.com/office/drawing/2014/main" id="{78815B76-8888-4933-95C5-C757C3B19FAB}"/>
              </a:ext>
            </a:extLst>
          </p:cNvPr>
          <p:cNvPicPr>
            <a:picLocks noChangeAspect="1"/>
          </p:cNvPicPr>
          <p:nvPr/>
        </p:nvPicPr>
        <p:blipFill>
          <a:blip r:embed="rId10"/>
          <a:stretch>
            <a:fillRect/>
          </a:stretch>
        </p:blipFill>
        <p:spPr>
          <a:xfrm rot="5736019">
            <a:off x="5933398" y="4537256"/>
            <a:ext cx="230592" cy="319539"/>
          </a:xfrm>
          <a:prstGeom prst="rect">
            <a:avLst/>
          </a:prstGeom>
          <a:effectLst>
            <a:glow rad="6350">
              <a:srgbClr val="FFFF00"/>
            </a:glow>
          </a:effectLst>
        </p:spPr>
      </p:pic>
      <p:cxnSp>
        <p:nvCxnSpPr>
          <p:cNvPr id="97" name="Straight Connector 96">
            <a:extLst>
              <a:ext uri="{FF2B5EF4-FFF2-40B4-BE49-F238E27FC236}">
                <a16:creationId xmlns:a16="http://schemas.microsoft.com/office/drawing/2014/main" id="{0EB9D4A1-1380-44B5-9B33-FFCFDB6F9CCC}"/>
              </a:ext>
            </a:extLst>
          </p:cNvPr>
          <p:cNvCxnSpPr>
            <a:cxnSpLocks/>
            <a:stCxn id="22" idx="0"/>
          </p:cNvCxnSpPr>
          <p:nvPr/>
        </p:nvCxnSpPr>
        <p:spPr>
          <a:xfrm flipV="1">
            <a:off x="7315970" y="3243720"/>
            <a:ext cx="299415" cy="737350"/>
          </a:xfrm>
          <a:prstGeom prst="line">
            <a:avLst/>
          </a:prstGeom>
          <a:ln>
            <a:solidFill>
              <a:schemeClr val="tx1"/>
            </a:solidFill>
            <a:headEnd type="none"/>
            <a:tailEnd type="none"/>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DB05875-5675-4E71-AC47-DE010359689F}"/>
              </a:ext>
            </a:extLst>
          </p:cNvPr>
          <p:cNvCxnSpPr>
            <a:cxnSpLocks/>
          </p:cNvCxnSpPr>
          <p:nvPr/>
        </p:nvCxnSpPr>
        <p:spPr>
          <a:xfrm>
            <a:off x="2890914" y="3470160"/>
            <a:ext cx="559338" cy="269022"/>
          </a:xfrm>
          <a:prstGeom prst="line">
            <a:avLst/>
          </a:prstGeom>
          <a:ln>
            <a:solidFill>
              <a:schemeClr val="tx1"/>
            </a:solidFill>
            <a:headEnd type="none"/>
            <a:tailEnd type="none"/>
          </a:ln>
          <a:effectLst>
            <a:glow rad="63500">
              <a:srgbClr val="FF0000">
                <a:alpha val="40000"/>
              </a:srgbClr>
            </a:glow>
          </a:effectLst>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88325A1-B616-49D5-A43E-D3C8460B1EAC}"/>
              </a:ext>
            </a:extLst>
          </p:cNvPr>
          <p:cNvPicPr>
            <a:picLocks noChangeAspect="1"/>
          </p:cNvPicPr>
          <p:nvPr/>
        </p:nvPicPr>
        <p:blipFill>
          <a:blip r:embed="rId11"/>
          <a:stretch>
            <a:fillRect/>
          </a:stretch>
        </p:blipFill>
        <p:spPr>
          <a:xfrm>
            <a:off x="2428555" y="3009228"/>
            <a:ext cx="452505" cy="590337"/>
          </a:xfrm>
          <a:prstGeom prst="rect">
            <a:avLst/>
          </a:prstGeom>
        </p:spPr>
      </p:pic>
      <p:pic>
        <p:nvPicPr>
          <p:cNvPr id="99" name="Picture 98">
            <a:extLst>
              <a:ext uri="{FF2B5EF4-FFF2-40B4-BE49-F238E27FC236}">
                <a16:creationId xmlns:a16="http://schemas.microsoft.com/office/drawing/2014/main" id="{58D78BD5-F63E-4BA4-B687-31405841CFFE}"/>
              </a:ext>
            </a:extLst>
          </p:cNvPr>
          <p:cNvPicPr>
            <a:picLocks noChangeAspect="1"/>
          </p:cNvPicPr>
          <p:nvPr/>
        </p:nvPicPr>
        <p:blipFill>
          <a:blip r:embed="rId11"/>
          <a:stretch>
            <a:fillRect/>
          </a:stretch>
        </p:blipFill>
        <p:spPr>
          <a:xfrm>
            <a:off x="7439831" y="2642203"/>
            <a:ext cx="452505" cy="590337"/>
          </a:xfrm>
          <a:prstGeom prst="rect">
            <a:avLst/>
          </a:prstGeom>
        </p:spPr>
      </p:pic>
      <p:sp>
        <p:nvSpPr>
          <p:cNvPr id="100" name="TextBox 99">
            <a:extLst>
              <a:ext uri="{FF2B5EF4-FFF2-40B4-BE49-F238E27FC236}">
                <a16:creationId xmlns:a16="http://schemas.microsoft.com/office/drawing/2014/main" id="{F96D864D-3422-47FF-A15D-4FC7E34D1180}"/>
              </a:ext>
            </a:extLst>
          </p:cNvPr>
          <p:cNvSpPr txBox="1"/>
          <p:nvPr/>
        </p:nvSpPr>
        <p:spPr>
          <a:xfrm>
            <a:off x="2107917" y="3538367"/>
            <a:ext cx="1047082" cy="261610"/>
          </a:xfrm>
          <a:prstGeom prst="rect">
            <a:avLst/>
          </a:prstGeom>
          <a:noFill/>
        </p:spPr>
        <p:txBody>
          <a:bodyPr wrap="none" rtlCol="0">
            <a:spAutoFit/>
          </a:bodyPr>
          <a:lstStyle/>
          <a:p>
            <a:r>
              <a:rPr lang="en-US" sz="1100" dirty="0"/>
              <a:t>Portland POP</a:t>
            </a:r>
          </a:p>
        </p:txBody>
      </p:sp>
      <p:sp>
        <p:nvSpPr>
          <p:cNvPr id="101" name="TextBox 100">
            <a:extLst>
              <a:ext uri="{FF2B5EF4-FFF2-40B4-BE49-F238E27FC236}">
                <a16:creationId xmlns:a16="http://schemas.microsoft.com/office/drawing/2014/main" id="{1C1AF00F-0F39-4F00-B904-83E7547BB19F}"/>
              </a:ext>
            </a:extLst>
          </p:cNvPr>
          <p:cNvSpPr txBox="1"/>
          <p:nvPr/>
        </p:nvSpPr>
        <p:spPr>
          <a:xfrm>
            <a:off x="7199786" y="2416519"/>
            <a:ext cx="960519" cy="261610"/>
          </a:xfrm>
          <a:prstGeom prst="rect">
            <a:avLst/>
          </a:prstGeom>
          <a:noFill/>
        </p:spPr>
        <p:txBody>
          <a:bodyPr wrap="none" rtlCol="0">
            <a:spAutoFit/>
          </a:bodyPr>
          <a:lstStyle/>
          <a:p>
            <a:r>
              <a:rPr lang="en-US" sz="1100" dirty="0"/>
              <a:t>Seattle POP</a:t>
            </a:r>
          </a:p>
        </p:txBody>
      </p:sp>
      <p:pic>
        <p:nvPicPr>
          <p:cNvPr id="110" name="Picture 109">
            <a:extLst>
              <a:ext uri="{FF2B5EF4-FFF2-40B4-BE49-F238E27FC236}">
                <a16:creationId xmlns:a16="http://schemas.microsoft.com/office/drawing/2014/main" id="{2E0AF785-387B-455B-8FB9-12985F4181CE}"/>
              </a:ext>
            </a:extLst>
          </p:cNvPr>
          <p:cNvPicPr>
            <a:picLocks noChangeAspect="1"/>
          </p:cNvPicPr>
          <p:nvPr/>
        </p:nvPicPr>
        <p:blipFill>
          <a:blip r:embed="rId10"/>
          <a:stretch>
            <a:fillRect/>
          </a:stretch>
        </p:blipFill>
        <p:spPr>
          <a:xfrm rot="7230626">
            <a:off x="4208259" y="2748005"/>
            <a:ext cx="571932" cy="319539"/>
          </a:xfrm>
          <a:prstGeom prst="rect">
            <a:avLst/>
          </a:prstGeom>
          <a:effectLst>
            <a:glow rad="6350">
              <a:srgbClr val="FFFF00"/>
            </a:glow>
          </a:effectLst>
        </p:spPr>
      </p:pic>
      <p:pic>
        <p:nvPicPr>
          <p:cNvPr id="112" name="Picture 111">
            <a:extLst>
              <a:ext uri="{FF2B5EF4-FFF2-40B4-BE49-F238E27FC236}">
                <a16:creationId xmlns:a16="http://schemas.microsoft.com/office/drawing/2014/main" id="{5E202488-DB76-4269-821B-0CD37D39143B}"/>
              </a:ext>
            </a:extLst>
          </p:cNvPr>
          <p:cNvPicPr>
            <a:picLocks noChangeAspect="1"/>
          </p:cNvPicPr>
          <p:nvPr/>
        </p:nvPicPr>
        <p:blipFill>
          <a:blip r:embed="rId10"/>
          <a:stretch>
            <a:fillRect/>
          </a:stretch>
        </p:blipFill>
        <p:spPr>
          <a:xfrm rot="10293203">
            <a:off x="7004531" y="5304596"/>
            <a:ext cx="230592" cy="319539"/>
          </a:xfrm>
          <a:prstGeom prst="rect">
            <a:avLst/>
          </a:prstGeom>
          <a:effectLst>
            <a:glow rad="6350">
              <a:srgbClr val="FFFF00"/>
            </a:glow>
          </a:effectLst>
        </p:spPr>
      </p:pic>
      <p:pic>
        <p:nvPicPr>
          <p:cNvPr id="113" name="Picture 112">
            <a:extLst>
              <a:ext uri="{FF2B5EF4-FFF2-40B4-BE49-F238E27FC236}">
                <a16:creationId xmlns:a16="http://schemas.microsoft.com/office/drawing/2014/main" id="{61839E1B-E80A-47F6-BBEC-1308A4025841}"/>
              </a:ext>
            </a:extLst>
          </p:cNvPr>
          <p:cNvPicPr>
            <a:picLocks noChangeAspect="1"/>
          </p:cNvPicPr>
          <p:nvPr/>
        </p:nvPicPr>
        <p:blipFill>
          <a:blip r:embed="rId10"/>
          <a:stretch>
            <a:fillRect/>
          </a:stretch>
        </p:blipFill>
        <p:spPr>
          <a:xfrm rot="3818459">
            <a:off x="7691308" y="4776317"/>
            <a:ext cx="230592" cy="319539"/>
          </a:xfrm>
          <a:prstGeom prst="rect">
            <a:avLst/>
          </a:prstGeom>
          <a:effectLst>
            <a:glow rad="6350">
              <a:srgbClr val="FFFF00"/>
            </a:glow>
          </a:effectLst>
        </p:spPr>
      </p:pic>
      <p:pic>
        <p:nvPicPr>
          <p:cNvPr id="114" name="Picture 113">
            <a:extLst>
              <a:ext uri="{FF2B5EF4-FFF2-40B4-BE49-F238E27FC236}">
                <a16:creationId xmlns:a16="http://schemas.microsoft.com/office/drawing/2014/main" id="{B49FF97C-6F8D-41C5-A5C7-638722B7D955}"/>
              </a:ext>
            </a:extLst>
          </p:cNvPr>
          <p:cNvPicPr>
            <a:picLocks noChangeAspect="1"/>
          </p:cNvPicPr>
          <p:nvPr/>
        </p:nvPicPr>
        <p:blipFill>
          <a:blip r:embed="rId10"/>
          <a:stretch>
            <a:fillRect/>
          </a:stretch>
        </p:blipFill>
        <p:spPr>
          <a:xfrm rot="7413514">
            <a:off x="4874207" y="3204860"/>
            <a:ext cx="219546" cy="370700"/>
          </a:xfrm>
          <a:prstGeom prst="rect">
            <a:avLst/>
          </a:prstGeom>
          <a:effectLst>
            <a:glow rad="6350">
              <a:srgbClr val="FFFF00"/>
            </a:glow>
          </a:effectLst>
        </p:spPr>
      </p:pic>
      <p:pic>
        <p:nvPicPr>
          <p:cNvPr id="115" name="Picture 114">
            <a:extLst>
              <a:ext uri="{FF2B5EF4-FFF2-40B4-BE49-F238E27FC236}">
                <a16:creationId xmlns:a16="http://schemas.microsoft.com/office/drawing/2014/main" id="{DDAB51AE-04FA-49D2-BA4A-7CAEAED98931}"/>
              </a:ext>
            </a:extLst>
          </p:cNvPr>
          <p:cNvPicPr>
            <a:picLocks noChangeAspect="1"/>
          </p:cNvPicPr>
          <p:nvPr/>
        </p:nvPicPr>
        <p:blipFill>
          <a:blip r:embed="rId10"/>
          <a:stretch>
            <a:fillRect/>
          </a:stretch>
        </p:blipFill>
        <p:spPr>
          <a:xfrm rot="7323262">
            <a:off x="3947586" y="1250647"/>
            <a:ext cx="230592" cy="319539"/>
          </a:xfrm>
          <a:prstGeom prst="rect">
            <a:avLst/>
          </a:prstGeom>
          <a:effectLst>
            <a:glow rad="6350">
              <a:srgbClr val="FFFF00"/>
            </a:glow>
          </a:effectLst>
        </p:spPr>
      </p:pic>
    </p:spTree>
    <p:extLst>
      <p:ext uri="{BB962C8B-B14F-4D97-AF65-F5344CB8AC3E}">
        <p14:creationId xmlns:p14="http://schemas.microsoft.com/office/powerpoint/2010/main" val="300639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Effect transition="in" filter="wipe(up)">
                                      <p:cBhvr>
                                        <p:cTn id="7" dur="500"/>
                                        <p:tgtEl>
                                          <p:spTgt spid="56">
                                            <p:txEl>
                                              <p:pRg st="0" end="0"/>
                                            </p:txEl>
                                          </p:spTgt>
                                        </p:tgtEl>
                                      </p:cBhvr>
                                    </p:animEffect>
                                  </p:childTnLst>
                                  <p:subTnLst>
                                    <p:animClr clrSpc="rgb" dir="cw">
                                      <p:cBhvr override="childStyle">
                                        <p:cTn dur="1" fill="hold" display="0" masterRel="nextClick" afterEffect="1"/>
                                        <p:tgtEl>
                                          <p:spTgt spid="56">
                                            <p:txEl>
                                              <p:pRg st="0" end="0"/>
                                            </p:txEl>
                                          </p:spTgt>
                                        </p:tgtEl>
                                        <p:attrNameLst>
                                          <p:attrName>ppt_c</p:attrName>
                                        </p:attrNameLst>
                                      </p:cBhvr>
                                      <p:to>
                                        <a:srgbClr val="B2B2B2"/>
                                      </p:to>
                                    </p:animClr>
                                  </p:subTnLst>
                                </p:cTn>
                              </p:par>
                              <p:par>
                                <p:cTn id="8" presetID="22" presetClass="entr" presetSubtype="1"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up)">
                                      <p:cBhvr>
                                        <p:cTn id="10" dur="500"/>
                                        <p:tgtEl>
                                          <p:spTgt spid="50"/>
                                        </p:tgtEl>
                                      </p:cBhvr>
                                    </p:animEffect>
                                  </p:childTnLst>
                                </p:cTn>
                              </p:par>
                              <p:par>
                                <p:cTn id="11" presetID="22" presetClass="entr" presetSubtype="1" fill="hold" nodeType="with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wipe(up)">
                                      <p:cBhvr>
                                        <p:cTn id="13" dur="500"/>
                                        <p:tgtEl>
                                          <p:spTgt spid="83"/>
                                        </p:tgtEl>
                                      </p:cBhvr>
                                    </p:animEffect>
                                  </p:childTnLst>
                                </p:cTn>
                              </p:par>
                              <p:par>
                                <p:cTn id="14" presetID="22" presetClass="entr" presetSubtype="1"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wipe(up)">
                                      <p:cBhvr>
                                        <p:cTn id="16" dur="500"/>
                                        <p:tgtEl>
                                          <p:spTgt spid="52"/>
                                        </p:tgtEl>
                                      </p:cBhvr>
                                    </p:animEffect>
                                  </p:childTnLst>
                                </p:cTn>
                              </p:par>
                              <p:par>
                                <p:cTn id="17" presetID="22" presetClass="entr" presetSubtype="1"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up)">
                                      <p:cBhvr>
                                        <p:cTn id="19" dur="500"/>
                                        <p:tgtEl>
                                          <p:spTgt spid="49"/>
                                        </p:tgtEl>
                                      </p:cBhvr>
                                    </p:animEffect>
                                  </p:childTnLst>
                                </p:cTn>
                              </p:par>
                              <p:par>
                                <p:cTn id="20" presetID="22" presetClass="entr" presetSubtype="1"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up)">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wipe(up)">
                                      <p:cBhvr>
                                        <p:cTn id="27" dur="500"/>
                                        <p:tgtEl>
                                          <p:spTgt spid="79"/>
                                        </p:tgtEl>
                                      </p:cBhvr>
                                    </p:animEffect>
                                  </p:childTnLst>
                                </p:cTn>
                              </p:par>
                              <p:par>
                                <p:cTn id="28" presetID="22" presetClass="entr" presetSubtype="1" fill="hold" nodeType="withEffect">
                                  <p:stCondLst>
                                    <p:cond delay="0"/>
                                  </p:stCondLst>
                                  <p:childTnLst>
                                    <p:set>
                                      <p:cBhvr>
                                        <p:cTn id="29" dur="1" fill="hold">
                                          <p:stCondLst>
                                            <p:cond delay="0"/>
                                          </p:stCondLst>
                                        </p:cTn>
                                        <p:tgtEl>
                                          <p:spTgt spid="56">
                                            <p:txEl>
                                              <p:pRg st="1" end="1"/>
                                            </p:txEl>
                                          </p:spTgt>
                                        </p:tgtEl>
                                        <p:attrNameLst>
                                          <p:attrName>style.visibility</p:attrName>
                                        </p:attrNameLst>
                                      </p:cBhvr>
                                      <p:to>
                                        <p:strVal val="visible"/>
                                      </p:to>
                                    </p:set>
                                    <p:animEffect transition="in" filter="wipe(up)">
                                      <p:cBhvr>
                                        <p:cTn id="30" dur="500"/>
                                        <p:tgtEl>
                                          <p:spTgt spid="56">
                                            <p:txEl>
                                              <p:pRg st="1" end="1"/>
                                            </p:txEl>
                                          </p:spTgt>
                                        </p:tgtEl>
                                      </p:cBhvr>
                                    </p:animEffect>
                                  </p:childTnLst>
                                  <p:subTnLst>
                                    <p:animClr clrSpc="rgb" dir="cw">
                                      <p:cBhvr override="childStyle">
                                        <p:cTn dur="1" fill="hold" display="0" masterRel="nextClick" afterEffect="1"/>
                                        <p:tgtEl>
                                          <p:spTgt spid="56">
                                            <p:txEl>
                                              <p:pRg st="1" end="1"/>
                                            </p:txEl>
                                          </p:spTgt>
                                        </p:tgtEl>
                                        <p:attrNameLst>
                                          <p:attrName>ppt_c</p:attrName>
                                        </p:attrNameLst>
                                      </p:cBhvr>
                                      <p:to>
                                        <a:srgbClr val="B2B2B2"/>
                                      </p:to>
                                    </p:animClr>
                                  </p:subTnLst>
                                </p:cTn>
                              </p:par>
                              <p:par>
                                <p:cTn id="31" presetID="22" presetClass="entr" presetSubtype="1" fill="hold" nodeType="withEffect">
                                  <p:stCondLst>
                                    <p:cond delay="0"/>
                                  </p:stCondLst>
                                  <p:childTnLst>
                                    <p:set>
                                      <p:cBhvr>
                                        <p:cTn id="32" dur="1" fill="hold">
                                          <p:stCondLst>
                                            <p:cond delay="0"/>
                                          </p:stCondLst>
                                        </p:cTn>
                                        <p:tgtEl>
                                          <p:spTgt spid="56">
                                            <p:txEl>
                                              <p:pRg st="2" end="2"/>
                                            </p:txEl>
                                          </p:spTgt>
                                        </p:tgtEl>
                                        <p:attrNameLst>
                                          <p:attrName>style.visibility</p:attrName>
                                        </p:attrNameLst>
                                      </p:cBhvr>
                                      <p:to>
                                        <p:strVal val="visible"/>
                                      </p:to>
                                    </p:set>
                                    <p:animEffect transition="in" filter="wipe(up)">
                                      <p:cBhvr>
                                        <p:cTn id="33" dur="500"/>
                                        <p:tgtEl>
                                          <p:spTgt spid="56">
                                            <p:txEl>
                                              <p:pRg st="2" end="2"/>
                                            </p:txEl>
                                          </p:spTgt>
                                        </p:tgtEl>
                                      </p:cBhvr>
                                    </p:animEffect>
                                  </p:childTnLst>
                                  <p:subTnLst>
                                    <p:animClr clrSpc="rgb" dir="cw">
                                      <p:cBhvr override="childStyle">
                                        <p:cTn dur="1" fill="hold" display="0" masterRel="nextClick" afterEffect="1"/>
                                        <p:tgtEl>
                                          <p:spTgt spid="56">
                                            <p:txEl>
                                              <p:pRg st="2" end="2"/>
                                            </p:txEl>
                                          </p:spTgt>
                                        </p:tgtEl>
                                        <p:attrNameLst>
                                          <p:attrName>ppt_c</p:attrName>
                                        </p:attrNameLst>
                                      </p:cBhvr>
                                      <p:to>
                                        <a:srgbClr val="B2B2B2"/>
                                      </p:to>
                                    </p:animClr>
                                  </p:subTnLst>
                                </p:cTn>
                              </p:par>
                              <p:par>
                                <p:cTn id="34" presetID="22" presetClass="entr" presetSubtype="1" fill="hold" nodeType="withEffect">
                                  <p:stCondLst>
                                    <p:cond delay="0"/>
                                  </p:stCondLst>
                                  <p:childTnLst>
                                    <p:set>
                                      <p:cBhvr>
                                        <p:cTn id="35" dur="1" fill="hold">
                                          <p:stCondLst>
                                            <p:cond delay="0"/>
                                          </p:stCondLst>
                                        </p:cTn>
                                        <p:tgtEl>
                                          <p:spTgt spid="56">
                                            <p:txEl>
                                              <p:pRg st="3" end="3"/>
                                            </p:txEl>
                                          </p:spTgt>
                                        </p:tgtEl>
                                        <p:attrNameLst>
                                          <p:attrName>style.visibility</p:attrName>
                                        </p:attrNameLst>
                                      </p:cBhvr>
                                      <p:to>
                                        <p:strVal val="visible"/>
                                      </p:to>
                                    </p:set>
                                    <p:animEffect transition="in" filter="wipe(up)">
                                      <p:cBhvr>
                                        <p:cTn id="36" dur="500"/>
                                        <p:tgtEl>
                                          <p:spTgt spid="56">
                                            <p:txEl>
                                              <p:pRg st="3" end="3"/>
                                            </p:txEl>
                                          </p:spTgt>
                                        </p:tgtEl>
                                      </p:cBhvr>
                                    </p:animEffect>
                                  </p:childTnLst>
                                  <p:subTnLst>
                                    <p:animClr clrSpc="rgb" dir="cw">
                                      <p:cBhvr override="childStyle">
                                        <p:cTn dur="1" fill="hold" display="0" masterRel="nextClick" afterEffect="1"/>
                                        <p:tgtEl>
                                          <p:spTgt spid="56">
                                            <p:txEl>
                                              <p:pRg st="3" end="3"/>
                                            </p:txEl>
                                          </p:spTgt>
                                        </p:tgtEl>
                                        <p:attrNameLst>
                                          <p:attrName>ppt_c</p:attrName>
                                        </p:attrNameLst>
                                      </p:cBhvr>
                                      <p:to>
                                        <a:srgbClr val="B2B2B2"/>
                                      </p:to>
                                    </p:animClr>
                                  </p:subTnLst>
                                </p:cTn>
                              </p:par>
                              <p:par>
                                <p:cTn id="37" presetID="22" presetClass="entr" presetSubtype="1" fill="hold" nodeType="withEffect">
                                  <p:stCondLst>
                                    <p:cond delay="0"/>
                                  </p:stCondLst>
                                  <p:childTnLst>
                                    <p:set>
                                      <p:cBhvr>
                                        <p:cTn id="38" dur="1" fill="hold">
                                          <p:stCondLst>
                                            <p:cond delay="0"/>
                                          </p:stCondLst>
                                        </p:cTn>
                                        <p:tgtEl>
                                          <p:spTgt spid="56">
                                            <p:txEl>
                                              <p:pRg st="4" end="4"/>
                                            </p:txEl>
                                          </p:spTgt>
                                        </p:tgtEl>
                                        <p:attrNameLst>
                                          <p:attrName>style.visibility</p:attrName>
                                        </p:attrNameLst>
                                      </p:cBhvr>
                                      <p:to>
                                        <p:strVal val="visible"/>
                                      </p:to>
                                    </p:set>
                                    <p:animEffect transition="in" filter="wipe(up)">
                                      <p:cBhvr>
                                        <p:cTn id="39" dur="500"/>
                                        <p:tgtEl>
                                          <p:spTgt spid="56">
                                            <p:txEl>
                                              <p:pRg st="4" end="4"/>
                                            </p:txEl>
                                          </p:spTgt>
                                        </p:tgtEl>
                                      </p:cBhvr>
                                    </p:animEffect>
                                  </p:childTnLst>
                                  <p:subTnLst>
                                    <p:animClr clrSpc="rgb" dir="cw">
                                      <p:cBhvr override="childStyle">
                                        <p:cTn dur="1" fill="hold" display="0" masterRel="nextClick" afterEffect="1"/>
                                        <p:tgtEl>
                                          <p:spTgt spid="56">
                                            <p:txEl>
                                              <p:pRg st="4" end="4"/>
                                            </p:txEl>
                                          </p:spTgt>
                                        </p:tgtEl>
                                        <p:attrNameLst>
                                          <p:attrName>ppt_c</p:attrName>
                                        </p:attrNameLst>
                                      </p:cBhvr>
                                      <p:to>
                                        <a:srgbClr val="B2B2B2"/>
                                      </p:to>
                                    </p:animClr>
                                  </p:subTnLst>
                                </p:cTn>
                              </p:par>
                              <p:par>
                                <p:cTn id="40" presetID="22" presetClass="entr" presetSubtype="1" fill="hold" nodeType="withEffect">
                                  <p:stCondLst>
                                    <p:cond delay="0"/>
                                  </p:stCondLst>
                                  <p:childTnLst>
                                    <p:set>
                                      <p:cBhvr>
                                        <p:cTn id="41" dur="1" fill="hold">
                                          <p:stCondLst>
                                            <p:cond delay="0"/>
                                          </p:stCondLst>
                                        </p:cTn>
                                        <p:tgtEl>
                                          <p:spTgt spid="56">
                                            <p:txEl>
                                              <p:pRg st="5" end="5"/>
                                            </p:txEl>
                                          </p:spTgt>
                                        </p:tgtEl>
                                        <p:attrNameLst>
                                          <p:attrName>style.visibility</p:attrName>
                                        </p:attrNameLst>
                                      </p:cBhvr>
                                      <p:to>
                                        <p:strVal val="visible"/>
                                      </p:to>
                                    </p:set>
                                    <p:animEffect transition="in" filter="wipe(up)">
                                      <p:cBhvr>
                                        <p:cTn id="42" dur="500"/>
                                        <p:tgtEl>
                                          <p:spTgt spid="56">
                                            <p:txEl>
                                              <p:pRg st="5" end="5"/>
                                            </p:txEl>
                                          </p:spTgt>
                                        </p:tgtEl>
                                      </p:cBhvr>
                                    </p:animEffect>
                                  </p:childTnLst>
                                  <p:subTnLst>
                                    <p:animClr clrSpc="rgb" dir="cw">
                                      <p:cBhvr override="childStyle">
                                        <p:cTn dur="1" fill="hold" display="0" masterRel="nextClick" afterEffect="1"/>
                                        <p:tgtEl>
                                          <p:spTgt spid="56">
                                            <p:txEl>
                                              <p:pRg st="5" end="5"/>
                                            </p:txEl>
                                          </p:spTgt>
                                        </p:tgtEl>
                                        <p:attrNameLst>
                                          <p:attrName>ppt_c</p:attrName>
                                        </p:attrNameLst>
                                      </p:cBhvr>
                                      <p:to>
                                        <a:srgbClr val="B2B2B2"/>
                                      </p:to>
                                    </p:animClr>
                                  </p:subTnLst>
                                </p:cTn>
                              </p:par>
                              <p:par>
                                <p:cTn id="43" presetID="22" presetClass="entr" presetSubtype="1" fill="hold" nodeType="withEffect">
                                  <p:stCondLst>
                                    <p:cond delay="0"/>
                                  </p:stCondLst>
                                  <p:childTnLst>
                                    <p:set>
                                      <p:cBhvr>
                                        <p:cTn id="44" dur="1" fill="hold">
                                          <p:stCondLst>
                                            <p:cond delay="0"/>
                                          </p:stCondLst>
                                        </p:cTn>
                                        <p:tgtEl>
                                          <p:spTgt spid="96"/>
                                        </p:tgtEl>
                                        <p:attrNameLst>
                                          <p:attrName>style.visibility</p:attrName>
                                        </p:attrNameLst>
                                      </p:cBhvr>
                                      <p:to>
                                        <p:strVal val="visible"/>
                                      </p:to>
                                    </p:set>
                                    <p:animEffect transition="in" filter="wipe(up)">
                                      <p:cBhvr>
                                        <p:cTn id="45" dur="500"/>
                                        <p:tgtEl>
                                          <p:spTgt spid="96"/>
                                        </p:tgtEl>
                                      </p:cBhvr>
                                    </p:animEffect>
                                  </p:childTnLst>
                                </p:cTn>
                              </p:par>
                              <p:par>
                                <p:cTn id="46" presetID="22" presetClass="entr" presetSubtype="1" fill="hold" nodeType="with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wipe(up)">
                                      <p:cBhvr>
                                        <p:cTn id="48" dur="500"/>
                                        <p:tgtEl>
                                          <p:spTgt spid="78"/>
                                        </p:tgtEl>
                                      </p:cBhvr>
                                    </p:animEffect>
                                  </p:childTnLst>
                                </p:cTn>
                              </p:par>
                              <p:par>
                                <p:cTn id="49" presetID="22" presetClass="entr" presetSubtype="1"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up)">
                                      <p:cBhvr>
                                        <p:cTn id="51" dur="500"/>
                                        <p:tgtEl>
                                          <p:spTgt spid="13"/>
                                        </p:tgtEl>
                                      </p:cBhvr>
                                    </p:animEffect>
                                  </p:childTnLst>
                                </p:cTn>
                              </p:par>
                              <p:par>
                                <p:cTn id="52" presetID="22" presetClass="entr" presetSubtype="1" fill="hold" nodeType="withEffect">
                                  <p:stCondLst>
                                    <p:cond delay="0"/>
                                  </p:stCondLst>
                                  <p:childTnLst>
                                    <p:set>
                                      <p:cBhvr>
                                        <p:cTn id="53" dur="1" fill="hold">
                                          <p:stCondLst>
                                            <p:cond delay="0"/>
                                          </p:stCondLst>
                                        </p:cTn>
                                        <p:tgtEl>
                                          <p:spTgt spid="84"/>
                                        </p:tgtEl>
                                        <p:attrNameLst>
                                          <p:attrName>style.visibility</p:attrName>
                                        </p:attrNameLst>
                                      </p:cBhvr>
                                      <p:to>
                                        <p:strVal val="visible"/>
                                      </p:to>
                                    </p:set>
                                    <p:animEffect transition="in" filter="wipe(up)">
                                      <p:cBhvr>
                                        <p:cTn id="54" dur="500"/>
                                        <p:tgtEl>
                                          <p:spTgt spid="84"/>
                                        </p:tgtEl>
                                      </p:cBhvr>
                                    </p:animEffect>
                                  </p:childTnLst>
                                </p:cTn>
                              </p:par>
                              <p:par>
                                <p:cTn id="55" presetID="22" presetClass="entr" presetSubtype="1" fill="hold" nodeType="withEffect">
                                  <p:stCondLst>
                                    <p:cond delay="0"/>
                                  </p:stCondLst>
                                  <p:childTnLst>
                                    <p:set>
                                      <p:cBhvr>
                                        <p:cTn id="56" dur="1" fill="hold">
                                          <p:stCondLst>
                                            <p:cond delay="0"/>
                                          </p:stCondLst>
                                        </p:cTn>
                                        <p:tgtEl>
                                          <p:spTgt spid="85"/>
                                        </p:tgtEl>
                                        <p:attrNameLst>
                                          <p:attrName>style.visibility</p:attrName>
                                        </p:attrNameLst>
                                      </p:cBhvr>
                                      <p:to>
                                        <p:strVal val="visible"/>
                                      </p:to>
                                    </p:set>
                                    <p:animEffect transition="in" filter="wipe(up)">
                                      <p:cBhvr>
                                        <p:cTn id="57" dur="500"/>
                                        <p:tgtEl>
                                          <p:spTgt spid="85"/>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wipe(up)">
                                      <p:cBhvr>
                                        <p:cTn id="60" dur="500"/>
                                        <p:tgtEl>
                                          <p:spTgt spid="63"/>
                                        </p:tgtEl>
                                      </p:cBhvr>
                                    </p:animEffect>
                                  </p:childTnLst>
                                </p:cTn>
                              </p:par>
                              <p:par>
                                <p:cTn id="61" presetID="22" presetClass="entr" presetSubtype="1" fill="hold" nodeType="with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wipe(up)">
                                      <p:cBhvr>
                                        <p:cTn id="63" dur="500"/>
                                        <p:tgtEl>
                                          <p:spTgt spid="61"/>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wipe(up)">
                                      <p:cBhvr>
                                        <p:cTn id="66" dur="500"/>
                                        <p:tgtEl>
                                          <p:spTgt spid="34"/>
                                        </p:tgtEl>
                                      </p:cBhvr>
                                    </p:animEffect>
                                  </p:childTnLst>
                                </p:cTn>
                              </p:par>
                              <p:par>
                                <p:cTn id="67" presetID="22" presetClass="entr" presetSubtype="1"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wipe(up)">
                                      <p:cBhvr>
                                        <p:cTn id="69" dur="500"/>
                                        <p:tgtEl>
                                          <p:spTgt spid="31"/>
                                        </p:tgtEl>
                                      </p:cBhvr>
                                    </p:animEffect>
                                  </p:childTnLst>
                                </p:cTn>
                              </p:par>
                              <p:par>
                                <p:cTn id="70" presetID="22" presetClass="entr" presetSubtype="1" fill="hold" nodeType="with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wipe(up)">
                                      <p:cBhvr>
                                        <p:cTn id="72" dur="500"/>
                                        <p:tgtEl>
                                          <p:spTgt spid="58"/>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62"/>
                                        </p:tgtEl>
                                        <p:attrNameLst>
                                          <p:attrName>style.visibility</p:attrName>
                                        </p:attrNameLst>
                                      </p:cBhvr>
                                      <p:to>
                                        <p:strVal val="visible"/>
                                      </p:to>
                                    </p:set>
                                    <p:animEffect transition="in" filter="wipe(up)">
                                      <p:cBhvr>
                                        <p:cTn id="75" dur="500"/>
                                        <p:tgtEl>
                                          <p:spTgt spid="62"/>
                                        </p:tgtEl>
                                      </p:cBhvr>
                                    </p:animEffect>
                                  </p:childTnLst>
                                </p:cTn>
                              </p:par>
                              <p:par>
                                <p:cTn id="76" presetID="22" presetClass="entr" presetSubtype="1" fill="hold" nodeType="with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wipe(up)">
                                      <p:cBhvr>
                                        <p:cTn id="78" dur="500"/>
                                        <p:tgtEl>
                                          <p:spTgt spid="44"/>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wipe(up)">
                                      <p:cBhvr>
                                        <p:cTn id="81" dur="500"/>
                                        <p:tgtEl>
                                          <p:spTgt spid="45"/>
                                        </p:tgtEl>
                                      </p:cBhvr>
                                    </p:animEffect>
                                  </p:childTnLst>
                                </p:cTn>
                              </p:par>
                              <p:par>
                                <p:cTn id="82" presetID="22" presetClass="entr" presetSubtype="1" fill="hold" nodeType="withEffect">
                                  <p:stCondLst>
                                    <p:cond delay="0"/>
                                  </p:stCondLst>
                                  <p:childTnLst>
                                    <p:set>
                                      <p:cBhvr>
                                        <p:cTn id="83" dur="1" fill="hold">
                                          <p:stCondLst>
                                            <p:cond delay="0"/>
                                          </p:stCondLst>
                                        </p:cTn>
                                        <p:tgtEl>
                                          <p:spTgt spid="110"/>
                                        </p:tgtEl>
                                        <p:attrNameLst>
                                          <p:attrName>style.visibility</p:attrName>
                                        </p:attrNameLst>
                                      </p:cBhvr>
                                      <p:to>
                                        <p:strVal val="visible"/>
                                      </p:to>
                                    </p:set>
                                    <p:animEffect transition="in" filter="wipe(up)">
                                      <p:cBhvr>
                                        <p:cTn id="84" dur="500"/>
                                        <p:tgtEl>
                                          <p:spTgt spid="11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68"/>
                                        </p:tgtEl>
                                        <p:attrNameLst>
                                          <p:attrName>style.visibility</p:attrName>
                                        </p:attrNameLst>
                                      </p:cBhvr>
                                      <p:to>
                                        <p:strVal val="visible"/>
                                      </p:to>
                                    </p:set>
                                    <p:animEffect transition="in" filter="wipe(up)">
                                      <p:cBhvr>
                                        <p:cTn id="89" dur="500"/>
                                        <p:tgtEl>
                                          <p:spTgt spid="68"/>
                                        </p:tgtEl>
                                      </p:cBhvr>
                                    </p:animEffect>
                                  </p:childTnLst>
                                </p:cTn>
                              </p:par>
                              <p:par>
                                <p:cTn id="90" presetID="22" presetClass="entr" presetSubtype="1" fill="hold" nodeType="withEffect">
                                  <p:stCondLst>
                                    <p:cond delay="0"/>
                                  </p:stCondLst>
                                  <p:childTnLst>
                                    <p:set>
                                      <p:cBhvr>
                                        <p:cTn id="91" dur="1" fill="hold">
                                          <p:stCondLst>
                                            <p:cond delay="0"/>
                                          </p:stCondLst>
                                        </p:cTn>
                                        <p:tgtEl>
                                          <p:spTgt spid="70"/>
                                        </p:tgtEl>
                                        <p:attrNameLst>
                                          <p:attrName>style.visibility</p:attrName>
                                        </p:attrNameLst>
                                      </p:cBhvr>
                                      <p:to>
                                        <p:strVal val="visible"/>
                                      </p:to>
                                    </p:set>
                                    <p:animEffect transition="in" filter="wipe(up)">
                                      <p:cBhvr>
                                        <p:cTn id="92" dur="500"/>
                                        <p:tgtEl>
                                          <p:spTgt spid="70"/>
                                        </p:tgtEl>
                                      </p:cBhvr>
                                    </p:animEffect>
                                  </p:childTnLst>
                                </p:cTn>
                              </p:par>
                              <p:par>
                                <p:cTn id="93" presetID="22" presetClass="entr" presetSubtype="1" fill="hold" nodeType="with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wipe(up)">
                                      <p:cBhvr>
                                        <p:cTn id="95" dur="500"/>
                                        <p:tgtEl>
                                          <p:spTgt spid="64"/>
                                        </p:tgtEl>
                                      </p:cBhvr>
                                    </p:animEffect>
                                  </p:childTnLst>
                                </p:cTn>
                              </p:par>
                              <p:par>
                                <p:cTn id="96" presetID="22" presetClass="entr" presetSubtype="1" fill="hold" nodeType="withEffect">
                                  <p:stCondLst>
                                    <p:cond delay="0"/>
                                  </p:stCondLst>
                                  <p:childTnLst>
                                    <p:set>
                                      <p:cBhvr>
                                        <p:cTn id="97" dur="1" fill="hold">
                                          <p:stCondLst>
                                            <p:cond delay="0"/>
                                          </p:stCondLst>
                                        </p:cTn>
                                        <p:tgtEl>
                                          <p:spTgt spid="66"/>
                                        </p:tgtEl>
                                        <p:attrNameLst>
                                          <p:attrName>style.visibility</p:attrName>
                                        </p:attrNameLst>
                                      </p:cBhvr>
                                      <p:to>
                                        <p:strVal val="visible"/>
                                      </p:to>
                                    </p:set>
                                    <p:animEffect transition="in" filter="wipe(up)">
                                      <p:cBhvr>
                                        <p:cTn id="98" dur="500"/>
                                        <p:tgtEl>
                                          <p:spTgt spid="66"/>
                                        </p:tgtEl>
                                      </p:cBhvr>
                                    </p:animEffect>
                                  </p:childTnLst>
                                </p:cTn>
                              </p:par>
                              <p:par>
                                <p:cTn id="99" presetID="22" presetClass="entr" presetSubtype="1" fill="hold" nodeType="withEffect">
                                  <p:stCondLst>
                                    <p:cond delay="0"/>
                                  </p:stCondLst>
                                  <p:childTnLst>
                                    <p:set>
                                      <p:cBhvr>
                                        <p:cTn id="100" dur="1" fill="hold">
                                          <p:stCondLst>
                                            <p:cond delay="0"/>
                                          </p:stCondLst>
                                        </p:cTn>
                                        <p:tgtEl>
                                          <p:spTgt spid="67"/>
                                        </p:tgtEl>
                                        <p:attrNameLst>
                                          <p:attrName>style.visibility</p:attrName>
                                        </p:attrNameLst>
                                      </p:cBhvr>
                                      <p:to>
                                        <p:strVal val="visible"/>
                                      </p:to>
                                    </p:set>
                                    <p:animEffect transition="in" filter="wipe(up)">
                                      <p:cBhvr>
                                        <p:cTn id="101" dur="500"/>
                                        <p:tgtEl>
                                          <p:spTgt spid="67"/>
                                        </p:tgtEl>
                                      </p:cBhvr>
                                    </p:animEffect>
                                  </p:childTnLst>
                                </p:cTn>
                              </p:par>
                              <p:par>
                                <p:cTn id="102" presetID="22" presetClass="entr" presetSubtype="1" fill="hold" nodeType="withEffect">
                                  <p:stCondLst>
                                    <p:cond delay="0"/>
                                  </p:stCondLst>
                                  <p:childTnLst>
                                    <p:set>
                                      <p:cBhvr>
                                        <p:cTn id="103" dur="1" fill="hold">
                                          <p:stCondLst>
                                            <p:cond delay="0"/>
                                          </p:stCondLst>
                                        </p:cTn>
                                        <p:tgtEl>
                                          <p:spTgt spid="56">
                                            <p:txEl>
                                              <p:pRg st="6" end="6"/>
                                            </p:txEl>
                                          </p:spTgt>
                                        </p:tgtEl>
                                        <p:attrNameLst>
                                          <p:attrName>style.visibility</p:attrName>
                                        </p:attrNameLst>
                                      </p:cBhvr>
                                      <p:to>
                                        <p:strVal val="visible"/>
                                      </p:to>
                                    </p:set>
                                    <p:animEffect transition="in" filter="wipe(up)">
                                      <p:cBhvr>
                                        <p:cTn id="104" dur="500"/>
                                        <p:tgtEl>
                                          <p:spTgt spid="56">
                                            <p:txEl>
                                              <p:pRg st="6" end="6"/>
                                            </p:txEl>
                                          </p:spTgt>
                                        </p:tgtEl>
                                      </p:cBhvr>
                                    </p:animEffect>
                                  </p:childTnLst>
                                  <p:subTnLst>
                                    <p:animClr clrSpc="rgb" dir="cw">
                                      <p:cBhvr override="childStyle">
                                        <p:cTn dur="1" fill="hold" display="0" masterRel="nextClick" afterEffect="1"/>
                                        <p:tgtEl>
                                          <p:spTgt spid="56">
                                            <p:txEl>
                                              <p:pRg st="6" end="6"/>
                                            </p:txEl>
                                          </p:spTgt>
                                        </p:tgtEl>
                                        <p:attrNameLst>
                                          <p:attrName>ppt_c</p:attrName>
                                        </p:attrNameLst>
                                      </p:cBhvr>
                                      <p:to>
                                        <a:srgbClr val="B2B2B2"/>
                                      </p:to>
                                    </p:animClr>
                                  </p:sub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grpId="0" nodeType="clickEffect">
                                  <p:stCondLst>
                                    <p:cond delay="0"/>
                                  </p:stCondLst>
                                  <p:childTnLst>
                                    <p:set>
                                      <p:cBhvr>
                                        <p:cTn id="108" dur="1" fill="hold">
                                          <p:stCondLst>
                                            <p:cond delay="0"/>
                                          </p:stCondLst>
                                        </p:cTn>
                                        <p:tgtEl>
                                          <p:spTgt spid="71"/>
                                        </p:tgtEl>
                                        <p:attrNameLst>
                                          <p:attrName>style.visibility</p:attrName>
                                        </p:attrNameLst>
                                      </p:cBhvr>
                                      <p:to>
                                        <p:strVal val="visible"/>
                                      </p:to>
                                    </p:set>
                                    <p:animEffect transition="in" filter="wipe(up)">
                                      <p:cBhvr>
                                        <p:cTn id="109" dur="500"/>
                                        <p:tgtEl>
                                          <p:spTgt spid="71"/>
                                        </p:tgtEl>
                                      </p:cBhvr>
                                    </p:animEffect>
                                  </p:childTnLst>
                                </p:cTn>
                              </p:par>
                              <p:par>
                                <p:cTn id="110" presetID="22" presetClass="entr" presetSubtype="1" fill="hold" grpId="0" nodeType="withEffect">
                                  <p:stCondLst>
                                    <p:cond delay="0"/>
                                  </p:stCondLst>
                                  <p:childTnLst>
                                    <p:set>
                                      <p:cBhvr>
                                        <p:cTn id="111" dur="1" fill="hold">
                                          <p:stCondLst>
                                            <p:cond delay="0"/>
                                          </p:stCondLst>
                                        </p:cTn>
                                        <p:tgtEl>
                                          <p:spTgt spid="77"/>
                                        </p:tgtEl>
                                        <p:attrNameLst>
                                          <p:attrName>style.visibility</p:attrName>
                                        </p:attrNameLst>
                                      </p:cBhvr>
                                      <p:to>
                                        <p:strVal val="visible"/>
                                      </p:to>
                                    </p:set>
                                    <p:animEffect transition="in" filter="wipe(up)">
                                      <p:cBhvr>
                                        <p:cTn id="112" dur="500"/>
                                        <p:tgtEl>
                                          <p:spTgt spid="77"/>
                                        </p:tgtEl>
                                      </p:cBhvr>
                                    </p:animEffect>
                                  </p:childTnLst>
                                </p:cTn>
                              </p:par>
                              <p:par>
                                <p:cTn id="113" presetID="22" presetClass="entr" presetSubtype="1" fill="hold" nodeType="withEffect">
                                  <p:stCondLst>
                                    <p:cond delay="0"/>
                                  </p:stCondLst>
                                  <p:childTnLst>
                                    <p:set>
                                      <p:cBhvr>
                                        <p:cTn id="114" dur="1" fill="hold">
                                          <p:stCondLst>
                                            <p:cond delay="0"/>
                                          </p:stCondLst>
                                        </p:cTn>
                                        <p:tgtEl>
                                          <p:spTgt spid="36"/>
                                        </p:tgtEl>
                                        <p:attrNameLst>
                                          <p:attrName>style.visibility</p:attrName>
                                        </p:attrNameLst>
                                      </p:cBhvr>
                                      <p:to>
                                        <p:strVal val="visible"/>
                                      </p:to>
                                    </p:set>
                                    <p:animEffect transition="in" filter="wipe(up)">
                                      <p:cBhvr>
                                        <p:cTn id="115" dur="500"/>
                                        <p:tgtEl>
                                          <p:spTgt spid="36"/>
                                        </p:tgtEl>
                                      </p:cBhvr>
                                    </p:animEffect>
                                  </p:childTnLst>
                                </p:cTn>
                              </p:par>
                              <p:par>
                                <p:cTn id="116" presetID="22" presetClass="entr" presetSubtype="1" fill="hold" nodeType="withEffect">
                                  <p:stCondLst>
                                    <p:cond delay="0"/>
                                  </p:stCondLst>
                                  <p:childTnLst>
                                    <p:set>
                                      <p:cBhvr>
                                        <p:cTn id="117" dur="1" fill="hold">
                                          <p:stCondLst>
                                            <p:cond delay="0"/>
                                          </p:stCondLst>
                                        </p:cTn>
                                        <p:tgtEl>
                                          <p:spTgt spid="65"/>
                                        </p:tgtEl>
                                        <p:attrNameLst>
                                          <p:attrName>style.visibility</p:attrName>
                                        </p:attrNameLst>
                                      </p:cBhvr>
                                      <p:to>
                                        <p:strVal val="visible"/>
                                      </p:to>
                                    </p:set>
                                    <p:animEffect transition="in" filter="wipe(up)">
                                      <p:cBhvr>
                                        <p:cTn id="118" dur="500"/>
                                        <p:tgtEl>
                                          <p:spTgt spid="65"/>
                                        </p:tgtEl>
                                      </p:cBhvr>
                                    </p:animEffect>
                                  </p:childTnLst>
                                </p:cTn>
                              </p:par>
                              <p:par>
                                <p:cTn id="119" presetID="22" presetClass="entr" presetSubtype="1" fill="hold" grpId="0" nodeType="withEffect">
                                  <p:stCondLst>
                                    <p:cond delay="0"/>
                                  </p:stCondLst>
                                  <p:childTnLst>
                                    <p:set>
                                      <p:cBhvr>
                                        <p:cTn id="120" dur="1" fill="hold">
                                          <p:stCondLst>
                                            <p:cond delay="0"/>
                                          </p:stCondLst>
                                        </p:cTn>
                                        <p:tgtEl>
                                          <p:spTgt spid="74"/>
                                        </p:tgtEl>
                                        <p:attrNameLst>
                                          <p:attrName>style.visibility</p:attrName>
                                        </p:attrNameLst>
                                      </p:cBhvr>
                                      <p:to>
                                        <p:strVal val="visible"/>
                                      </p:to>
                                    </p:set>
                                    <p:animEffect transition="in" filter="wipe(up)">
                                      <p:cBhvr>
                                        <p:cTn id="121" dur="500"/>
                                        <p:tgtEl>
                                          <p:spTgt spid="74"/>
                                        </p:tgtEl>
                                      </p:cBhvr>
                                    </p:animEffect>
                                  </p:childTnLst>
                                </p:cTn>
                              </p:par>
                              <p:par>
                                <p:cTn id="122" presetID="22" presetClass="entr" presetSubtype="1" fill="hold" grpId="0" nodeType="withEffect">
                                  <p:stCondLst>
                                    <p:cond delay="0"/>
                                  </p:stCondLst>
                                  <p:childTnLst>
                                    <p:set>
                                      <p:cBhvr>
                                        <p:cTn id="123" dur="1" fill="hold">
                                          <p:stCondLst>
                                            <p:cond delay="0"/>
                                          </p:stCondLst>
                                        </p:cTn>
                                        <p:tgtEl>
                                          <p:spTgt spid="80"/>
                                        </p:tgtEl>
                                        <p:attrNameLst>
                                          <p:attrName>style.visibility</p:attrName>
                                        </p:attrNameLst>
                                      </p:cBhvr>
                                      <p:to>
                                        <p:strVal val="visible"/>
                                      </p:to>
                                    </p:set>
                                    <p:animEffect transition="in" filter="wipe(up)">
                                      <p:cBhvr>
                                        <p:cTn id="124" dur="500"/>
                                        <p:tgtEl>
                                          <p:spTgt spid="80"/>
                                        </p:tgtEl>
                                      </p:cBhvr>
                                    </p:animEffect>
                                  </p:childTnLst>
                                </p:cTn>
                              </p:par>
                              <p:par>
                                <p:cTn id="125" presetID="22" presetClass="entr" presetSubtype="1" fill="hold" grpId="0" nodeType="withEffect">
                                  <p:stCondLst>
                                    <p:cond delay="0"/>
                                  </p:stCondLst>
                                  <p:childTnLst>
                                    <p:set>
                                      <p:cBhvr>
                                        <p:cTn id="126" dur="1" fill="hold">
                                          <p:stCondLst>
                                            <p:cond delay="0"/>
                                          </p:stCondLst>
                                        </p:cTn>
                                        <p:tgtEl>
                                          <p:spTgt spid="81"/>
                                        </p:tgtEl>
                                        <p:attrNameLst>
                                          <p:attrName>style.visibility</p:attrName>
                                        </p:attrNameLst>
                                      </p:cBhvr>
                                      <p:to>
                                        <p:strVal val="visible"/>
                                      </p:to>
                                    </p:set>
                                    <p:animEffect transition="in" filter="wipe(up)">
                                      <p:cBhvr>
                                        <p:cTn id="127" dur="500"/>
                                        <p:tgtEl>
                                          <p:spTgt spid="81"/>
                                        </p:tgtEl>
                                      </p:cBhvr>
                                    </p:animEffect>
                                  </p:childTnLst>
                                </p:cTn>
                              </p:par>
                              <p:par>
                                <p:cTn id="128" presetID="22" presetClass="entr" presetSubtype="1" fill="hold" grpId="0" nodeType="withEffect">
                                  <p:stCondLst>
                                    <p:cond delay="0"/>
                                  </p:stCondLst>
                                  <p:childTnLst>
                                    <p:set>
                                      <p:cBhvr>
                                        <p:cTn id="129" dur="1" fill="hold">
                                          <p:stCondLst>
                                            <p:cond delay="0"/>
                                          </p:stCondLst>
                                        </p:cTn>
                                        <p:tgtEl>
                                          <p:spTgt spid="76"/>
                                        </p:tgtEl>
                                        <p:attrNameLst>
                                          <p:attrName>style.visibility</p:attrName>
                                        </p:attrNameLst>
                                      </p:cBhvr>
                                      <p:to>
                                        <p:strVal val="visible"/>
                                      </p:to>
                                    </p:set>
                                    <p:animEffect transition="in" filter="wipe(up)">
                                      <p:cBhvr>
                                        <p:cTn id="130" dur="500"/>
                                        <p:tgtEl>
                                          <p:spTgt spid="76"/>
                                        </p:tgtEl>
                                      </p:cBhvr>
                                    </p:animEffect>
                                  </p:childTnLst>
                                </p:cTn>
                              </p:par>
                              <p:par>
                                <p:cTn id="131" presetID="22" presetClass="entr" presetSubtype="1" fill="hold" nodeType="withEffect">
                                  <p:stCondLst>
                                    <p:cond delay="0"/>
                                  </p:stCondLst>
                                  <p:childTnLst>
                                    <p:set>
                                      <p:cBhvr>
                                        <p:cTn id="132" dur="1" fill="hold">
                                          <p:stCondLst>
                                            <p:cond delay="0"/>
                                          </p:stCondLst>
                                        </p:cTn>
                                        <p:tgtEl>
                                          <p:spTgt spid="82"/>
                                        </p:tgtEl>
                                        <p:attrNameLst>
                                          <p:attrName>style.visibility</p:attrName>
                                        </p:attrNameLst>
                                      </p:cBhvr>
                                      <p:to>
                                        <p:strVal val="visible"/>
                                      </p:to>
                                    </p:set>
                                    <p:animEffect transition="in" filter="wipe(up)">
                                      <p:cBhvr>
                                        <p:cTn id="133" dur="500"/>
                                        <p:tgtEl>
                                          <p:spTgt spid="82"/>
                                        </p:tgtEl>
                                      </p:cBhvr>
                                    </p:animEffect>
                                  </p:childTnLst>
                                </p:cTn>
                              </p:par>
                              <p:par>
                                <p:cTn id="134" presetID="22" presetClass="entr" presetSubtype="1" fill="hold" nodeType="withEffect">
                                  <p:stCondLst>
                                    <p:cond delay="0"/>
                                  </p:stCondLst>
                                  <p:childTnLst>
                                    <p:set>
                                      <p:cBhvr>
                                        <p:cTn id="135" dur="1" fill="hold">
                                          <p:stCondLst>
                                            <p:cond delay="0"/>
                                          </p:stCondLst>
                                        </p:cTn>
                                        <p:tgtEl>
                                          <p:spTgt spid="56">
                                            <p:txEl>
                                              <p:pRg st="8" end="8"/>
                                            </p:txEl>
                                          </p:spTgt>
                                        </p:tgtEl>
                                        <p:attrNameLst>
                                          <p:attrName>style.visibility</p:attrName>
                                        </p:attrNameLst>
                                      </p:cBhvr>
                                      <p:to>
                                        <p:strVal val="visible"/>
                                      </p:to>
                                    </p:set>
                                    <p:animEffect transition="in" filter="wipe(up)">
                                      <p:cBhvr>
                                        <p:cTn id="136" dur="500"/>
                                        <p:tgtEl>
                                          <p:spTgt spid="56">
                                            <p:txEl>
                                              <p:pRg st="8" end="8"/>
                                            </p:txEl>
                                          </p:spTgt>
                                        </p:tgtEl>
                                      </p:cBhvr>
                                    </p:animEffect>
                                  </p:childTnLst>
                                  <p:subTnLst>
                                    <p:animClr clrSpc="rgb" dir="cw">
                                      <p:cBhvr override="childStyle">
                                        <p:cTn dur="1" fill="hold" display="0" masterRel="nextClick" afterEffect="1"/>
                                        <p:tgtEl>
                                          <p:spTgt spid="56">
                                            <p:txEl>
                                              <p:pRg st="8" end="8"/>
                                            </p:txEl>
                                          </p:spTgt>
                                        </p:tgtEl>
                                        <p:attrNameLst>
                                          <p:attrName>ppt_c</p:attrName>
                                        </p:attrNameLst>
                                      </p:cBhvr>
                                      <p:to>
                                        <a:srgbClr val="B2B2B2"/>
                                      </p:to>
                                    </p:animClr>
                                  </p:subTnLst>
                                </p:cTn>
                              </p:par>
                              <p:par>
                                <p:cTn id="137" presetID="22" presetClass="entr" presetSubtype="1" fill="hold" nodeType="withEffect">
                                  <p:stCondLst>
                                    <p:cond delay="0"/>
                                  </p:stCondLst>
                                  <p:childTnLst>
                                    <p:set>
                                      <p:cBhvr>
                                        <p:cTn id="138" dur="1" fill="hold">
                                          <p:stCondLst>
                                            <p:cond delay="0"/>
                                          </p:stCondLst>
                                        </p:cTn>
                                        <p:tgtEl>
                                          <p:spTgt spid="56">
                                            <p:txEl>
                                              <p:pRg st="7" end="7"/>
                                            </p:txEl>
                                          </p:spTgt>
                                        </p:tgtEl>
                                        <p:attrNameLst>
                                          <p:attrName>style.visibility</p:attrName>
                                        </p:attrNameLst>
                                      </p:cBhvr>
                                      <p:to>
                                        <p:strVal val="visible"/>
                                      </p:to>
                                    </p:set>
                                    <p:animEffect transition="in" filter="wipe(up)">
                                      <p:cBhvr>
                                        <p:cTn id="139" dur="500"/>
                                        <p:tgtEl>
                                          <p:spTgt spid="56">
                                            <p:txEl>
                                              <p:pRg st="7" end="7"/>
                                            </p:txEl>
                                          </p:spTgt>
                                        </p:tgtEl>
                                      </p:cBhvr>
                                    </p:animEffect>
                                  </p:childTnLst>
                                  <p:subTnLst>
                                    <p:animClr clrSpc="rgb" dir="cw">
                                      <p:cBhvr override="childStyle">
                                        <p:cTn dur="1" fill="hold" display="0" masterRel="nextClick" afterEffect="1"/>
                                        <p:tgtEl>
                                          <p:spTgt spid="56">
                                            <p:txEl>
                                              <p:pRg st="7" end="7"/>
                                            </p:txEl>
                                          </p:spTgt>
                                        </p:tgtEl>
                                        <p:attrNameLst>
                                          <p:attrName>ppt_c</p:attrName>
                                        </p:attrNameLst>
                                      </p:cBhvr>
                                      <p:to>
                                        <a:srgbClr val="B2B2B2"/>
                                      </p:to>
                                    </p:animClr>
                                  </p:subTnLst>
                                </p:cTn>
                              </p:par>
                              <p:par>
                                <p:cTn id="140" presetID="22" presetClass="entr" presetSubtype="1" fill="hold" nodeType="withEffect">
                                  <p:stCondLst>
                                    <p:cond delay="0"/>
                                  </p:stCondLst>
                                  <p:childTnLst>
                                    <p:set>
                                      <p:cBhvr>
                                        <p:cTn id="141" dur="1" fill="hold">
                                          <p:stCondLst>
                                            <p:cond delay="0"/>
                                          </p:stCondLst>
                                        </p:cTn>
                                        <p:tgtEl>
                                          <p:spTgt spid="86"/>
                                        </p:tgtEl>
                                        <p:attrNameLst>
                                          <p:attrName>style.visibility</p:attrName>
                                        </p:attrNameLst>
                                      </p:cBhvr>
                                      <p:to>
                                        <p:strVal val="visible"/>
                                      </p:to>
                                    </p:set>
                                    <p:animEffect transition="in" filter="wipe(up)">
                                      <p:cBhvr>
                                        <p:cTn id="142" dur="500"/>
                                        <p:tgtEl>
                                          <p:spTgt spid="86"/>
                                        </p:tgtEl>
                                      </p:cBhvr>
                                    </p:animEffect>
                                  </p:childTnLst>
                                </p:cTn>
                              </p:par>
                              <p:par>
                                <p:cTn id="143" presetID="22" presetClass="entr" presetSubtype="1" fill="hold" nodeType="withEffect">
                                  <p:stCondLst>
                                    <p:cond delay="0"/>
                                  </p:stCondLst>
                                  <p:childTnLst>
                                    <p:set>
                                      <p:cBhvr>
                                        <p:cTn id="144" dur="1" fill="hold">
                                          <p:stCondLst>
                                            <p:cond delay="0"/>
                                          </p:stCondLst>
                                        </p:cTn>
                                        <p:tgtEl>
                                          <p:spTgt spid="57"/>
                                        </p:tgtEl>
                                        <p:attrNameLst>
                                          <p:attrName>style.visibility</p:attrName>
                                        </p:attrNameLst>
                                      </p:cBhvr>
                                      <p:to>
                                        <p:strVal val="visible"/>
                                      </p:to>
                                    </p:set>
                                    <p:animEffect transition="in" filter="wipe(up)">
                                      <p:cBhvr>
                                        <p:cTn id="145" dur="500"/>
                                        <p:tgtEl>
                                          <p:spTgt spid="57"/>
                                        </p:tgtEl>
                                      </p:cBhvr>
                                    </p:animEffect>
                                  </p:childTnLst>
                                </p:cTn>
                              </p:par>
                              <p:par>
                                <p:cTn id="146" presetID="22" presetClass="entr" presetSubtype="1" fill="hold" grpId="0" nodeType="withEffect">
                                  <p:stCondLst>
                                    <p:cond delay="0"/>
                                  </p:stCondLst>
                                  <p:childTnLst>
                                    <p:set>
                                      <p:cBhvr>
                                        <p:cTn id="147" dur="1" fill="hold">
                                          <p:stCondLst>
                                            <p:cond delay="0"/>
                                          </p:stCondLst>
                                        </p:cTn>
                                        <p:tgtEl>
                                          <p:spTgt spid="69"/>
                                        </p:tgtEl>
                                        <p:attrNameLst>
                                          <p:attrName>style.visibility</p:attrName>
                                        </p:attrNameLst>
                                      </p:cBhvr>
                                      <p:to>
                                        <p:strVal val="visible"/>
                                      </p:to>
                                    </p:set>
                                    <p:animEffect transition="in" filter="wipe(up)">
                                      <p:cBhvr>
                                        <p:cTn id="148" dur="500"/>
                                        <p:tgtEl>
                                          <p:spTgt spid="69"/>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1" fill="hold" grpId="0" nodeType="clickEffect">
                                  <p:stCondLst>
                                    <p:cond delay="0"/>
                                  </p:stCondLst>
                                  <p:childTnLst>
                                    <p:set>
                                      <p:cBhvr>
                                        <p:cTn id="152" dur="1" fill="hold">
                                          <p:stCondLst>
                                            <p:cond delay="0"/>
                                          </p:stCondLst>
                                        </p:cTn>
                                        <p:tgtEl>
                                          <p:spTgt spid="87"/>
                                        </p:tgtEl>
                                        <p:attrNameLst>
                                          <p:attrName>style.visibility</p:attrName>
                                        </p:attrNameLst>
                                      </p:cBhvr>
                                      <p:to>
                                        <p:strVal val="visible"/>
                                      </p:to>
                                    </p:set>
                                    <p:animEffect transition="in" filter="wipe(up)">
                                      <p:cBhvr>
                                        <p:cTn id="153" dur="500"/>
                                        <p:tgtEl>
                                          <p:spTgt spid="87"/>
                                        </p:tgtEl>
                                      </p:cBhvr>
                                    </p:animEffect>
                                  </p:childTnLst>
                                </p:cTn>
                              </p:par>
                              <p:par>
                                <p:cTn id="154" presetID="22" presetClass="entr" presetSubtype="1" fill="hold" nodeType="withEffect">
                                  <p:stCondLst>
                                    <p:cond delay="0"/>
                                  </p:stCondLst>
                                  <p:childTnLst>
                                    <p:set>
                                      <p:cBhvr>
                                        <p:cTn id="155" dur="1" fill="hold">
                                          <p:stCondLst>
                                            <p:cond delay="0"/>
                                          </p:stCondLst>
                                        </p:cTn>
                                        <p:tgtEl>
                                          <p:spTgt spid="56">
                                            <p:txEl>
                                              <p:pRg st="9" end="9"/>
                                            </p:txEl>
                                          </p:spTgt>
                                        </p:tgtEl>
                                        <p:attrNameLst>
                                          <p:attrName>style.visibility</p:attrName>
                                        </p:attrNameLst>
                                      </p:cBhvr>
                                      <p:to>
                                        <p:strVal val="visible"/>
                                      </p:to>
                                    </p:set>
                                    <p:animEffect transition="in" filter="wipe(up)">
                                      <p:cBhvr>
                                        <p:cTn id="156" dur="500"/>
                                        <p:tgtEl>
                                          <p:spTgt spid="56">
                                            <p:txEl>
                                              <p:pRg st="9" end="9"/>
                                            </p:txEl>
                                          </p:spTgt>
                                        </p:tgtEl>
                                      </p:cBhvr>
                                    </p:animEffect>
                                  </p:childTnLst>
                                  <p:subTnLst>
                                    <p:animClr clrSpc="rgb" dir="cw">
                                      <p:cBhvr override="childStyle">
                                        <p:cTn dur="1" fill="hold" display="0" masterRel="nextClick" afterEffect="1"/>
                                        <p:tgtEl>
                                          <p:spTgt spid="56">
                                            <p:txEl>
                                              <p:pRg st="9" end="9"/>
                                            </p:txEl>
                                          </p:spTgt>
                                        </p:tgtEl>
                                        <p:attrNameLst>
                                          <p:attrName>ppt_c</p:attrName>
                                        </p:attrNameLst>
                                      </p:cBhvr>
                                      <p:to>
                                        <a:srgbClr val="B2B2B2"/>
                                      </p:to>
                                    </p:animClr>
                                  </p:subTnLst>
                                </p:cTn>
                              </p:par>
                              <p:par>
                                <p:cTn id="157" presetID="22" presetClass="entr" presetSubtype="1" fill="hold" nodeType="withEffect">
                                  <p:stCondLst>
                                    <p:cond delay="0"/>
                                  </p:stCondLst>
                                  <p:childTnLst>
                                    <p:set>
                                      <p:cBhvr>
                                        <p:cTn id="158" dur="1" fill="hold">
                                          <p:stCondLst>
                                            <p:cond delay="0"/>
                                          </p:stCondLst>
                                        </p:cTn>
                                        <p:tgtEl>
                                          <p:spTgt spid="93"/>
                                        </p:tgtEl>
                                        <p:attrNameLst>
                                          <p:attrName>style.visibility</p:attrName>
                                        </p:attrNameLst>
                                      </p:cBhvr>
                                      <p:to>
                                        <p:strVal val="visible"/>
                                      </p:to>
                                    </p:set>
                                    <p:animEffect transition="in" filter="wipe(up)">
                                      <p:cBhvr>
                                        <p:cTn id="159" dur="500"/>
                                        <p:tgtEl>
                                          <p:spTgt spid="93"/>
                                        </p:tgtEl>
                                      </p:cBhvr>
                                    </p:animEffect>
                                  </p:childTnLst>
                                </p:cTn>
                              </p:par>
                              <p:par>
                                <p:cTn id="160" presetID="22" presetClass="entr" presetSubtype="1" fill="hold" nodeType="withEffect">
                                  <p:stCondLst>
                                    <p:cond delay="0"/>
                                  </p:stCondLst>
                                  <p:childTnLst>
                                    <p:set>
                                      <p:cBhvr>
                                        <p:cTn id="161" dur="1" fill="hold">
                                          <p:stCondLst>
                                            <p:cond delay="0"/>
                                          </p:stCondLst>
                                        </p:cTn>
                                        <p:tgtEl>
                                          <p:spTgt spid="94"/>
                                        </p:tgtEl>
                                        <p:attrNameLst>
                                          <p:attrName>style.visibility</p:attrName>
                                        </p:attrNameLst>
                                      </p:cBhvr>
                                      <p:to>
                                        <p:strVal val="visible"/>
                                      </p:to>
                                    </p:set>
                                    <p:animEffect transition="in" filter="wipe(up)">
                                      <p:cBhvr>
                                        <p:cTn id="162" dur="500"/>
                                        <p:tgtEl>
                                          <p:spTgt spid="94"/>
                                        </p:tgtEl>
                                      </p:cBhvr>
                                    </p:animEffect>
                                  </p:childTnLst>
                                </p:cTn>
                              </p:par>
                              <p:par>
                                <p:cTn id="163" presetID="22" presetClass="entr" presetSubtype="1" fill="hold" nodeType="withEffect">
                                  <p:stCondLst>
                                    <p:cond delay="0"/>
                                  </p:stCondLst>
                                  <p:childTnLst>
                                    <p:set>
                                      <p:cBhvr>
                                        <p:cTn id="164" dur="1" fill="hold">
                                          <p:stCondLst>
                                            <p:cond delay="0"/>
                                          </p:stCondLst>
                                        </p:cTn>
                                        <p:tgtEl>
                                          <p:spTgt spid="92"/>
                                        </p:tgtEl>
                                        <p:attrNameLst>
                                          <p:attrName>style.visibility</p:attrName>
                                        </p:attrNameLst>
                                      </p:cBhvr>
                                      <p:to>
                                        <p:strVal val="visible"/>
                                      </p:to>
                                    </p:set>
                                    <p:animEffect transition="in" filter="wipe(up)">
                                      <p:cBhvr>
                                        <p:cTn id="165" dur="500"/>
                                        <p:tgtEl>
                                          <p:spTgt spid="92"/>
                                        </p:tgtEl>
                                      </p:cBhvr>
                                    </p:animEffect>
                                  </p:childTnLst>
                                </p:cTn>
                              </p:par>
                              <p:par>
                                <p:cTn id="166" presetID="22" presetClass="entr" presetSubtype="1" fill="hold" grpId="0" nodeType="withEffect">
                                  <p:stCondLst>
                                    <p:cond delay="0"/>
                                  </p:stCondLst>
                                  <p:childTnLst>
                                    <p:set>
                                      <p:cBhvr>
                                        <p:cTn id="167" dur="1" fill="hold">
                                          <p:stCondLst>
                                            <p:cond delay="0"/>
                                          </p:stCondLst>
                                        </p:cTn>
                                        <p:tgtEl>
                                          <p:spTgt spid="91"/>
                                        </p:tgtEl>
                                        <p:attrNameLst>
                                          <p:attrName>style.visibility</p:attrName>
                                        </p:attrNameLst>
                                      </p:cBhvr>
                                      <p:to>
                                        <p:strVal val="visible"/>
                                      </p:to>
                                    </p:set>
                                    <p:animEffect transition="in" filter="wipe(up)">
                                      <p:cBhvr>
                                        <p:cTn id="168" dur="500"/>
                                        <p:tgtEl>
                                          <p:spTgt spid="91"/>
                                        </p:tgtEl>
                                      </p:cBhvr>
                                    </p:animEffect>
                                  </p:childTnLst>
                                </p:cTn>
                              </p:par>
                              <p:par>
                                <p:cTn id="169" presetID="22" presetClass="entr" presetSubtype="1" fill="hold" grpId="0" nodeType="withEffect">
                                  <p:stCondLst>
                                    <p:cond delay="0"/>
                                  </p:stCondLst>
                                  <p:childTnLst>
                                    <p:set>
                                      <p:cBhvr>
                                        <p:cTn id="170" dur="1" fill="hold">
                                          <p:stCondLst>
                                            <p:cond delay="0"/>
                                          </p:stCondLst>
                                        </p:cTn>
                                        <p:tgtEl>
                                          <p:spTgt spid="75"/>
                                        </p:tgtEl>
                                        <p:attrNameLst>
                                          <p:attrName>style.visibility</p:attrName>
                                        </p:attrNameLst>
                                      </p:cBhvr>
                                      <p:to>
                                        <p:strVal val="visible"/>
                                      </p:to>
                                    </p:set>
                                    <p:animEffect transition="in" filter="wipe(up)">
                                      <p:cBhvr>
                                        <p:cTn id="171" dur="500"/>
                                        <p:tgtEl>
                                          <p:spTgt spid="75"/>
                                        </p:tgtEl>
                                      </p:cBhvr>
                                    </p:animEffect>
                                  </p:childTnLst>
                                </p:cTn>
                              </p:par>
                              <p:par>
                                <p:cTn id="172" presetID="22" presetClass="entr" presetSubtype="1" fill="hold" grpId="0" nodeType="withEffect">
                                  <p:stCondLst>
                                    <p:cond delay="0"/>
                                  </p:stCondLst>
                                  <p:childTnLst>
                                    <p:set>
                                      <p:cBhvr>
                                        <p:cTn id="173" dur="1" fill="hold">
                                          <p:stCondLst>
                                            <p:cond delay="0"/>
                                          </p:stCondLst>
                                        </p:cTn>
                                        <p:tgtEl>
                                          <p:spTgt spid="14"/>
                                        </p:tgtEl>
                                        <p:attrNameLst>
                                          <p:attrName>style.visibility</p:attrName>
                                        </p:attrNameLst>
                                      </p:cBhvr>
                                      <p:to>
                                        <p:strVal val="visible"/>
                                      </p:to>
                                    </p:set>
                                    <p:animEffect transition="in" filter="wipe(up)">
                                      <p:cBhvr>
                                        <p:cTn id="174" dur="500"/>
                                        <p:tgtEl>
                                          <p:spTgt spid="14"/>
                                        </p:tgtEl>
                                      </p:cBhvr>
                                    </p:animEffect>
                                  </p:childTnLst>
                                </p:cTn>
                              </p:par>
                              <p:par>
                                <p:cTn id="175" presetID="22" presetClass="entr" presetSubtype="1" fill="hold" grpId="0" nodeType="withEffect">
                                  <p:stCondLst>
                                    <p:cond delay="0"/>
                                  </p:stCondLst>
                                  <p:childTnLst>
                                    <p:set>
                                      <p:cBhvr>
                                        <p:cTn id="176" dur="1" fill="hold">
                                          <p:stCondLst>
                                            <p:cond delay="0"/>
                                          </p:stCondLst>
                                        </p:cTn>
                                        <p:tgtEl>
                                          <p:spTgt spid="89"/>
                                        </p:tgtEl>
                                        <p:attrNameLst>
                                          <p:attrName>style.visibility</p:attrName>
                                        </p:attrNameLst>
                                      </p:cBhvr>
                                      <p:to>
                                        <p:strVal val="visible"/>
                                      </p:to>
                                    </p:set>
                                    <p:animEffect transition="in" filter="wipe(up)">
                                      <p:cBhvr>
                                        <p:cTn id="177" dur="500"/>
                                        <p:tgtEl>
                                          <p:spTgt spid="89"/>
                                        </p:tgtEl>
                                      </p:cBhvr>
                                    </p:animEffect>
                                  </p:childTnLst>
                                </p:cTn>
                              </p:par>
                              <p:par>
                                <p:cTn id="178" presetID="22" presetClass="entr" presetSubtype="1" fill="hold" nodeType="withEffect">
                                  <p:stCondLst>
                                    <p:cond delay="0"/>
                                  </p:stCondLst>
                                  <p:childTnLst>
                                    <p:set>
                                      <p:cBhvr>
                                        <p:cTn id="179" dur="1" fill="hold">
                                          <p:stCondLst>
                                            <p:cond delay="0"/>
                                          </p:stCondLst>
                                        </p:cTn>
                                        <p:tgtEl>
                                          <p:spTgt spid="95"/>
                                        </p:tgtEl>
                                        <p:attrNameLst>
                                          <p:attrName>style.visibility</p:attrName>
                                        </p:attrNameLst>
                                      </p:cBhvr>
                                      <p:to>
                                        <p:strVal val="visible"/>
                                      </p:to>
                                    </p:set>
                                    <p:animEffect transition="in" filter="wipe(up)">
                                      <p:cBhvr>
                                        <p:cTn id="180" dur="500"/>
                                        <p:tgtEl>
                                          <p:spTgt spid="95"/>
                                        </p:tgtEl>
                                      </p:cBhvr>
                                    </p:animEffect>
                                  </p:childTnLst>
                                </p:cTn>
                              </p:par>
                              <p:par>
                                <p:cTn id="181" presetID="22" presetClass="entr" presetSubtype="1" fill="hold" grpId="0" nodeType="withEffect">
                                  <p:stCondLst>
                                    <p:cond delay="0"/>
                                  </p:stCondLst>
                                  <p:childTnLst>
                                    <p:set>
                                      <p:cBhvr>
                                        <p:cTn id="182" dur="1" fill="hold">
                                          <p:stCondLst>
                                            <p:cond delay="0"/>
                                          </p:stCondLst>
                                        </p:cTn>
                                        <p:tgtEl>
                                          <p:spTgt spid="73"/>
                                        </p:tgtEl>
                                        <p:attrNameLst>
                                          <p:attrName>style.visibility</p:attrName>
                                        </p:attrNameLst>
                                      </p:cBhvr>
                                      <p:to>
                                        <p:strVal val="visible"/>
                                      </p:to>
                                    </p:set>
                                    <p:animEffect transition="in" filter="wipe(up)">
                                      <p:cBhvr>
                                        <p:cTn id="183" dur="500"/>
                                        <p:tgtEl>
                                          <p:spTgt spid="73"/>
                                        </p:tgtEl>
                                      </p:cBhvr>
                                    </p:animEffect>
                                  </p:childTnLst>
                                </p:cTn>
                              </p:par>
                              <p:par>
                                <p:cTn id="184" presetID="22" presetClass="entr" presetSubtype="1" fill="hold" grpId="0" nodeType="withEffect">
                                  <p:stCondLst>
                                    <p:cond delay="0"/>
                                  </p:stCondLst>
                                  <p:childTnLst>
                                    <p:set>
                                      <p:cBhvr>
                                        <p:cTn id="185" dur="1" fill="hold">
                                          <p:stCondLst>
                                            <p:cond delay="0"/>
                                          </p:stCondLst>
                                        </p:cTn>
                                        <p:tgtEl>
                                          <p:spTgt spid="90"/>
                                        </p:tgtEl>
                                        <p:attrNameLst>
                                          <p:attrName>style.visibility</p:attrName>
                                        </p:attrNameLst>
                                      </p:cBhvr>
                                      <p:to>
                                        <p:strVal val="visible"/>
                                      </p:to>
                                    </p:set>
                                    <p:animEffect transition="in" filter="wipe(up)">
                                      <p:cBhvr>
                                        <p:cTn id="186" dur="500"/>
                                        <p:tgtEl>
                                          <p:spTgt spid="90"/>
                                        </p:tgtEl>
                                      </p:cBhvr>
                                    </p:animEffect>
                                  </p:childTnLst>
                                </p:cTn>
                              </p:par>
                              <p:par>
                                <p:cTn id="187" presetID="22" presetClass="entr" presetSubtype="1" fill="hold" grpId="0" nodeType="withEffect">
                                  <p:stCondLst>
                                    <p:cond delay="0"/>
                                  </p:stCondLst>
                                  <p:childTnLst>
                                    <p:set>
                                      <p:cBhvr>
                                        <p:cTn id="188" dur="1" fill="hold">
                                          <p:stCondLst>
                                            <p:cond delay="0"/>
                                          </p:stCondLst>
                                        </p:cTn>
                                        <p:tgtEl>
                                          <p:spTgt spid="88"/>
                                        </p:tgtEl>
                                        <p:attrNameLst>
                                          <p:attrName>style.visibility</p:attrName>
                                        </p:attrNameLst>
                                      </p:cBhvr>
                                      <p:to>
                                        <p:strVal val="visible"/>
                                      </p:to>
                                    </p:set>
                                    <p:animEffect transition="in" filter="wipe(up)">
                                      <p:cBhvr>
                                        <p:cTn id="189" dur="500"/>
                                        <p:tgtEl>
                                          <p:spTgt spid="88"/>
                                        </p:tgtEl>
                                      </p:cBhvr>
                                    </p:animEffect>
                                  </p:childTnLst>
                                </p:cTn>
                              </p:par>
                              <p:par>
                                <p:cTn id="190" presetID="22" presetClass="entr" presetSubtype="1" fill="hold" nodeType="withEffect">
                                  <p:stCondLst>
                                    <p:cond delay="0"/>
                                  </p:stCondLst>
                                  <p:childTnLst>
                                    <p:set>
                                      <p:cBhvr>
                                        <p:cTn id="191" dur="1" fill="hold">
                                          <p:stCondLst>
                                            <p:cond delay="0"/>
                                          </p:stCondLst>
                                        </p:cTn>
                                        <p:tgtEl>
                                          <p:spTgt spid="112"/>
                                        </p:tgtEl>
                                        <p:attrNameLst>
                                          <p:attrName>style.visibility</p:attrName>
                                        </p:attrNameLst>
                                      </p:cBhvr>
                                      <p:to>
                                        <p:strVal val="visible"/>
                                      </p:to>
                                    </p:set>
                                    <p:animEffect transition="in" filter="wipe(up)">
                                      <p:cBhvr>
                                        <p:cTn id="192" dur="500"/>
                                        <p:tgtEl>
                                          <p:spTgt spid="112"/>
                                        </p:tgtEl>
                                      </p:cBhvr>
                                    </p:animEffect>
                                  </p:childTnLst>
                                </p:cTn>
                              </p:par>
                              <p:par>
                                <p:cTn id="193" presetID="22" presetClass="entr" presetSubtype="1" fill="hold" nodeType="withEffect">
                                  <p:stCondLst>
                                    <p:cond delay="0"/>
                                  </p:stCondLst>
                                  <p:childTnLst>
                                    <p:set>
                                      <p:cBhvr>
                                        <p:cTn id="194" dur="1" fill="hold">
                                          <p:stCondLst>
                                            <p:cond delay="0"/>
                                          </p:stCondLst>
                                        </p:cTn>
                                        <p:tgtEl>
                                          <p:spTgt spid="113"/>
                                        </p:tgtEl>
                                        <p:attrNameLst>
                                          <p:attrName>style.visibility</p:attrName>
                                        </p:attrNameLst>
                                      </p:cBhvr>
                                      <p:to>
                                        <p:strVal val="visible"/>
                                      </p:to>
                                    </p:set>
                                    <p:animEffect transition="in" filter="wipe(up)">
                                      <p:cBhvr>
                                        <p:cTn id="195" dur="500"/>
                                        <p:tgtEl>
                                          <p:spTgt spid="113"/>
                                        </p:tgtEl>
                                      </p:cBhvr>
                                    </p:animEffect>
                                  </p:childTnLst>
                                </p:cTn>
                              </p:par>
                              <p:par>
                                <p:cTn id="196" presetID="22" presetClass="entr" presetSubtype="1" fill="hold" nodeType="withEffect">
                                  <p:stCondLst>
                                    <p:cond delay="0"/>
                                  </p:stCondLst>
                                  <p:childTnLst>
                                    <p:set>
                                      <p:cBhvr>
                                        <p:cTn id="197" dur="1" fill="hold">
                                          <p:stCondLst>
                                            <p:cond delay="0"/>
                                          </p:stCondLst>
                                        </p:cTn>
                                        <p:tgtEl>
                                          <p:spTgt spid="114"/>
                                        </p:tgtEl>
                                        <p:attrNameLst>
                                          <p:attrName>style.visibility</p:attrName>
                                        </p:attrNameLst>
                                      </p:cBhvr>
                                      <p:to>
                                        <p:strVal val="visible"/>
                                      </p:to>
                                    </p:set>
                                    <p:animEffect transition="in" filter="wipe(up)">
                                      <p:cBhvr>
                                        <p:cTn id="198" dur="500"/>
                                        <p:tgtEl>
                                          <p:spTgt spid="114"/>
                                        </p:tgtEl>
                                      </p:cBhvr>
                                    </p:animEffect>
                                  </p:childTnLst>
                                </p:cTn>
                              </p:par>
                              <p:par>
                                <p:cTn id="199" presetID="22" presetClass="entr" presetSubtype="1" fill="hold" nodeType="withEffect">
                                  <p:stCondLst>
                                    <p:cond delay="0"/>
                                  </p:stCondLst>
                                  <p:childTnLst>
                                    <p:set>
                                      <p:cBhvr>
                                        <p:cTn id="200" dur="1" fill="hold">
                                          <p:stCondLst>
                                            <p:cond delay="0"/>
                                          </p:stCondLst>
                                        </p:cTn>
                                        <p:tgtEl>
                                          <p:spTgt spid="115"/>
                                        </p:tgtEl>
                                        <p:attrNameLst>
                                          <p:attrName>style.visibility</p:attrName>
                                        </p:attrNameLst>
                                      </p:cBhvr>
                                      <p:to>
                                        <p:strVal val="visible"/>
                                      </p:to>
                                    </p:set>
                                    <p:animEffect transition="in" filter="wipe(up)">
                                      <p:cBhvr>
                                        <p:cTn id="201" dur="500"/>
                                        <p:tgtEl>
                                          <p:spTgt spid="115"/>
                                        </p:tgtEl>
                                      </p:cBhvr>
                                    </p:animEffect>
                                  </p:childTnLst>
                                </p:cTn>
                              </p:par>
                            </p:childTnLst>
                          </p:cTn>
                        </p:par>
                      </p:childTnLst>
                    </p:cTn>
                  </p:par>
                  <p:par>
                    <p:cTn id="202" fill="hold">
                      <p:stCondLst>
                        <p:cond delay="indefinite"/>
                      </p:stCondLst>
                      <p:childTnLst>
                        <p:par>
                          <p:cTn id="203" fill="hold">
                            <p:stCondLst>
                              <p:cond delay="0"/>
                            </p:stCondLst>
                            <p:childTnLst>
                              <p:par>
                                <p:cTn id="204" presetID="22" presetClass="entr" presetSubtype="1" fill="hold" nodeType="clickEffect">
                                  <p:stCondLst>
                                    <p:cond delay="0"/>
                                  </p:stCondLst>
                                  <p:childTnLst>
                                    <p:set>
                                      <p:cBhvr>
                                        <p:cTn id="205" dur="1" fill="hold">
                                          <p:stCondLst>
                                            <p:cond delay="0"/>
                                          </p:stCondLst>
                                        </p:cTn>
                                        <p:tgtEl>
                                          <p:spTgt spid="55"/>
                                        </p:tgtEl>
                                        <p:attrNameLst>
                                          <p:attrName>style.visibility</p:attrName>
                                        </p:attrNameLst>
                                      </p:cBhvr>
                                      <p:to>
                                        <p:strVal val="visible"/>
                                      </p:to>
                                    </p:set>
                                    <p:animEffect transition="in" filter="wipe(up)">
                                      <p:cBhvr>
                                        <p:cTn id="206" dur="500"/>
                                        <p:tgtEl>
                                          <p:spTgt spid="55"/>
                                        </p:tgtEl>
                                      </p:cBhvr>
                                    </p:animEffect>
                                  </p:childTnLst>
                                </p:cTn>
                              </p:par>
                              <p:par>
                                <p:cTn id="207" presetID="22" presetClass="entr" presetSubtype="1" fill="hold" nodeType="withEffect">
                                  <p:stCondLst>
                                    <p:cond delay="0"/>
                                  </p:stCondLst>
                                  <p:childTnLst>
                                    <p:set>
                                      <p:cBhvr>
                                        <p:cTn id="208" dur="1" fill="hold">
                                          <p:stCondLst>
                                            <p:cond delay="0"/>
                                          </p:stCondLst>
                                        </p:cTn>
                                        <p:tgtEl>
                                          <p:spTgt spid="8"/>
                                        </p:tgtEl>
                                        <p:attrNameLst>
                                          <p:attrName>style.visibility</p:attrName>
                                        </p:attrNameLst>
                                      </p:cBhvr>
                                      <p:to>
                                        <p:strVal val="visible"/>
                                      </p:to>
                                    </p:set>
                                    <p:animEffect transition="in" filter="wipe(up)">
                                      <p:cBhvr>
                                        <p:cTn id="209" dur="500"/>
                                        <p:tgtEl>
                                          <p:spTgt spid="8"/>
                                        </p:tgtEl>
                                      </p:cBhvr>
                                    </p:animEffect>
                                  </p:childTnLst>
                                </p:cTn>
                              </p:par>
                              <p:par>
                                <p:cTn id="210" presetID="22" presetClass="entr" presetSubtype="1" fill="hold" nodeType="withEffect">
                                  <p:stCondLst>
                                    <p:cond delay="0"/>
                                  </p:stCondLst>
                                  <p:childTnLst>
                                    <p:set>
                                      <p:cBhvr>
                                        <p:cTn id="211" dur="1" fill="hold">
                                          <p:stCondLst>
                                            <p:cond delay="0"/>
                                          </p:stCondLst>
                                        </p:cTn>
                                        <p:tgtEl>
                                          <p:spTgt spid="11"/>
                                        </p:tgtEl>
                                        <p:attrNameLst>
                                          <p:attrName>style.visibility</p:attrName>
                                        </p:attrNameLst>
                                      </p:cBhvr>
                                      <p:to>
                                        <p:strVal val="visible"/>
                                      </p:to>
                                    </p:set>
                                    <p:animEffect transition="in" filter="wipe(up)">
                                      <p:cBhvr>
                                        <p:cTn id="212" dur="500"/>
                                        <p:tgtEl>
                                          <p:spTgt spid="11"/>
                                        </p:tgtEl>
                                      </p:cBhvr>
                                    </p:animEffect>
                                  </p:childTnLst>
                                </p:cTn>
                              </p:par>
                              <p:par>
                                <p:cTn id="213" presetID="22" presetClass="entr" presetSubtype="1" fill="hold" grpId="0" nodeType="withEffect">
                                  <p:stCondLst>
                                    <p:cond delay="0"/>
                                  </p:stCondLst>
                                  <p:childTnLst>
                                    <p:set>
                                      <p:cBhvr>
                                        <p:cTn id="214" dur="1" fill="hold">
                                          <p:stCondLst>
                                            <p:cond delay="0"/>
                                          </p:stCondLst>
                                        </p:cTn>
                                        <p:tgtEl>
                                          <p:spTgt spid="72"/>
                                        </p:tgtEl>
                                        <p:attrNameLst>
                                          <p:attrName>style.visibility</p:attrName>
                                        </p:attrNameLst>
                                      </p:cBhvr>
                                      <p:to>
                                        <p:strVal val="visible"/>
                                      </p:to>
                                    </p:set>
                                    <p:animEffect transition="in" filter="wipe(up)">
                                      <p:cBhvr>
                                        <p:cTn id="215" dur="500"/>
                                        <p:tgtEl>
                                          <p:spTgt spid="72"/>
                                        </p:tgtEl>
                                      </p:cBhvr>
                                    </p:animEffect>
                                  </p:childTnLst>
                                </p:cTn>
                              </p:par>
                              <p:par>
                                <p:cTn id="216" presetID="22" presetClass="entr" presetSubtype="1" fill="hold" grpId="0" nodeType="withEffect">
                                  <p:stCondLst>
                                    <p:cond delay="0"/>
                                  </p:stCondLst>
                                  <p:childTnLst>
                                    <p:set>
                                      <p:cBhvr>
                                        <p:cTn id="217" dur="1" fill="hold">
                                          <p:stCondLst>
                                            <p:cond delay="0"/>
                                          </p:stCondLst>
                                        </p:cTn>
                                        <p:tgtEl>
                                          <p:spTgt spid="100"/>
                                        </p:tgtEl>
                                        <p:attrNameLst>
                                          <p:attrName>style.visibility</p:attrName>
                                        </p:attrNameLst>
                                      </p:cBhvr>
                                      <p:to>
                                        <p:strVal val="visible"/>
                                      </p:to>
                                    </p:set>
                                    <p:animEffect transition="in" filter="wipe(up)">
                                      <p:cBhvr>
                                        <p:cTn id="218" dur="500"/>
                                        <p:tgtEl>
                                          <p:spTgt spid="100"/>
                                        </p:tgtEl>
                                      </p:cBhvr>
                                    </p:animEffect>
                                  </p:childTnLst>
                                </p:cTn>
                              </p:par>
                              <p:par>
                                <p:cTn id="219" presetID="22" presetClass="entr" presetSubtype="1" fill="hold" nodeType="withEffect">
                                  <p:stCondLst>
                                    <p:cond delay="0"/>
                                  </p:stCondLst>
                                  <p:childTnLst>
                                    <p:set>
                                      <p:cBhvr>
                                        <p:cTn id="220" dur="1" fill="hold">
                                          <p:stCondLst>
                                            <p:cond delay="0"/>
                                          </p:stCondLst>
                                        </p:cTn>
                                        <p:tgtEl>
                                          <p:spTgt spid="98"/>
                                        </p:tgtEl>
                                        <p:attrNameLst>
                                          <p:attrName>style.visibility</p:attrName>
                                        </p:attrNameLst>
                                      </p:cBhvr>
                                      <p:to>
                                        <p:strVal val="visible"/>
                                      </p:to>
                                    </p:set>
                                    <p:animEffect transition="in" filter="wipe(up)">
                                      <p:cBhvr>
                                        <p:cTn id="221" dur="500"/>
                                        <p:tgtEl>
                                          <p:spTgt spid="98"/>
                                        </p:tgtEl>
                                      </p:cBhvr>
                                    </p:animEffect>
                                  </p:childTnLst>
                                </p:cTn>
                              </p:par>
                              <p:par>
                                <p:cTn id="222" presetID="22" presetClass="entr" presetSubtype="1" fill="hold" nodeType="withEffect">
                                  <p:stCondLst>
                                    <p:cond delay="0"/>
                                  </p:stCondLst>
                                  <p:childTnLst>
                                    <p:set>
                                      <p:cBhvr>
                                        <p:cTn id="223" dur="1" fill="hold">
                                          <p:stCondLst>
                                            <p:cond delay="0"/>
                                          </p:stCondLst>
                                        </p:cTn>
                                        <p:tgtEl>
                                          <p:spTgt spid="97"/>
                                        </p:tgtEl>
                                        <p:attrNameLst>
                                          <p:attrName>style.visibility</p:attrName>
                                        </p:attrNameLst>
                                      </p:cBhvr>
                                      <p:to>
                                        <p:strVal val="visible"/>
                                      </p:to>
                                    </p:set>
                                    <p:animEffect transition="in" filter="wipe(up)">
                                      <p:cBhvr>
                                        <p:cTn id="224" dur="500"/>
                                        <p:tgtEl>
                                          <p:spTgt spid="97"/>
                                        </p:tgtEl>
                                      </p:cBhvr>
                                    </p:animEffect>
                                  </p:childTnLst>
                                </p:cTn>
                              </p:par>
                              <p:par>
                                <p:cTn id="225" presetID="22" presetClass="entr" presetSubtype="1" fill="hold" nodeType="withEffect">
                                  <p:stCondLst>
                                    <p:cond delay="0"/>
                                  </p:stCondLst>
                                  <p:childTnLst>
                                    <p:set>
                                      <p:cBhvr>
                                        <p:cTn id="226" dur="1" fill="hold">
                                          <p:stCondLst>
                                            <p:cond delay="0"/>
                                          </p:stCondLst>
                                        </p:cTn>
                                        <p:tgtEl>
                                          <p:spTgt spid="99"/>
                                        </p:tgtEl>
                                        <p:attrNameLst>
                                          <p:attrName>style.visibility</p:attrName>
                                        </p:attrNameLst>
                                      </p:cBhvr>
                                      <p:to>
                                        <p:strVal val="visible"/>
                                      </p:to>
                                    </p:set>
                                    <p:animEffect transition="in" filter="wipe(up)">
                                      <p:cBhvr>
                                        <p:cTn id="227" dur="500"/>
                                        <p:tgtEl>
                                          <p:spTgt spid="99"/>
                                        </p:tgtEl>
                                      </p:cBhvr>
                                    </p:animEffect>
                                  </p:childTnLst>
                                </p:cTn>
                              </p:par>
                              <p:par>
                                <p:cTn id="228" presetID="22" presetClass="entr" presetSubtype="1" fill="hold" grpId="0" nodeType="withEffect">
                                  <p:stCondLst>
                                    <p:cond delay="0"/>
                                  </p:stCondLst>
                                  <p:childTnLst>
                                    <p:set>
                                      <p:cBhvr>
                                        <p:cTn id="229" dur="1" fill="hold">
                                          <p:stCondLst>
                                            <p:cond delay="0"/>
                                          </p:stCondLst>
                                        </p:cTn>
                                        <p:tgtEl>
                                          <p:spTgt spid="101"/>
                                        </p:tgtEl>
                                        <p:attrNameLst>
                                          <p:attrName>style.visibility</p:attrName>
                                        </p:attrNameLst>
                                      </p:cBhvr>
                                      <p:to>
                                        <p:strVal val="visible"/>
                                      </p:to>
                                    </p:set>
                                    <p:animEffect transition="in" filter="wipe(up)">
                                      <p:cBhvr>
                                        <p:cTn id="230" dur="500"/>
                                        <p:tgtEl>
                                          <p:spTgt spid="101"/>
                                        </p:tgtEl>
                                      </p:cBhvr>
                                    </p:animEffect>
                                  </p:childTnLst>
                                </p:cTn>
                              </p:par>
                              <p:par>
                                <p:cTn id="231" presetID="22" presetClass="entr" presetSubtype="1" fill="hold" nodeType="withEffect">
                                  <p:stCondLst>
                                    <p:cond delay="0"/>
                                  </p:stCondLst>
                                  <p:childTnLst>
                                    <p:set>
                                      <p:cBhvr>
                                        <p:cTn id="232" dur="1" fill="hold">
                                          <p:stCondLst>
                                            <p:cond delay="0"/>
                                          </p:stCondLst>
                                        </p:cTn>
                                        <p:tgtEl>
                                          <p:spTgt spid="15"/>
                                        </p:tgtEl>
                                        <p:attrNameLst>
                                          <p:attrName>style.visibility</p:attrName>
                                        </p:attrNameLst>
                                      </p:cBhvr>
                                      <p:to>
                                        <p:strVal val="visible"/>
                                      </p:to>
                                    </p:set>
                                    <p:animEffect transition="in" filter="wipe(up)">
                                      <p:cBhvr>
                                        <p:cTn id="233" dur="500"/>
                                        <p:tgtEl>
                                          <p:spTgt spid="15"/>
                                        </p:tgtEl>
                                      </p:cBhvr>
                                    </p:animEffect>
                                  </p:childTnLst>
                                </p:cTn>
                              </p:par>
                              <p:par>
                                <p:cTn id="234" presetID="22" presetClass="entr" presetSubtype="1" fill="hold" nodeType="withEffect">
                                  <p:stCondLst>
                                    <p:cond delay="0"/>
                                  </p:stCondLst>
                                  <p:childTnLst>
                                    <p:set>
                                      <p:cBhvr>
                                        <p:cTn id="235" dur="1" fill="hold">
                                          <p:stCondLst>
                                            <p:cond delay="0"/>
                                          </p:stCondLst>
                                        </p:cTn>
                                        <p:tgtEl>
                                          <p:spTgt spid="56">
                                            <p:txEl>
                                              <p:pRg st="10" end="10"/>
                                            </p:txEl>
                                          </p:spTgt>
                                        </p:tgtEl>
                                        <p:attrNameLst>
                                          <p:attrName>style.visibility</p:attrName>
                                        </p:attrNameLst>
                                      </p:cBhvr>
                                      <p:to>
                                        <p:strVal val="visible"/>
                                      </p:to>
                                    </p:set>
                                    <p:animEffect transition="in" filter="wipe(up)">
                                      <p:cBhvr>
                                        <p:cTn id="236" dur="500"/>
                                        <p:tgtEl>
                                          <p:spTgt spid="56">
                                            <p:txEl>
                                              <p:pRg st="10" end="10"/>
                                            </p:txEl>
                                          </p:spTgt>
                                        </p:tgtEl>
                                      </p:cBhvr>
                                    </p:animEffect>
                                  </p:childTnLst>
                                  <p:subTnLst>
                                    <p:animClr clrSpc="rgb" dir="cw">
                                      <p:cBhvr override="childStyle">
                                        <p:cTn dur="1" fill="hold" display="0" masterRel="nextClick" afterEffect="1"/>
                                        <p:tgtEl>
                                          <p:spTgt spid="56">
                                            <p:txEl>
                                              <p:pRg st="10" end="10"/>
                                            </p:txEl>
                                          </p:spTgt>
                                        </p:tgtEl>
                                        <p:attrNameLst>
                                          <p:attrName>ppt_c</p:attrName>
                                        </p:attrNameLst>
                                      </p:cBhvr>
                                      <p:to>
                                        <a:srgbClr val="B2B2B2"/>
                                      </p:to>
                                    </p:animClr>
                                  </p:subTnLst>
                                </p:cTn>
                              </p:par>
                            </p:childTnLst>
                          </p:cTn>
                        </p:par>
                      </p:childTnLst>
                    </p:cTn>
                  </p:par>
                  <p:par>
                    <p:cTn id="237" fill="hold">
                      <p:stCondLst>
                        <p:cond delay="indefinite"/>
                      </p:stCondLst>
                      <p:childTnLst>
                        <p:par>
                          <p:cTn id="238" fill="hold">
                            <p:stCondLst>
                              <p:cond delay="0"/>
                            </p:stCondLst>
                            <p:childTnLst>
                              <p:par>
                                <p:cTn id="239" presetID="31" presetClass="entr" presetSubtype="0" fill="hold" nodeType="clickEffect">
                                  <p:stCondLst>
                                    <p:cond delay="0"/>
                                  </p:stCondLst>
                                  <p:childTnLst>
                                    <p:set>
                                      <p:cBhvr>
                                        <p:cTn id="240" dur="1" fill="hold">
                                          <p:stCondLst>
                                            <p:cond delay="0"/>
                                          </p:stCondLst>
                                        </p:cTn>
                                        <p:tgtEl>
                                          <p:spTgt spid="56">
                                            <p:txEl>
                                              <p:pRg st="11" end="11"/>
                                            </p:txEl>
                                          </p:spTgt>
                                        </p:tgtEl>
                                        <p:attrNameLst>
                                          <p:attrName>style.visibility</p:attrName>
                                        </p:attrNameLst>
                                      </p:cBhvr>
                                      <p:to>
                                        <p:strVal val="visible"/>
                                      </p:to>
                                    </p:set>
                                    <p:anim calcmode="lin" valueType="num">
                                      <p:cBhvr>
                                        <p:cTn id="241" dur="1000" fill="hold"/>
                                        <p:tgtEl>
                                          <p:spTgt spid="56">
                                            <p:txEl>
                                              <p:pRg st="11" end="11"/>
                                            </p:txEl>
                                          </p:spTgt>
                                        </p:tgtEl>
                                        <p:attrNameLst>
                                          <p:attrName>ppt_w</p:attrName>
                                        </p:attrNameLst>
                                      </p:cBhvr>
                                      <p:tavLst>
                                        <p:tav tm="0">
                                          <p:val>
                                            <p:fltVal val="0"/>
                                          </p:val>
                                        </p:tav>
                                        <p:tav tm="100000">
                                          <p:val>
                                            <p:strVal val="#ppt_w"/>
                                          </p:val>
                                        </p:tav>
                                      </p:tavLst>
                                    </p:anim>
                                    <p:anim calcmode="lin" valueType="num">
                                      <p:cBhvr>
                                        <p:cTn id="242" dur="1000" fill="hold"/>
                                        <p:tgtEl>
                                          <p:spTgt spid="56">
                                            <p:txEl>
                                              <p:pRg st="11" end="11"/>
                                            </p:txEl>
                                          </p:spTgt>
                                        </p:tgtEl>
                                        <p:attrNameLst>
                                          <p:attrName>ppt_h</p:attrName>
                                        </p:attrNameLst>
                                      </p:cBhvr>
                                      <p:tavLst>
                                        <p:tav tm="0">
                                          <p:val>
                                            <p:fltVal val="0"/>
                                          </p:val>
                                        </p:tav>
                                        <p:tav tm="100000">
                                          <p:val>
                                            <p:strVal val="#ppt_h"/>
                                          </p:val>
                                        </p:tav>
                                      </p:tavLst>
                                    </p:anim>
                                    <p:anim calcmode="lin" valueType="num">
                                      <p:cBhvr>
                                        <p:cTn id="243" dur="1000" fill="hold"/>
                                        <p:tgtEl>
                                          <p:spTgt spid="56">
                                            <p:txEl>
                                              <p:pRg st="11" end="11"/>
                                            </p:txEl>
                                          </p:spTgt>
                                        </p:tgtEl>
                                        <p:attrNameLst>
                                          <p:attrName>style.rotation</p:attrName>
                                        </p:attrNameLst>
                                      </p:cBhvr>
                                      <p:tavLst>
                                        <p:tav tm="0">
                                          <p:val>
                                            <p:fltVal val="90"/>
                                          </p:val>
                                        </p:tav>
                                        <p:tav tm="100000">
                                          <p:val>
                                            <p:fltVal val="0"/>
                                          </p:val>
                                        </p:tav>
                                      </p:tavLst>
                                    </p:anim>
                                    <p:animEffect transition="in" filter="fade">
                                      <p:cBhvr>
                                        <p:cTn id="244" dur="1000"/>
                                        <p:tgtEl>
                                          <p:spTgt spid="5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34" grpId="0"/>
      <p:bldP spid="45" grpId="0"/>
      <p:bldP spid="74" grpId="0" animBg="1"/>
      <p:bldP spid="76" grpId="0" animBg="1"/>
      <p:bldP spid="77" grpId="0" animBg="1"/>
      <p:bldP spid="80" grpId="0" animBg="1"/>
      <p:bldP spid="81" grpId="0" animBg="1"/>
      <p:bldP spid="69" grpId="0"/>
      <p:bldP spid="71" grpId="0" animBg="1"/>
      <p:bldP spid="14" grpId="0" animBg="1"/>
      <p:bldP spid="73" grpId="0" animBg="1"/>
      <p:bldP spid="75" grpId="0" animBg="1"/>
      <p:bldP spid="87" grpId="0" animBg="1"/>
      <p:bldP spid="88" grpId="0"/>
      <p:bldP spid="89" grpId="0"/>
      <p:bldP spid="90" grpId="0"/>
      <p:bldP spid="91" grpId="0"/>
      <p:bldP spid="72" grpId="0"/>
      <p:bldP spid="100" grpId="0"/>
      <p:bldP spid="10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AEE4CC5-8EDD-DED9-0248-69E7EB95674E}"/>
              </a:ext>
            </a:extLst>
          </p:cNvPr>
          <p:cNvSpPr>
            <a:spLocks noGrp="1"/>
          </p:cNvSpPr>
          <p:nvPr>
            <p:ph type="title"/>
          </p:nvPr>
        </p:nvSpPr>
        <p:spPr>
          <a:xfrm>
            <a:off x="812800" y="228600"/>
            <a:ext cx="10871200" cy="990600"/>
          </a:xfrm>
        </p:spPr>
        <p:txBody>
          <a:bodyPr>
            <a:noAutofit/>
          </a:bodyPr>
          <a:lstStyle/>
          <a:p>
            <a:r>
              <a:rPr lang="en-US" sz="4267" dirty="0"/>
              <a:t>Western Interconnection Reliability Concerns</a:t>
            </a:r>
          </a:p>
        </p:txBody>
      </p:sp>
      <p:pic>
        <p:nvPicPr>
          <p:cNvPr id="6" name="Content Placeholder 5">
            <a:extLst>
              <a:ext uri="{FF2B5EF4-FFF2-40B4-BE49-F238E27FC236}">
                <a16:creationId xmlns:a16="http://schemas.microsoft.com/office/drawing/2014/main" id="{AF27ECD6-CEEF-4439-B580-C7BE0DD68372}"/>
              </a:ext>
            </a:extLst>
          </p:cNvPr>
          <p:cNvPicPr>
            <a:picLocks noGrp="1" noChangeAspect="1"/>
          </p:cNvPicPr>
          <p:nvPr>
            <p:ph sz="quarter" idx="1"/>
          </p:nvPr>
        </p:nvPicPr>
        <p:blipFill>
          <a:blip r:embed="rId2"/>
          <a:stretch>
            <a:fillRect/>
          </a:stretch>
        </p:blipFill>
        <p:spPr>
          <a:xfrm>
            <a:off x="812800" y="1817143"/>
            <a:ext cx="7518400" cy="4830571"/>
          </a:xfrm>
          <a:noFill/>
        </p:spPr>
      </p:pic>
      <p:sp>
        <p:nvSpPr>
          <p:cNvPr id="20" name="Content Placeholder 3">
            <a:extLst>
              <a:ext uri="{FF2B5EF4-FFF2-40B4-BE49-F238E27FC236}">
                <a16:creationId xmlns:a16="http://schemas.microsoft.com/office/drawing/2014/main" id="{305265C0-BF97-5BA9-6637-5CFFA6EE15CE}"/>
              </a:ext>
            </a:extLst>
          </p:cNvPr>
          <p:cNvSpPr>
            <a:spLocks noGrp="1"/>
          </p:cNvSpPr>
          <p:nvPr>
            <p:ph sz="quarter" idx="2"/>
          </p:nvPr>
        </p:nvSpPr>
        <p:spPr>
          <a:xfrm>
            <a:off x="8636001" y="2514601"/>
            <a:ext cx="3411868" cy="4050257"/>
          </a:xfrm>
        </p:spPr>
        <p:txBody>
          <a:bodyPr>
            <a:noAutofit/>
          </a:bodyPr>
          <a:lstStyle/>
          <a:p>
            <a:pPr>
              <a:buFont typeface="Wingdings" panose="05000000000000000000" pitchFamily="2" charset="2"/>
              <a:buChar char="q"/>
            </a:pPr>
            <a:r>
              <a:rPr lang="en-US" sz="1867" b="1" dirty="0">
                <a:solidFill>
                  <a:schemeClr val="accent1"/>
                </a:solidFill>
              </a:rPr>
              <a:t>“If long-term resource adequacy issues are not addressed </a:t>
            </a:r>
            <a:r>
              <a:rPr lang="en-US" sz="1867" b="1" u="sng" dirty="0">
                <a:solidFill>
                  <a:srgbClr val="C00000"/>
                </a:solidFill>
              </a:rPr>
              <a:t>immediately</a:t>
            </a:r>
            <a:r>
              <a:rPr lang="en-US" sz="1867" b="1" dirty="0">
                <a:solidFill>
                  <a:schemeClr val="accent1"/>
                </a:solidFill>
              </a:rPr>
              <a:t>, they may be </a:t>
            </a:r>
            <a:r>
              <a:rPr lang="en-US" sz="1867" b="1" u="sng" dirty="0">
                <a:solidFill>
                  <a:srgbClr val="C00000"/>
                </a:solidFill>
              </a:rPr>
              <a:t>insurmountable</a:t>
            </a:r>
            <a:r>
              <a:rPr lang="en-US" sz="1867" b="1" dirty="0">
                <a:solidFill>
                  <a:schemeClr val="accent1"/>
                </a:solidFill>
              </a:rPr>
              <a:t> when they become near-term issues.”</a:t>
            </a:r>
          </a:p>
          <a:p>
            <a:pPr>
              <a:buFont typeface="Wingdings" panose="05000000000000000000" pitchFamily="2" charset="2"/>
              <a:buChar char="q"/>
            </a:pPr>
            <a:endParaRPr lang="en-US" sz="1867" b="1" dirty="0">
              <a:solidFill>
                <a:schemeClr val="accent1"/>
              </a:solidFill>
            </a:endParaRPr>
          </a:p>
          <a:p>
            <a:pPr>
              <a:buFont typeface="Wingdings" panose="05000000000000000000" pitchFamily="2" charset="2"/>
              <a:buChar char="q"/>
            </a:pPr>
            <a:r>
              <a:rPr lang="en-US" sz="1867" b="1" dirty="0">
                <a:solidFill>
                  <a:schemeClr val="accent1"/>
                </a:solidFill>
              </a:rPr>
              <a:t>“As early as 2025, even with all planned resource additions and imports, </a:t>
            </a:r>
            <a:r>
              <a:rPr lang="en-US" sz="1867" b="1" u="sng" dirty="0">
                <a:solidFill>
                  <a:srgbClr val="C00000"/>
                </a:solidFill>
              </a:rPr>
              <a:t>all five subregions will have hours at risk for load loss</a:t>
            </a:r>
            <a:r>
              <a:rPr lang="en-US" sz="1867" b="1" dirty="0">
                <a:solidFill>
                  <a:schemeClr val="accent1"/>
                </a:solidFill>
              </a:rPr>
              <a:t>.”</a:t>
            </a:r>
          </a:p>
        </p:txBody>
      </p:sp>
      <p:sp>
        <p:nvSpPr>
          <p:cNvPr id="3" name="Slide Number Placeholder 2">
            <a:extLst>
              <a:ext uri="{FF2B5EF4-FFF2-40B4-BE49-F238E27FC236}">
                <a16:creationId xmlns:a16="http://schemas.microsoft.com/office/drawing/2014/main" id="{4A980950-7594-4BE0-A49E-E39D19BF8BCE}"/>
              </a:ext>
            </a:extLst>
          </p:cNvPr>
          <p:cNvSpPr>
            <a:spLocks noGrp="1"/>
          </p:cNvSpPr>
          <p:nvPr>
            <p:ph type="sldNum" sz="quarter" idx="16"/>
          </p:nvPr>
        </p:nvSpPr>
        <p:spPr>
          <a:xfrm>
            <a:off x="0" y="1272223"/>
            <a:ext cx="711200" cy="244476"/>
          </a:xfrm>
        </p:spPr>
        <p:txBody>
          <a:bodyPr anchor="ctr">
            <a:normAutofit/>
          </a:bodyPr>
          <a:lstStyle/>
          <a:p>
            <a:pPr defTabSz="1219170" fontAlgn="auto">
              <a:lnSpc>
                <a:spcPct val="90000"/>
              </a:lnSpc>
              <a:spcBef>
                <a:spcPts val="0"/>
              </a:spcBef>
              <a:spcAft>
                <a:spcPts val="800"/>
              </a:spcAft>
            </a:pPr>
            <a:fld id="{B7C6481B-4A8A-42C4-AF8E-0DA672E2FCF5}" type="slidenum">
              <a:rPr lang="en-US" sz="800">
                <a:latin typeface="Tw Cen MT"/>
              </a:rPr>
              <a:pPr defTabSz="1219170" fontAlgn="auto">
                <a:lnSpc>
                  <a:spcPct val="90000"/>
                </a:lnSpc>
                <a:spcBef>
                  <a:spcPts val="0"/>
                </a:spcBef>
                <a:spcAft>
                  <a:spcPts val="800"/>
                </a:spcAft>
              </a:pPr>
              <a:t>8</a:t>
            </a:fld>
            <a:endParaRPr lang="en-US" sz="800">
              <a:latin typeface="Tw Cen MT"/>
            </a:endParaRPr>
          </a:p>
        </p:txBody>
      </p:sp>
      <p:pic>
        <p:nvPicPr>
          <p:cNvPr id="1028" name="Picture 4">
            <a:extLst>
              <a:ext uri="{FF2B5EF4-FFF2-40B4-BE49-F238E27FC236}">
                <a16:creationId xmlns:a16="http://schemas.microsoft.com/office/drawing/2014/main" id="{F5D5CB10-7808-409A-91F9-180E3E549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8933" y="1789486"/>
            <a:ext cx="2286000" cy="59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925002"/>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808864" y="152400"/>
            <a:ext cx="3420236" cy="987552"/>
          </a:xfrm>
        </p:spPr>
        <p:txBody>
          <a:bodyPr vert="horz" anchor="ctr">
            <a:normAutofit fontScale="90000"/>
          </a:bodyPr>
          <a:lstStyle/>
          <a:p>
            <a:r>
              <a:rPr lang="en-US" sz="4400" dirty="0"/>
              <a:t>AMI Coverage</a:t>
            </a:r>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chemeClr val="tx2"/>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F53B6B1F-C8AD-4588-93C6-3618906EFC2C}" type="slidenum">
              <a:rPr kumimoji="0" lang="en-US" sz="1200" b="1" i="0" u="none" strike="noStrike" kern="1200" cap="none" spc="0" normalizeH="0" baseline="0" noProof="0" smtClean="0">
                <a:ln>
                  <a:noFill/>
                </a:ln>
                <a:solidFill>
                  <a:prstClr val="white"/>
                </a:solidFill>
                <a:effectLst/>
                <a:uLnTx/>
                <a:uFillTx/>
                <a:latin typeface="Arial"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80</a:t>
            </a:fld>
            <a:endParaRPr kumimoji="0" lang="en-US" sz="1200" b="1" i="0" u="none" strike="noStrike" kern="1200" cap="none" spc="0" normalizeH="0" baseline="0" noProof="0">
              <a:ln>
                <a:noFill/>
              </a:ln>
              <a:solidFill>
                <a:prstClr val="white"/>
              </a:solidFill>
              <a:effectLst/>
              <a:uLnTx/>
              <a:uFillTx/>
              <a:latin typeface="Arial" charset="0"/>
              <a:ea typeface="+mn-ea"/>
              <a:cs typeface="+mn-cs"/>
            </a:endParaRPr>
          </a:p>
        </p:txBody>
      </p:sp>
      <p:sp>
        <p:nvSpPr>
          <p:cNvPr id="30" name="Rectangle 29">
            <a:extLst>
              <a:ext uri="{FF2B5EF4-FFF2-40B4-BE49-F238E27FC236}">
                <a16:creationId xmlns:a16="http://schemas.microsoft.com/office/drawing/2014/main" id="{02C24C42-E171-4609-9CC6-021856FDDBE8}"/>
              </a:ext>
            </a:extLst>
          </p:cNvPr>
          <p:cNvSpPr/>
          <p:nvPr/>
        </p:nvSpPr>
        <p:spPr>
          <a:xfrm>
            <a:off x="9525000" y="914400"/>
            <a:ext cx="2667000" cy="8382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pic>
        <p:nvPicPr>
          <p:cNvPr id="22" name="Picture 21" descr="Map&#10;&#10;Description automatically generated">
            <a:extLst>
              <a:ext uri="{FF2B5EF4-FFF2-40B4-BE49-F238E27FC236}">
                <a16:creationId xmlns:a16="http://schemas.microsoft.com/office/drawing/2014/main" id="{7357CAE2-0A9C-4CD5-87B8-D0AFFA2580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1940" y="0"/>
            <a:ext cx="5486400" cy="6858000"/>
          </a:xfrm>
          <a:prstGeom prst="rect">
            <a:avLst/>
          </a:prstGeom>
        </p:spPr>
      </p:pic>
      <p:pic>
        <p:nvPicPr>
          <p:cNvPr id="23" name="Picture 22" descr="Map&#10;&#10;Description automatically generated">
            <a:extLst>
              <a:ext uri="{FF2B5EF4-FFF2-40B4-BE49-F238E27FC236}">
                <a16:creationId xmlns:a16="http://schemas.microsoft.com/office/drawing/2014/main" id="{735D994E-A56B-4D55-938A-780E16BF44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1940" y="-8374"/>
            <a:ext cx="5486400" cy="6858000"/>
          </a:xfrm>
          <a:prstGeom prst="rect">
            <a:avLst/>
          </a:prstGeom>
        </p:spPr>
      </p:pic>
      <p:pic>
        <p:nvPicPr>
          <p:cNvPr id="24" name="Picture 23" descr="Map&#10;&#10;Description automatically generated">
            <a:extLst>
              <a:ext uri="{FF2B5EF4-FFF2-40B4-BE49-F238E27FC236}">
                <a16:creationId xmlns:a16="http://schemas.microsoft.com/office/drawing/2014/main" id="{BEB6CFE1-6BB2-4DC1-91F5-83A903DBBD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1940" y="0"/>
            <a:ext cx="5486400" cy="6858000"/>
          </a:xfrm>
          <a:prstGeom prst="rect">
            <a:avLst/>
          </a:prstGeom>
        </p:spPr>
      </p:pic>
      <p:pic>
        <p:nvPicPr>
          <p:cNvPr id="26" name="Picture 25" descr="Map&#10;&#10;Description automatically generated">
            <a:extLst>
              <a:ext uri="{FF2B5EF4-FFF2-40B4-BE49-F238E27FC236}">
                <a16:creationId xmlns:a16="http://schemas.microsoft.com/office/drawing/2014/main" id="{F5FA2D4A-877F-4C18-BDB5-FBB72F9668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4800" y="0"/>
            <a:ext cx="5486400" cy="6849626"/>
          </a:xfrm>
          <a:prstGeom prst="rect">
            <a:avLst/>
          </a:prstGeom>
        </p:spPr>
      </p:pic>
    </p:spTree>
    <p:extLst>
      <p:ext uri="{BB962C8B-B14F-4D97-AF65-F5344CB8AC3E}">
        <p14:creationId xmlns:p14="http://schemas.microsoft.com/office/powerpoint/2010/main" val="244750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a:cxnSpLocks/>
          </p:cNvCxnSpPr>
          <p:nvPr/>
        </p:nvCxnSpPr>
        <p:spPr>
          <a:xfrm flipV="1">
            <a:off x="5088202" y="2405097"/>
            <a:ext cx="1289586" cy="798764"/>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6644642" y="2872577"/>
            <a:ext cx="88530" cy="580888"/>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5361991" y="2003640"/>
            <a:ext cx="2147777" cy="1318437"/>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3" name="Rounded Rectangle 22"/>
          <p:cNvSpPr/>
          <p:nvPr/>
        </p:nvSpPr>
        <p:spPr>
          <a:xfrm>
            <a:off x="9242795" y="3322076"/>
            <a:ext cx="769355" cy="3083443"/>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24" name="Straight Arrow Connector 23"/>
          <p:cNvCxnSpPr/>
          <p:nvPr/>
        </p:nvCxnSpPr>
        <p:spPr>
          <a:xfrm>
            <a:off x="9126279" y="4680964"/>
            <a:ext cx="382772" cy="245307"/>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cxnSpLocks/>
          </p:cNvCxnSpPr>
          <p:nvPr/>
        </p:nvCxnSpPr>
        <p:spPr>
          <a:xfrm flipH="1">
            <a:off x="6808385" y="6170500"/>
            <a:ext cx="202019" cy="508533"/>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5F25C31-F5B6-470F-8C6B-F852668EF8B9}"/>
              </a:ext>
            </a:extLst>
          </p:cNvPr>
          <p:cNvCxnSpPr>
            <a:cxnSpLocks/>
          </p:cNvCxnSpPr>
          <p:nvPr/>
        </p:nvCxnSpPr>
        <p:spPr>
          <a:xfrm flipV="1">
            <a:off x="5276211" y="1909293"/>
            <a:ext cx="730583" cy="76721"/>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4" y="254451"/>
            <a:ext cx="11073384" cy="987552"/>
          </a:xfrm>
        </p:spPr>
        <p:txBody>
          <a:bodyPr vert="horz" anchor="ctr">
            <a:normAutofit/>
          </a:bodyPr>
          <a:lstStyle/>
          <a:p>
            <a:r>
              <a:rPr lang="en-US" sz="4400" dirty="0"/>
              <a:t>Advanced Meters: Enabling Technology </a:t>
            </a:r>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rgbClr val="2C4866"/>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fld id="{F53B6B1F-C8AD-4588-93C6-3618906EFC2C}" type="slidenum">
              <a:rPr lang="en-US" sz="1200" b="1" smtClean="0">
                <a:solidFill>
                  <a:schemeClr val="bg1"/>
                </a:solidFill>
              </a:rPr>
              <a:pPr algn="ctr">
                <a:defRPr/>
              </a:pPr>
              <a:t>81</a:t>
            </a:fld>
            <a:endParaRPr lang="en-US" sz="1200" b="1">
              <a:solidFill>
                <a:schemeClr val="bg1"/>
              </a:solidFill>
            </a:endParaRPr>
          </a:p>
        </p:txBody>
      </p:sp>
      <p:pic>
        <p:nvPicPr>
          <p:cNvPr id="15" name="Picture 2">
            <a:extLst>
              <a:ext uri="{FF2B5EF4-FFF2-40B4-BE49-F238E27FC236}">
                <a16:creationId xmlns:a16="http://schemas.microsoft.com/office/drawing/2014/main" id="{16A05C5F-0DA2-4F89-9D47-700768195F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691" y="2411906"/>
            <a:ext cx="3456467" cy="3074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a:extLst>
              <a:ext uri="{FF2B5EF4-FFF2-40B4-BE49-F238E27FC236}">
                <a16:creationId xmlns:a16="http://schemas.microsoft.com/office/drawing/2014/main" id="{FAFB1BF6-7599-49C7-B2B1-4B18E22E5E43}"/>
              </a:ext>
            </a:extLst>
          </p:cNvPr>
          <p:cNvSpPr txBox="1"/>
          <p:nvPr/>
        </p:nvSpPr>
        <p:spPr>
          <a:xfrm>
            <a:off x="4999754" y="3140249"/>
            <a:ext cx="6844394" cy="1846659"/>
          </a:xfrm>
          <a:prstGeom prst="rect">
            <a:avLst/>
          </a:prstGeom>
          <a:noFill/>
          <a:ln w="25400">
            <a:noFill/>
          </a:ln>
        </p:spPr>
        <p:txBody>
          <a:bodyPr wrap="square" rtlCol="0" anchor="ctr">
            <a:spAutoFit/>
          </a:bodyPr>
          <a:lstStyle/>
          <a:p>
            <a:r>
              <a:rPr lang="en-US" b="1" dirty="0">
                <a:solidFill>
                  <a:schemeClr val="tx2"/>
                </a:solidFill>
              </a:rPr>
              <a:t>Current Capabilities with AMI</a:t>
            </a:r>
          </a:p>
          <a:p>
            <a:pPr marL="171450" indent="-171450">
              <a:buFont typeface="Wingdings" panose="05000000000000000000" pitchFamily="2" charset="2"/>
              <a:buChar char="ü"/>
            </a:pPr>
            <a:r>
              <a:rPr lang="en-US" sz="1600" b="1" dirty="0">
                <a:solidFill>
                  <a:schemeClr val="tx2"/>
                </a:solidFill>
              </a:rPr>
              <a:t>Remote Service Connection &amp; Disconnection</a:t>
            </a:r>
          </a:p>
          <a:p>
            <a:pPr marL="171450" indent="-171450">
              <a:buFont typeface="Wingdings" panose="05000000000000000000" pitchFamily="2" charset="2"/>
              <a:buChar char="ü"/>
            </a:pPr>
            <a:r>
              <a:rPr lang="en-US" sz="1600" b="1" dirty="0">
                <a:solidFill>
                  <a:schemeClr val="tx2"/>
                </a:solidFill>
              </a:rPr>
              <a:t>On-Demand Reads</a:t>
            </a:r>
          </a:p>
          <a:p>
            <a:pPr marL="171450" indent="-171450">
              <a:buFont typeface="Wingdings" panose="05000000000000000000" pitchFamily="2" charset="2"/>
              <a:buChar char="ü"/>
            </a:pPr>
            <a:r>
              <a:rPr lang="en-US" sz="1600" b="1" dirty="0">
                <a:solidFill>
                  <a:schemeClr val="tx2"/>
                </a:solidFill>
              </a:rPr>
              <a:t>Service Theft and Tamper Detection</a:t>
            </a:r>
          </a:p>
          <a:p>
            <a:pPr marL="171450" indent="-171450">
              <a:buFont typeface="Wingdings" panose="05000000000000000000" pitchFamily="2" charset="2"/>
              <a:buChar char="ü"/>
            </a:pPr>
            <a:r>
              <a:rPr lang="en-US" sz="1600" b="1" dirty="0">
                <a:solidFill>
                  <a:schemeClr val="tx2"/>
                </a:solidFill>
              </a:rPr>
              <a:t>Power Quality Monitoring</a:t>
            </a:r>
          </a:p>
          <a:p>
            <a:pPr marL="171450" indent="-171450">
              <a:buFont typeface="Wingdings" panose="05000000000000000000" pitchFamily="2" charset="2"/>
              <a:buChar char="ü"/>
            </a:pPr>
            <a:r>
              <a:rPr lang="en-US" sz="1600" b="1" dirty="0">
                <a:solidFill>
                  <a:schemeClr val="tx2"/>
                </a:solidFill>
              </a:rPr>
              <a:t>Outage Detection and Reporting</a:t>
            </a:r>
          </a:p>
          <a:p>
            <a:pPr marL="171450" indent="-171450">
              <a:buFont typeface="Wingdings" panose="05000000000000000000" pitchFamily="2" charset="2"/>
              <a:buChar char="ü"/>
            </a:pPr>
            <a:r>
              <a:rPr lang="en-US" sz="1600" b="1" dirty="0">
                <a:solidFill>
                  <a:schemeClr val="tx2"/>
                </a:solidFill>
              </a:rPr>
              <a:t>Hot Socket Detection</a:t>
            </a:r>
          </a:p>
        </p:txBody>
      </p:sp>
      <p:pic>
        <p:nvPicPr>
          <p:cNvPr id="2" name="Picture 2">
            <a:extLst>
              <a:ext uri="{FF2B5EF4-FFF2-40B4-BE49-F238E27FC236}">
                <a16:creationId xmlns:a16="http://schemas.microsoft.com/office/drawing/2014/main" id="{CBED00FE-5F28-4A26-AE45-360EB05CBA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2272" y="2325047"/>
            <a:ext cx="3248207" cy="324820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F4C02FC-DF90-4D91-AA2C-DFB76C494D39}"/>
              </a:ext>
            </a:extLst>
          </p:cNvPr>
          <p:cNvSpPr txBox="1"/>
          <p:nvPr/>
        </p:nvSpPr>
        <p:spPr>
          <a:xfrm>
            <a:off x="1788483" y="2210215"/>
            <a:ext cx="6422542" cy="3477875"/>
          </a:xfrm>
          <a:prstGeom prst="rect">
            <a:avLst/>
          </a:prstGeom>
          <a:noFill/>
          <a:ln w="25400">
            <a:noFill/>
          </a:ln>
        </p:spPr>
        <p:txBody>
          <a:bodyPr wrap="square" rtlCol="0" anchor="ctr">
            <a:spAutoFit/>
          </a:bodyPr>
          <a:lstStyle/>
          <a:p>
            <a:r>
              <a:rPr lang="en-US" b="1" dirty="0">
                <a:solidFill>
                  <a:srgbClr val="247C3E"/>
                </a:solidFill>
              </a:rPr>
              <a:t>Coming Soon: Stratus IQ</a:t>
            </a:r>
          </a:p>
          <a:p>
            <a:pPr marL="285750" indent="-285750">
              <a:buFont typeface="Wingdings" panose="05000000000000000000" pitchFamily="2" charset="2"/>
              <a:buChar char="ü"/>
            </a:pPr>
            <a:r>
              <a:rPr lang="en-US" sz="1600" b="1" dirty="0">
                <a:solidFill>
                  <a:srgbClr val="247C3E"/>
                </a:solidFill>
              </a:rPr>
              <a:t>Open Neutral Detection</a:t>
            </a:r>
          </a:p>
          <a:p>
            <a:pPr marL="285750" indent="-285750">
              <a:buFont typeface="Wingdings" panose="05000000000000000000" pitchFamily="2" charset="2"/>
              <a:buChar char="ü"/>
            </a:pPr>
            <a:r>
              <a:rPr lang="en-US" sz="1600" b="1" dirty="0">
                <a:solidFill>
                  <a:srgbClr val="247C3E"/>
                </a:solidFill>
              </a:rPr>
              <a:t>“ESM Lite”</a:t>
            </a:r>
          </a:p>
          <a:p>
            <a:pPr marL="285750" indent="-285750">
              <a:buFont typeface="Wingdings" panose="05000000000000000000" pitchFamily="2" charset="2"/>
              <a:buChar char="ü"/>
            </a:pPr>
            <a:endParaRPr lang="en-US" sz="1600" b="1" dirty="0">
              <a:solidFill>
                <a:srgbClr val="247C3E"/>
              </a:solidFill>
            </a:endParaRPr>
          </a:p>
          <a:p>
            <a:pPr marL="742950" lvl="1" indent="-285750">
              <a:buFont typeface="Arial" panose="020B0604020202020204" pitchFamily="34" charset="0"/>
              <a:buChar char="•"/>
            </a:pPr>
            <a:r>
              <a:rPr lang="en-US" sz="1400" b="1" dirty="0">
                <a:solidFill>
                  <a:srgbClr val="247C3E"/>
                </a:solidFill>
              </a:rPr>
              <a:t>Select Meters (Enhanced Features can be Enabled)</a:t>
            </a:r>
          </a:p>
          <a:p>
            <a:pPr marL="171450" indent="-171450">
              <a:buFont typeface="Wingdings" panose="05000000000000000000" pitchFamily="2" charset="2"/>
              <a:buChar char="ü"/>
            </a:pPr>
            <a:r>
              <a:rPr lang="en-US" sz="1600" b="1" dirty="0">
                <a:solidFill>
                  <a:srgbClr val="247C3E"/>
                </a:solidFill>
              </a:rPr>
              <a:t>Patented high-temperature detection</a:t>
            </a:r>
          </a:p>
          <a:p>
            <a:pPr marL="742950" lvl="1" indent="-285750">
              <a:buFont typeface="Arial" panose="020B0604020202020204" pitchFamily="34" charset="0"/>
              <a:buChar char="•"/>
            </a:pPr>
            <a:r>
              <a:rPr lang="en-US" sz="1400" b="1" dirty="0">
                <a:solidFill>
                  <a:srgbClr val="247C3E"/>
                </a:solidFill>
              </a:rPr>
              <a:t>Improved Hot Socket Detection</a:t>
            </a:r>
          </a:p>
          <a:p>
            <a:pPr marL="171450" indent="-171450">
              <a:buFont typeface="Wingdings" panose="05000000000000000000" pitchFamily="2" charset="2"/>
              <a:buChar char="ü"/>
            </a:pPr>
            <a:r>
              <a:rPr lang="en-US" sz="1600" b="1" dirty="0">
                <a:solidFill>
                  <a:srgbClr val="247C3E"/>
                </a:solidFill>
              </a:rPr>
              <a:t>Improved Water Intrusion Prevention</a:t>
            </a:r>
          </a:p>
          <a:p>
            <a:pPr marL="171450" indent="-171450">
              <a:buFont typeface="Wingdings" panose="05000000000000000000" pitchFamily="2" charset="2"/>
              <a:buChar char="ü"/>
            </a:pPr>
            <a:r>
              <a:rPr lang="en-US" sz="1600" b="1" dirty="0">
                <a:solidFill>
                  <a:srgbClr val="247C3E"/>
                </a:solidFill>
              </a:rPr>
              <a:t>6 energies, 6 demands</a:t>
            </a:r>
          </a:p>
          <a:p>
            <a:pPr marL="171450" indent="-171450">
              <a:buFont typeface="Wingdings" panose="05000000000000000000" pitchFamily="2" charset="2"/>
              <a:buChar char="ü"/>
            </a:pPr>
            <a:r>
              <a:rPr lang="en-US" sz="1600" b="1" dirty="0">
                <a:solidFill>
                  <a:srgbClr val="247C3E"/>
                </a:solidFill>
              </a:rPr>
              <a:t>8 load profile channels</a:t>
            </a:r>
          </a:p>
          <a:p>
            <a:pPr marL="171450" indent="-171450">
              <a:buFont typeface="Wingdings" panose="05000000000000000000" pitchFamily="2" charset="2"/>
              <a:buChar char="ü"/>
            </a:pPr>
            <a:r>
              <a:rPr lang="en-US" sz="1600" b="1" dirty="0">
                <a:solidFill>
                  <a:srgbClr val="247C3E"/>
                </a:solidFill>
              </a:rPr>
              <a:t>Four quadrant metering</a:t>
            </a:r>
          </a:p>
          <a:p>
            <a:pPr marL="171450" indent="-171450">
              <a:buFont typeface="Wingdings" panose="05000000000000000000" pitchFamily="2" charset="2"/>
              <a:buChar char="ü"/>
            </a:pPr>
            <a:r>
              <a:rPr lang="en-US" sz="1600" b="1" dirty="0">
                <a:solidFill>
                  <a:srgbClr val="247C3E"/>
                </a:solidFill>
              </a:rPr>
              <a:t>Expanded LCD with multiple enunciators</a:t>
            </a:r>
          </a:p>
          <a:p>
            <a:pPr marL="742950" lvl="1" indent="-285750">
              <a:buFont typeface="Arial" panose="020B0604020202020204" pitchFamily="34" charset="0"/>
              <a:buChar char="•"/>
            </a:pPr>
            <a:r>
              <a:rPr lang="en-US" sz="1400" b="1" dirty="0">
                <a:solidFill>
                  <a:srgbClr val="247C3E"/>
                </a:solidFill>
              </a:rPr>
              <a:t>Voltage Display</a:t>
            </a:r>
          </a:p>
          <a:p>
            <a:pPr marL="171450" indent="-171450">
              <a:buFont typeface="Wingdings" panose="05000000000000000000" pitchFamily="2" charset="2"/>
              <a:buChar char="ü"/>
            </a:pPr>
            <a:r>
              <a:rPr lang="en-US" sz="1600" b="1" dirty="0">
                <a:solidFill>
                  <a:srgbClr val="247C3E"/>
                </a:solidFill>
              </a:rPr>
              <a:t>20-year Time-of-Use calendar</a:t>
            </a:r>
          </a:p>
        </p:txBody>
      </p:sp>
    </p:spTree>
    <p:extLst>
      <p:ext uri="{BB962C8B-B14F-4D97-AF65-F5344CB8AC3E}">
        <p14:creationId xmlns:p14="http://schemas.microsoft.com/office/powerpoint/2010/main" val="2462912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a:cxnSpLocks/>
          </p:cNvCxnSpPr>
          <p:nvPr/>
        </p:nvCxnSpPr>
        <p:spPr>
          <a:xfrm flipV="1">
            <a:off x="5088202" y="2405097"/>
            <a:ext cx="1289586" cy="798764"/>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056996" y="4834854"/>
            <a:ext cx="2093271" cy="497391"/>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19" name="Straight Arrow Connector 18"/>
          <p:cNvCxnSpPr/>
          <p:nvPr/>
        </p:nvCxnSpPr>
        <p:spPr>
          <a:xfrm flipH="1" flipV="1">
            <a:off x="6644642" y="2872577"/>
            <a:ext cx="88530" cy="580888"/>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5361991" y="2003640"/>
            <a:ext cx="2147777" cy="1318437"/>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3" name="Rounded Rectangle 22"/>
          <p:cNvSpPr/>
          <p:nvPr/>
        </p:nvSpPr>
        <p:spPr>
          <a:xfrm>
            <a:off x="9242795" y="3322076"/>
            <a:ext cx="769355" cy="3083443"/>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24" name="Straight Arrow Connector 23"/>
          <p:cNvCxnSpPr/>
          <p:nvPr/>
        </p:nvCxnSpPr>
        <p:spPr>
          <a:xfrm>
            <a:off x="9126279" y="4680964"/>
            <a:ext cx="382772" cy="245307"/>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cxnSpLocks/>
          </p:cNvCxnSpPr>
          <p:nvPr/>
        </p:nvCxnSpPr>
        <p:spPr>
          <a:xfrm flipH="1">
            <a:off x="6808385" y="6170500"/>
            <a:ext cx="202019" cy="508533"/>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5F25C31-F5B6-470F-8C6B-F852668EF8B9}"/>
              </a:ext>
            </a:extLst>
          </p:cNvPr>
          <p:cNvCxnSpPr>
            <a:cxnSpLocks/>
          </p:cNvCxnSpPr>
          <p:nvPr/>
        </p:nvCxnSpPr>
        <p:spPr>
          <a:xfrm flipV="1">
            <a:off x="5276211" y="1909293"/>
            <a:ext cx="730583" cy="76721"/>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4" y="254451"/>
            <a:ext cx="11073384" cy="987552"/>
          </a:xfrm>
        </p:spPr>
        <p:txBody>
          <a:bodyPr vert="horz" anchor="ctr">
            <a:normAutofit/>
          </a:bodyPr>
          <a:lstStyle/>
          <a:p>
            <a:r>
              <a:rPr lang="en-US" sz="4400" dirty="0"/>
              <a:t>Analytics: AMI Meter Alerts </a:t>
            </a:r>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rgbClr val="2C4866"/>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fld id="{F53B6B1F-C8AD-4588-93C6-3618906EFC2C}" type="slidenum">
              <a:rPr lang="en-US" sz="1200" b="1" smtClean="0">
                <a:solidFill>
                  <a:schemeClr val="bg1"/>
                </a:solidFill>
              </a:rPr>
              <a:pPr algn="ctr">
                <a:defRPr/>
              </a:pPr>
              <a:t>82</a:t>
            </a:fld>
            <a:endParaRPr lang="en-US" sz="1200" b="1">
              <a:solidFill>
                <a:schemeClr val="bg1"/>
              </a:solidFill>
            </a:endParaRPr>
          </a:p>
        </p:txBody>
      </p:sp>
      <p:pic>
        <p:nvPicPr>
          <p:cNvPr id="3" name="Picture 2">
            <a:extLst>
              <a:ext uri="{FF2B5EF4-FFF2-40B4-BE49-F238E27FC236}">
                <a16:creationId xmlns:a16="http://schemas.microsoft.com/office/drawing/2014/main" id="{78469330-D485-4077-9E1E-2CF4688AE4FA}"/>
              </a:ext>
            </a:extLst>
          </p:cNvPr>
          <p:cNvPicPr>
            <a:picLocks noChangeAspect="1"/>
          </p:cNvPicPr>
          <p:nvPr/>
        </p:nvPicPr>
        <p:blipFill>
          <a:blip r:embed="rId3"/>
          <a:stretch>
            <a:fillRect/>
          </a:stretch>
        </p:blipFill>
        <p:spPr>
          <a:xfrm>
            <a:off x="1507985" y="1676400"/>
            <a:ext cx="8883519" cy="5105400"/>
          </a:xfrm>
          <a:prstGeom prst="rect">
            <a:avLst/>
          </a:prstGeom>
        </p:spPr>
      </p:pic>
    </p:spTree>
    <p:extLst>
      <p:ext uri="{BB962C8B-B14F-4D97-AF65-F5344CB8AC3E}">
        <p14:creationId xmlns:p14="http://schemas.microsoft.com/office/powerpoint/2010/main" val="265219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a:cxnSpLocks/>
          </p:cNvCxnSpPr>
          <p:nvPr/>
        </p:nvCxnSpPr>
        <p:spPr>
          <a:xfrm flipV="1">
            <a:off x="5088202" y="2405097"/>
            <a:ext cx="1289586" cy="798764"/>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056996" y="4834854"/>
            <a:ext cx="2093271" cy="497391"/>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19" name="Straight Arrow Connector 18"/>
          <p:cNvCxnSpPr/>
          <p:nvPr/>
        </p:nvCxnSpPr>
        <p:spPr>
          <a:xfrm flipH="1" flipV="1">
            <a:off x="6644642" y="2872577"/>
            <a:ext cx="88530" cy="580888"/>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5361991" y="2003640"/>
            <a:ext cx="2147777" cy="1318437"/>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3" name="Rounded Rectangle 22"/>
          <p:cNvSpPr/>
          <p:nvPr/>
        </p:nvSpPr>
        <p:spPr>
          <a:xfrm>
            <a:off x="9242795" y="3322076"/>
            <a:ext cx="769355" cy="3083443"/>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24" name="Straight Arrow Connector 23"/>
          <p:cNvCxnSpPr/>
          <p:nvPr/>
        </p:nvCxnSpPr>
        <p:spPr>
          <a:xfrm>
            <a:off x="9126279" y="4680964"/>
            <a:ext cx="382772" cy="245307"/>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cxnSpLocks/>
          </p:cNvCxnSpPr>
          <p:nvPr/>
        </p:nvCxnSpPr>
        <p:spPr>
          <a:xfrm flipH="1">
            <a:off x="6808385" y="6170500"/>
            <a:ext cx="202019" cy="508533"/>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5F25C31-F5B6-470F-8C6B-F852668EF8B9}"/>
              </a:ext>
            </a:extLst>
          </p:cNvPr>
          <p:cNvCxnSpPr>
            <a:cxnSpLocks/>
          </p:cNvCxnSpPr>
          <p:nvPr/>
        </p:nvCxnSpPr>
        <p:spPr>
          <a:xfrm flipV="1">
            <a:off x="5276211" y="1909293"/>
            <a:ext cx="730583" cy="76721"/>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4" y="254451"/>
            <a:ext cx="11073384" cy="987552"/>
          </a:xfrm>
        </p:spPr>
        <p:txBody>
          <a:bodyPr vert="horz" anchor="ctr">
            <a:normAutofit/>
          </a:bodyPr>
          <a:lstStyle/>
          <a:p>
            <a:r>
              <a:rPr lang="en-US" sz="4400" dirty="0"/>
              <a:t>Analytics: Load Shape by Customer Class</a:t>
            </a:r>
            <a:endParaRPr lang="en-US" sz="4400" dirty="0">
              <a:latin typeface="Arial" panose="020B0604020202020204" pitchFamily="34" charset="0"/>
              <a:cs typeface="Arial" panose="020B0604020202020204" pitchFamily="34" charset="0"/>
            </a:endParaRPr>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rgbClr val="2C4866"/>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fld id="{F53B6B1F-C8AD-4588-93C6-3618906EFC2C}" type="slidenum">
              <a:rPr lang="en-US" sz="1200" b="1" smtClean="0">
                <a:solidFill>
                  <a:schemeClr val="bg1"/>
                </a:solidFill>
              </a:rPr>
              <a:pPr algn="ctr">
                <a:defRPr/>
              </a:pPr>
              <a:t>83</a:t>
            </a:fld>
            <a:endParaRPr lang="en-US" sz="1200" b="1">
              <a:solidFill>
                <a:schemeClr val="bg1"/>
              </a:solidFill>
            </a:endParaRPr>
          </a:p>
        </p:txBody>
      </p:sp>
      <p:pic>
        <p:nvPicPr>
          <p:cNvPr id="15" name="slide2" descr="Year/Month/Day/Hour usage">
            <a:extLst>
              <a:ext uri="{FF2B5EF4-FFF2-40B4-BE49-F238E27FC236}">
                <a16:creationId xmlns:a16="http://schemas.microsoft.com/office/drawing/2014/main" id="{78473856-7F1B-43B6-B5E7-5DB822D89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5079" y="1968297"/>
            <a:ext cx="8346721" cy="4271557"/>
          </a:xfrm>
          <a:prstGeom prst="rect">
            <a:avLst/>
          </a:prstGeom>
        </p:spPr>
      </p:pic>
      <p:sp>
        <p:nvSpPr>
          <p:cNvPr id="17" name="TextBox 16">
            <a:extLst>
              <a:ext uri="{FF2B5EF4-FFF2-40B4-BE49-F238E27FC236}">
                <a16:creationId xmlns:a16="http://schemas.microsoft.com/office/drawing/2014/main" id="{41591231-EFD3-484C-99C2-77AF2597CF65}"/>
              </a:ext>
            </a:extLst>
          </p:cNvPr>
          <p:cNvSpPr txBox="1"/>
          <p:nvPr/>
        </p:nvSpPr>
        <p:spPr>
          <a:xfrm>
            <a:off x="3040405" y="1661086"/>
            <a:ext cx="6674765" cy="369332"/>
          </a:xfrm>
          <a:prstGeom prst="rect">
            <a:avLst/>
          </a:prstGeom>
          <a:noFill/>
        </p:spPr>
        <p:txBody>
          <a:bodyPr wrap="square" rtlCol="0">
            <a:spAutoFit/>
          </a:bodyPr>
          <a:lstStyle/>
          <a:p>
            <a:pPr algn="ctr"/>
            <a:r>
              <a:rPr lang="en-US" b="1" dirty="0">
                <a:solidFill>
                  <a:srgbClr val="00B0F0"/>
                </a:solidFill>
              </a:rPr>
              <a:t>Cold Winter Day Load Shape</a:t>
            </a:r>
          </a:p>
        </p:txBody>
      </p:sp>
      <p:sp>
        <p:nvSpPr>
          <p:cNvPr id="18" name="TextBox 17">
            <a:extLst>
              <a:ext uri="{FF2B5EF4-FFF2-40B4-BE49-F238E27FC236}">
                <a16:creationId xmlns:a16="http://schemas.microsoft.com/office/drawing/2014/main" id="{B8D23BA7-603D-47B0-B1A8-B2660AE4A81D}"/>
              </a:ext>
            </a:extLst>
          </p:cNvPr>
          <p:cNvSpPr txBox="1"/>
          <p:nvPr/>
        </p:nvSpPr>
        <p:spPr>
          <a:xfrm>
            <a:off x="6377787" y="2512326"/>
            <a:ext cx="2071428" cy="307777"/>
          </a:xfrm>
          <a:prstGeom prst="rect">
            <a:avLst/>
          </a:prstGeom>
          <a:noFill/>
        </p:spPr>
        <p:txBody>
          <a:bodyPr wrap="square" rtlCol="0">
            <a:spAutoFit/>
          </a:bodyPr>
          <a:lstStyle/>
          <a:p>
            <a:r>
              <a:rPr lang="en-US" sz="1400" dirty="0">
                <a:solidFill>
                  <a:srgbClr val="00B0F0"/>
                </a:solidFill>
              </a:rPr>
              <a:t>Morning Peak Demand</a:t>
            </a:r>
          </a:p>
        </p:txBody>
      </p:sp>
      <p:cxnSp>
        <p:nvCxnSpPr>
          <p:cNvPr id="20" name="Straight Arrow Connector 19">
            <a:extLst>
              <a:ext uri="{FF2B5EF4-FFF2-40B4-BE49-F238E27FC236}">
                <a16:creationId xmlns:a16="http://schemas.microsoft.com/office/drawing/2014/main" id="{D7BB53C6-9C81-41F2-AF15-9F40A745BC18}"/>
              </a:ext>
            </a:extLst>
          </p:cNvPr>
          <p:cNvCxnSpPr>
            <a:cxnSpLocks/>
          </p:cNvCxnSpPr>
          <p:nvPr/>
        </p:nvCxnSpPr>
        <p:spPr>
          <a:xfrm flipH="1">
            <a:off x="5585499" y="2668241"/>
            <a:ext cx="721957" cy="0"/>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44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right)">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a:cxnSpLocks/>
          </p:cNvCxnSpPr>
          <p:nvPr/>
        </p:nvCxnSpPr>
        <p:spPr>
          <a:xfrm flipV="1">
            <a:off x="5088202" y="2405097"/>
            <a:ext cx="1289586" cy="798764"/>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056996" y="4834854"/>
            <a:ext cx="2093271" cy="497391"/>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19" name="Straight Arrow Connector 18"/>
          <p:cNvCxnSpPr/>
          <p:nvPr/>
        </p:nvCxnSpPr>
        <p:spPr>
          <a:xfrm flipH="1" flipV="1">
            <a:off x="6644642" y="2872577"/>
            <a:ext cx="88530" cy="580888"/>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5361991" y="2003640"/>
            <a:ext cx="2147777" cy="1318437"/>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3" name="Rounded Rectangle 22"/>
          <p:cNvSpPr/>
          <p:nvPr/>
        </p:nvSpPr>
        <p:spPr>
          <a:xfrm>
            <a:off x="9242795" y="3322076"/>
            <a:ext cx="769355" cy="3083443"/>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24" name="Straight Arrow Connector 23"/>
          <p:cNvCxnSpPr/>
          <p:nvPr/>
        </p:nvCxnSpPr>
        <p:spPr>
          <a:xfrm>
            <a:off x="9126279" y="4680964"/>
            <a:ext cx="382772" cy="245307"/>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cxnSpLocks/>
          </p:cNvCxnSpPr>
          <p:nvPr/>
        </p:nvCxnSpPr>
        <p:spPr>
          <a:xfrm flipH="1">
            <a:off x="6808385" y="6170500"/>
            <a:ext cx="202019" cy="508533"/>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5F25C31-F5B6-470F-8C6B-F852668EF8B9}"/>
              </a:ext>
            </a:extLst>
          </p:cNvPr>
          <p:cNvCxnSpPr>
            <a:cxnSpLocks/>
          </p:cNvCxnSpPr>
          <p:nvPr/>
        </p:nvCxnSpPr>
        <p:spPr>
          <a:xfrm flipV="1">
            <a:off x="5276211" y="1909293"/>
            <a:ext cx="730583" cy="76721"/>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4" y="254451"/>
            <a:ext cx="11073384" cy="987552"/>
          </a:xfrm>
        </p:spPr>
        <p:txBody>
          <a:bodyPr vert="horz" anchor="ctr">
            <a:normAutofit/>
          </a:bodyPr>
          <a:lstStyle/>
          <a:p>
            <a:r>
              <a:rPr lang="en-US" sz="4400" dirty="0"/>
              <a:t>Analytics: Load Shape by Customer Class</a:t>
            </a:r>
            <a:endParaRPr lang="en-US" sz="4400" dirty="0">
              <a:latin typeface="Arial" panose="020B0604020202020204" pitchFamily="34" charset="0"/>
              <a:cs typeface="Arial" panose="020B0604020202020204" pitchFamily="34" charset="0"/>
            </a:endParaRPr>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rgbClr val="2C4866"/>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fld id="{F53B6B1F-C8AD-4588-93C6-3618906EFC2C}" type="slidenum">
              <a:rPr lang="en-US" sz="1200" b="1" smtClean="0">
                <a:solidFill>
                  <a:schemeClr val="bg1"/>
                </a:solidFill>
              </a:rPr>
              <a:pPr algn="ctr">
                <a:defRPr/>
              </a:pPr>
              <a:t>84</a:t>
            </a:fld>
            <a:endParaRPr lang="en-US" sz="1200" b="1">
              <a:solidFill>
                <a:schemeClr val="bg1"/>
              </a:solidFill>
            </a:endParaRPr>
          </a:p>
        </p:txBody>
      </p:sp>
      <p:sp>
        <p:nvSpPr>
          <p:cNvPr id="17" name="TextBox 16">
            <a:extLst>
              <a:ext uri="{FF2B5EF4-FFF2-40B4-BE49-F238E27FC236}">
                <a16:creationId xmlns:a16="http://schemas.microsoft.com/office/drawing/2014/main" id="{41591231-EFD3-484C-99C2-77AF2597CF65}"/>
              </a:ext>
            </a:extLst>
          </p:cNvPr>
          <p:cNvSpPr txBox="1"/>
          <p:nvPr/>
        </p:nvSpPr>
        <p:spPr>
          <a:xfrm>
            <a:off x="3040405" y="1661086"/>
            <a:ext cx="6674765" cy="369332"/>
          </a:xfrm>
          <a:prstGeom prst="rect">
            <a:avLst/>
          </a:prstGeom>
          <a:noFill/>
        </p:spPr>
        <p:txBody>
          <a:bodyPr wrap="square" rtlCol="0">
            <a:spAutoFit/>
          </a:bodyPr>
          <a:lstStyle/>
          <a:p>
            <a:pPr algn="ctr"/>
            <a:r>
              <a:rPr lang="en-US" b="1" dirty="0">
                <a:solidFill>
                  <a:srgbClr val="FF0000"/>
                </a:solidFill>
              </a:rPr>
              <a:t>Hot Summer Day Load Shape</a:t>
            </a:r>
          </a:p>
        </p:txBody>
      </p:sp>
      <p:pic>
        <p:nvPicPr>
          <p:cNvPr id="18" name="slide2" descr="Year/Month/Day/Hour usage">
            <a:extLst>
              <a:ext uri="{FF2B5EF4-FFF2-40B4-BE49-F238E27FC236}">
                <a16:creationId xmlns:a16="http://schemas.microsoft.com/office/drawing/2014/main" id="{41E80E4D-5ED7-4247-800F-F90BAEDBC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1972" y="1981200"/>
            <a:ext cx="8487105" cy="4343400"/>
          </a:xfrm>
          <a:prstGeom prst="rect">
            <a:avLst/>
          </a:prstGeom>
        </p:spPr>
      </p:pic>
      <p:sp>
        <p:nvSpPr>
          <p:cNvPr id="2" name="TextBox 1">
            <a:extLst>
              <a:ext uri="{FF2B5EF4-FFF2-40B4-BE49-F238E27FC236}">
                <a16:creationId xmlns:a16="http://schemas.microsoft.com/office/drawing/2014/main" id="{B11D223C-8D90-45A7-BBF0-1525F49A04EC}"/>
              </a:ext>
            </a:extLst>
          </p:cNvPr>
          <p:cNvSpPr txBox="1"/>
          <p:nvPr/>
        </p:nvSpPr>
        <p:spPr>
          <a:xfrm>
            <a:off x="7940722" y="5246385"/>
            <a:ext cx="2071428" cy="307777"/>
          </a:xfrm>
          <a:prstGeom prst="rect">
            <a:avLst/>
          </a:prstGeom>
          <a:noFill/>
        </p:spPr>
        <p:txBody>
          <a:bodyPr wrap="square" rtlCol="0">
            <a:spAutoFit/>
          </a:bodyPr>
          <a:lstStyle/>
          <a:p>
            <a:r>
              <a:rPr lang="en-US" sz="1400" dirty="0">
                <a:solidFill>
                  <a:srgbClr val="FF0000"/>
                </a:solidFill>
              </a:rPr>
              <a:t>Solar “Duck Curve”</a:t>
            </a:r>
          </a:p>
        </p:txBody>
      </p:sp>
      <p:cxnSp>
        <p:nvCxnSpPr>
          <p:cNvPr id="4" name="Straight Arrow Connector 3">
            <a:extLst>
              <a:ext uri="{FF2B5EF4-FFF2-40B4-BE49-F238E27FC236}">
                <a16:creationId xmlns:a16="http://schemas.microsoft.com/office/drawing/2014/main" id="{7C81D30F-7405-45DF-8930-0A28DF3FB7BF}"/>
              </a:ext>
            </a:extLst>
          </p:cNvPr>
          <p:cNvCxnSpPr>
            <a:cxnSpLocks/>
          </p:cNvCxnSpPr>
          <p:nvPr/>
        </p:nvCxnSpPr>
        <p:spPr>
          <a:xfrm flipH="1">
            <a:off x="7441358" y="5422872"/>
            <a:ext cx="499364"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53E64DC-35F7-4B19-B9E3-F19BBFE6092D}"/>
              </a:ext>
            </a:extLst>
          </p:cNvPr>
          <p:cNvSpPr txBox="1"/>
          <p:nvPr/>
        </p:nvSpPr>
        <p:spPr>
          <a:xfrm>
            <a:off x="4938976" y="2405097"/>
            <a:ext cx="2071428" cy="307777"/>
          </a:xfrm>
          <a:prstGeom prst="rect">
            <a:avLst/>
          </a:prstGeom>
          <a:noFill/>
        </p:spPr>
        <p:txBody>
          <a:bodyPr wrap="square" rtlCol="0">
            <a:spAutoFit/>
          </a:bodyPr>
          <a:lstStyle/>
          <a:p>
            <a:r>
              <a:rPr lang="en-US" sz="1400" dirty="0">
                <a:solidFill>
                  <a:srgbClr val="FF0000"/>
                </a:solidFill>
              </a:rPr>
              <a:t>Evening Peak Demand</a:t>
            </a:r>
          </a:p>
        </p:txBody>
      </p:sp>
      <p:cxnSp>
        <p:nvCxnSpPr>
          <p:cNvPr id="25" name="Straight Arrow Connector 24">
            <a:extLst>
              <a:ext uri="{FF2B5EF4-FFF2-40B4-BE49-F238E27FC236}">
                <a16:creationId xmlns:a16="http://schemas.microsoft.com/office/drawing/2014/main" id="{65BDE5E5-0D5D-4E99-8098-2027979EEB8E}"/>
              </a:ext>
            </a:extLst>
          </p:cNvPr>
          <p:cNvCxnSpPr>
            <a:cxnSpLocks/>
          </p:cNvCxnSpPr>
          <p:nvPr/>
        </p:nvCxnSpPr>
        <p:spPr>
          <a:xfrm>
            <a:off x="6945373" y="2553322"/>
            <a:ext cx="745667"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24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righ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5CAF1A1-DCD3-4214-AEAD-B199B156AF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162175"/>
            <a:ext cx="6096000" cy="3200400"/>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Straight Arrow Connector 41"/>
          <p:cNvCxnSpPr>
            <a:cxnSpLocks/>
          </p:cNvCxnSpPr>
          <p:nvPr/>
        </p:nvCxnSpPr>
        <p:spPr>
          <a:xfrm flipH="1">
            <a:off x="6808385" y="6170500"/>
            <a:ext cx="202019" cy="508533"/>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4" y="254451"/>
            <a:ext cx="11073384" cy="987552"/>
          </a:xfrm>
        </p:spPr>
        <p:txBody>
          <a:bodyPr vert="horz" anchor="ctr">
            <a:normAutofit/>
          </a:bodyPr>
          <a:lstStyle/>
          <a:p>
            <a:r>
              <a:rPr lang="en-US" sz="4400" dirty="0"/>
              <a:t>Customer Interaction: Smart Hub</a:t>
            </a:r>
            <a:r>
              <a:rPr lang="en-US" sz="2400" baseline="70000" dirty="0"/>
              <a:t>®</a:t>
            </a:r>
            <a:r>
              <a:rPr lang="en-US" sz="2400" baseline="90000" dirty="0"/>
              <a:t> </a:t>
            </a:r>
            <a:endParaRPr lang="en-US" sz="4400" baseline="90000" dirty="0"/>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rgbClr val="2C4866"/>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fld id="{F53B6B1F-C8AD-4588-93C6-3618906EFC2C}" type="slidenum">
              <a:rPr lang="en-US" sz="1200" b="1" smtClean="0">
                <a:solidFill>
                  <a:schemeClr val="bg1"/>
                </a:solidFill>
              </a:rPr>
              <a:pPr algn="ctr">
                <a:defRPr/>
              </a:pPr>
              <a:t>85</a:t>
            </a:fld>
            <a:endParaRPr lang="en-US" sz="1200" b="1">
              <a:solidFill>
                <a:schemeClr val="bg1"/>
              </a:solidFill>
            </a:endParaRPr>
          </a:p>
        </p:txBody>
      </p:sp>
      <p:sp>
        <p:nvSpPr>
          <p:cNvPr id="18" name="TextBox 17">
            <a:extLst>
              <a:ext uri="{FF2B5EF4-FFF2-40B4-BE49-F238E27FC236}">
                <a16:creationId xmlns:a16="http://schemas.microsoft.com/office/drawing/2014/main" id="{FAFB1BF6-7599-49C7-B2B1-4B18E22E5E43}"/>
              </a:ext>
            </a:extLst>
          </p:cNvPr>
          <p:cNvSpPr txBox="1"/>
          <p:nvPr/>
        </p:nvSpPr>
        <p:spPr>
          <a:xfrm>
            <a:off x="6307456" y="5104818"/>
            <a:ext cx="5016711" cy="1323439"/>
          </a:xfrm>
          <a:prstGeom prst="rect">
            <a:avLst/>
          </a:prstGeom>
          <a:noFill/>
          <a:ln w="25400">
            <a:noFill/>
          </a:ln>
        </p:spPr>
        <p:txBody>
          <a:bodyPr wrap="square" rtlCol="0" anchor="ctr">
            <a:spAutoFit/>
          </a:bodyPr>
          <a:lstStyle/>
          <a:p>
            <a:pPr marL="171450" indent="-171450">
              <a:buFont typeface="Wingdings" panose="05000000000000000000" pitchFamily="2" charset="2"/>
              <a:buChar char="ü"/>
            </a:pPr>
            <a:r>
              <a:rPr lang="en-US" sz="1600" b="1" dirty="0">
                <a:solidFill>
                  <a:srgbClr val="156F36"/>
                </a:solidFill>
              </a:rPr>
              <a:t>Enable Active Participation by Consumers</a:t>
            </a:r>
          </a:p>
          <a:p>
            <a:pPr marL="171450" indent="-171450">
              <a:buFont typeface="Wingdings" panose="05000000000000000000" pitchFamily="2" charset="2"/>
              <a:buChar char="ü"/>
            </a:pPr>
            <a:r>
              <a:rPr lang="en-US" sz="1600" b="1" dirty="0">
                <a:solidFill>
                  <a:srgbClr val="156F36"/>
                </a:solidFill>
              </a:rPr>
              <a:t>Internet Access to Energy Use Data</a:t>
            </a:r>
          </a:p>
          <a:p>
            <a:pPr marL="171450" indent="-171450">
              <a:buFont typeface="Wingdings" panose="05000000000000000000" pitchFamily="2" charset="2"/>
              <a:buChar char="ü"/>
            </a:pPr>
            <a:r>
              <a:rPr lang="en-US" sz="1600" b="1" dirty="0">
                <a:solidFill>
                  <a:srgbClr val="156F36"/>
                </a:solidFill>
              </a:rPr>
              <a:t>Tablet, Smart Phone, PC</a:t>
            </a:r>
          </a:p>
          <a:p>
            <a:pPr marL="171450" indent="-171450">
              <a:buFont typeface="Wingdings" panose="05000000000000000000" pitchFamily="2" charset="2"/>
              <a:buChar char="ü"/>
            </a:pPr>
            <a:r>
              <a:rPr lang="en-US" sz="1600" b="1" dirty="0">
                <a:solidFill>
                  <a:srgbClr val="156F36"/>
                </a:solidFill>
              </a:rPr>
              <a:t>24 x 7</a:t>
            </a:r>
          </a:p>
          <a:p>
            <a:pPr marL="171450" indent="-171450">
              <a:buFont typeface="Wingdings" panose="05000000000000000000" pitchFamily="2" charset="2"/>
              <a:buChar char="ü"/>
            </a:pPr>
            <a:r>
              <a:rPr lang="en-US" sz="1600" b="1" dirty="0">
                <a:solidFill>
                  <a:srgbClr val="156F36"/>
                </a:solidFill>
              </a:rPr>
              <a:t>Other</a:t>
            </a:r>
            <a:r>
              <a:rPr lang="en-US" sz="1600" b="1" dirty="0">
                <a:solidFill>
                  <a:schemeClr val="tx2"/>
                </a:solidFill>
              </a:rPr>
              <a:t> </a:t>
            </a:r>
          </a:p>
        </p:txBody>
      </p:sp>
    </p:spTree>
    <p:extLst>
      <p:ext uri="{BB962C8B-B14F-4D97-AF65-F5344CB8AC3E}">
        <p14:creationId xmlns:p14="http://schemas.microsoft.com/office/powerpoint/2010/main" val="300262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48BCB48-87F6-43EB-8588-38AA4160E502}"/>
              </a:ext>
            </a:extLst>
          </p:cNvPr>
          <p:cNvSpPr/>
          <p:nvPr/>
        </p:nvSpPr>
        <p:spPr>
          <a:xfrm>
            <a:off x="8153400" y="914400"/>
            <a:ext cx="4038600" cy="8382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cxnSpLocks/>
          </p:cNvCxnSpPr>
          <p:nvPr/>
        </p:nvCxnSpPr>
        <p:spPr>
          <a:xfrm flipV="1">
            <a:off x="5088202" y="2405097"/>
            <a:ext cx="1289586" cy="798764"/>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056996" y="4834854"/>
            <a:ext cx="2093271" cy="497391"/>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19" name="Straight Arrow Connector 18"/>
          <p:cNvCxnSpPr/>
          <p:nvPr/>
        </p:nvCxnSpPr>
        <p:spPr>
          <a:xfrm flipH="1" flipV="1">
            <a:off x="6644642" y="2872577"/>
            <a:ext cx="88530" cy="580888"/>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5361991" y="2003640"/>
            <a:ext cx="2147777" cy="1318437"/>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3" name="Rounded Rectangle 22"/>
          <p:cNvSpPr/>
          <p:nvPr/>
        </p:nvSpPr>
        <p:spPr>
          <a:xfrm>
            <a:off x="9242795" y="3322076"/>
            <a:ext cx="769355" cy="3083443"/>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24" name="Straight Arrow Connector 23"/>
          <p:cNvCxnSpPr/>
          <p:nvPr/>
        </p:nvCxnSpPr>
        <p:spPr>
          <a:xfrm>
            <a:off x="9126279" y="4680964"/>
            <a:ext cx="382772" cy="245307"/>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cxnSpLocks/>
          </p:cNvCxnSpPr>
          <p:nvPr/>
        </p:nvCxnSpPr>
        <p:spPr>
          <a:xfrm flipH="1">
            <a:off x="6808385" y="6170500"/>
            <a:ext cx="202019" cy="508533"/>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5F25C31-F5B6-470F-8C6B-F852668EF8B9}"/>
              </a:ext>
            </a:extLst>
          </p:cNvPr>
          <p:cNvCxnSpPr>
            <a:cxnSpLocks/>
          </p:cNvCxnSpPr>
          <p:nvPr/>
        </p:nvCxnSpPr>
        <p:spPr>
          <a:xfrm flipV="1">
            <a:off x="5276211" y="1909293"/>
            <a:ext cx="730583" cy="76721"/>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4" y="254451"/>
            <a:ext cx="11073384" cy="987552"/>
          </a:xfrm>
        </p:spPr>
        <p:txBody>
          <a:bodyPr vert="horz" anchor="ctr">
            <a:normAutofit/>
          </a:bodyPr>
          <a:lstStyle/>
          <a:p>
            <a:r>
              <a:rPr lang="en-US" sz="4400" dirty="0"/>
              <a:t>Customer Interaction: Smart Hub</a:t>
            </a:r>
            <a:r>
              <a:rPr lang="en-US" sz="2400" baseline="70000" dirty="0"/>
              <a:t>®</a:t>
            </a:r>
            <a:r>
              <a:rPr lang="en-US" sz="2400" baseline="90000" dirty="0"/>
              <a:t> </a:t>
            </a:r>
            <a:endParaRPr lang="en-US" sz="4400" dirty="0"/>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rgbClr val="2C4866"/>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F53B6B1F-C8AD-4588-93C6-3618906EFC2C}" type="slidenum">
              <a:rPr kumimoji="0" lang="en-US" sz="1200" b="1" i="0" u="none" strike="noStrike" kern="1200" cap="none" spc="0" normalizeH="0" baseline="0" noProof="0" smtClean="0">
                <a:ln>
                  <a:noFill/>
                </a:ln>
                <a:solidFill>
                  <a:prstClr val="white"/>
                </a:solidFill>
                <a:effectLst/>
                <a:uLnTx/>
                <a:uFillTx/>
                <a:latin typeface="Arial"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86</a:t>
            </a:fld>
            <a:endParaRPr kumimoji="0" lang="en-US" sz="1200" b="1" i="0" u="none" strike="noStrike" kern="1200" cap="none" spc="0" normalizeH="0" baseline="0" noProof="0">
              <a:ln>
                <a:noFill/>
              </a:ln>
              <a:solidFill>
                <a:prstClr val="white"/>
              </a:solidFill>
              <a:effectLst/>
              <a:uLnTx/>
              <a:uFillTx/>
              <a:latin typeface="Arial" charset="0"/>
              <a:ea typeface="+mn-ea"/>
              <a:cs typeface="+mn-cs"/>
            </a:endParaRPr>
          </a:p>
        </p:txBody>
      </p:sp>
      <p:pic>
        <p:nvPicPr>
          <p:cNvPr id="4" name="Picture 3">
            <a:extLst>
              <a:ext uri="{FF2B5EF4-FFF2-40B4-BE49-F238E27FC236}">
                <a16:creationId xmlns:a16="http://schemas.microsoft.com/office/drawing/2014/main" id="{C842EC6A-6FFA-4B8A-83B0-F650C4D6364C}"/>
              </a:ext>
            </a:extLst>
          </p:cNvPr>
          <p:cNvPicPr>
            <a:picLocks noChangeAspect="1"/>
          </p:cNvPicPr>
          <p:nvPr/>
        </p:nvPicPr>
        <p:blipFill rotWithShape="1">
          <a:blip r:embed="rId3"/>
          <a:srcRect t="6807" b="2604"/>
          <a:stretch/>
        </p:blipFill>
        <p:spPr>
          <a:xfrm>
            <a:off x="8562560" y="115616"/>
            <a:ext cx="3359357" cy="6598977"/>
          </a:xfrm>
          <a:prstGeom prst="rect">
            <a:avLst/>
          </a:prstGeom>
        </p:spPr>
      </p:pic>
      <p:pic>
        <p:nvPicPr>
          <p:cNvPr id="9" name="Picture 8">
            <a:extLst>
              <a:ext uri="{FF2B5EF4-FFF2-40B4-BE49-F238E27FC236}">
                <a16:creationId xmlns:a16="http://schemas.microsoft.com/office/drawing/2014/main" id="{A69A6CA9-798D-45D2-9213-5349B373B447}"/>
              </a:ext>
            </a:extLst>
          </p:cNvPr>
          <p:cNvPicPr>
            <a:picLocks noChangeAspect="1"/>
          </p:cNvPicPr>
          <p:nvPr/>
        </p:nvPicPr>
        <p:blipFill rotWithShape="1">
          <a:blip r:embed="rId4"/>
          <a:srcRect t="5269" b="2265"/>
          <a:stretch/>
        </p:blipFill>
        <p:spPr>
          <a:xfrm>
            <a:off x="8575586" y="126507"/>
            <a:ext cx="3374006" cy="6653916"/>
          </a:xfrm>
          <a:prstGeom prst="rect">
            <a:avLst/>
          </a:prstGeom>
        </p:spPr>
      </p:pic>
      <p:sp>
        <p:nvSpPr>
          <p:cNvPr id="12" name="TextBox 11">
            <a:extLst>
              <a:ext uri="{FF2B5EF4-FFF2-40B4-BE49-F238E27FC236}">
                <a16:creationId xmlns:a16="http://schemas.microsoft.com/office/drawing/2014/main" id="{E8DA37EE-E407-4059-AF07-558B71BDDF2B}"/>
              </a:ext>
            </a:extLst>
          </p:cNvPr>
          <p:cNvSpPr txBox="1"/>
          <p:nvPr/>
        </p:nvSpPr>
        <p:spPr>
          <a:xfrm>
            <a:off x="4816697" y="2919520"/>
            <a:ext cx="2501584"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36600"/>
                </a:solidFill>
                <a:effectLst/>
                <a:uLnTx/>
                <a:uFillTx/>
                <a:latin typeface="Arial" charset="0"/>
                <a:ea typeface="+mn-ea"/>
                <a:cs typeface="+mn-cs"/>
              </a:rPr>
              <a:t>Customer Usage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36600"/>
                </a:solidFill>
                <a:effectLst/>
                <a:uLnTx/>
                <a:uFillTx/>
                <a:latin typeface="Arial" charset="0"/>
                <a:ea typeface="+mn-ea"/>
                <a:cs typeface="+mn-cs"/>
              </a:rPr>
              <a:t> Profiles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36600"/>
                </a:solidFill>
                <a:effectLst/>
                <a:uLnTx/>
                <a:uFillTx/>
                <a:latin typeface="Arial" charset="0"/>
                <a:ea typeface="+mn-ea"/>
                <a:cs typeface="+mn-cs"/>
              </a:rPr>
              <a:t> and Notifications</a:t>
            </a:r>
          </a:p>
        </p:txBody>
      </p:sp>
      <p:sp>
        <p:nvSpPr>
          <p:cNvPr id="25" name="TextBox 24">
            <a:extLst>
              <a:ext uri="{FF2B5EF4-FFF2-40B4-BE49-F238E27FC236}">
                <a16:creationId xmlns:a16="http://schemas.microsoft.com/office/drawing/2014/main" id="{84055FED-6989-4248-8BFF-BEC30ADD6A1E}"/>
              </a:ext>
            </a:extLst>
          </p:cNvPr>
          <p:cNvSpPr txBox="1"/>
          <p:nvPr/>
        </p:nvSpPr>
        <p:spPr>
          <a:xfrm>
            <a:off x="1549708" y="1601516"/>
            <a:ext cx="2633105"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36600"/>
                </a:solidFill>
                <a:effectLst/>
                <a:uLnTx/>
                <a:uFillTx/>
                <a:latin typeface="Arial" charset="0"/>
                <a:ea typeface="+mn-ea"/>
                <a:cs typeface="+mn-cs"/>
              </a:rPr>
              <a:t>Outage Status</a:t>
            </a:r>
          </a:p>
        </p:txBody>
      </p:sp>
      <p:pic>
        <p:nvPicPr>
          <p:cNvPr id="4098" name="Picture 2">
            <a:extLst>
              <a:ext uri="{FF2B5EF4-FFF2-40B4-BE49-F238E27FC236}">
                <a16:creationId xmlns:a16="http://schemas.microsoft.com/office/drawing/2014/main" id="{6D1E8CC9-E0D9-4C64-828A-F9F54EB4F5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7155" y="1959029"/>
            <a:ext cx="2673668" cy="4755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a:extLst>
              <a:ext uri="{FF2B5EF4-FFF2-40B4-BE49-F238E27FC236}">
                <a16:creationId xmlns:a16="http://schemas.microsoft.com/office/drawing/2014/main" id="{B1CB01D8-CCC2-4741-8BCA-DEA10CA9A75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955"/>
          <a:stretch/>
        </p:blipFill>
        <p:spPr bwMode="auto">
          <a:xfrm>
            <a:off x="8224511" y="115424"/>
            <a:ext cx="3893426" cy="672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860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762000" y="238403"/>
            <a:ext cx="11073384" cy="984739"/>
          </a:xfrm>
        </p:spPr>
        <p:txBody>
          <a:bodyPr vert="horz" anchor="ctr">
            <a:normAutofit/>
          </a:bodyPr>
          <a:lstStyle/>
          <a:p>
            <a:r>
              <a:rPr lang="en-US" dirty="0"/>
              <a:t>Customer Interaction: “Pay As You Go” </a:t>
            </a:r>
          </a:p>
        </p:txBody>
      </p:sp>
      <p:sp>
        <p:nvSpPr>
          <p:cNvPr id="14" name="Slide Number Placeholder 3">
            <a:extLst>
              <a:ext uri="{FF2B5EF4-FFF2-40B4-BE49-F238E27FC236}">
                <a16:creationId xmlns:a16="http://schemas.microsoft.com/office/drawing/2014/main" id="{3D10F716-872E-4215-B2A4-97FA408F190F}"/>
              </a:ext>
            </a:extLst>
          </p:cNvPr>
          <p:cNvSpPr txBox="1">
            <a:spLocks/>
          </p:cNvSpPr>
          <p:nvPr/>
        </p:nvSpPr>
        <p:spPr>
          <a:xfrm>
            <a:off x="0" y="1272222"/>
            <a:ext cx="711200" cy="244476"/>
          </a:xfrm>
          <a:prstGeom prst="rect">
            <a:avLst/>
          </a:prstGeom>
          <a:solidFill>
            <a:srgbClr val="2C4866"/>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fld id="{F53B6B1F-C8AD-4588-93C6-3618906EFC2C}" type="slidenum">
              <a:rPr lang="en-US" sz="1200" b="1" smtClean="0">
                <a:solidFill>
                  <a:schemeClr val="bg1"/>
                </a:solidFill>
              </a:rPr>
              <a:pPr algn="ctr">
                <a:defRPr/>
              </a:pPr>
              <a:t>87</a:t>
            </a:fld>
            <a:endParaRPr lang="en-US" sz="1200" b="1">
              <a:solidFill>
                <a:schemeClr val="bg1"/>
              </a:solidFill>
            </a:endParaRPr>
          </a:p>
        </p:txBody>
      </p:sp>
      <p:pic>
        <p:nvPicPr>
          <p:cNvPr id="2" name="Picture 1">
            <a:extLst>
              <a:ext uri="{FF2B5EF4-FFF2-40B4-BE49-F238E27FC236}">
                <a16:creationId xmlns:a16="http://schemas.microsoft.com/office/drawing/2014/main" id="{AAD40B71-2818-44C8-9439-9293DA6C106F}"/>
              </a:ext>
            </a:extLst>
          </p:cNvPr>
          <p:cNvPicPr>
            <a:picLocks noChangeAspect="1"/>
          </p:cNvPicPr>
          <p:nvPr/>
        </p:nvPicPr>
        <p:blipFill>
          <a:blip r:embed="rId3"/>
          <a:stretch>
            <a:fillRect/>
          </a:stretch>
        </p:blipFill>
        <p:spPr>
          <a:xfrm>
            <a:off x="1496688" y="2946173"/>
            <a:ext cx="8001000" cy="3683227"/>
          </a:xfrm>
          <a:prstGeom prst="rect">
            <a:avLst/>
          </a:prstGeom>
        </p:spPr>
      </p:pic>
      <p:pic>
        <p:nvPicPr>
          <p:cNvPr id="4" name="Picture 3">
            <a:extLst>
              <a:ext uri="{FF2B5EF4-FFF2-40B4-BE49-F238E27FC236}">
                <a16:creationId xmlns:a16="http://schemas.microsoft.com/office/drawing/2014/main" id="{952438FE-E830-4F9F-A15F-94244E10C48F}"/>
              </a:ext>
            </a:extLst>
          </p:cNvPr>
          <p:cNvPicPr>
            <a:picLocks noChangeAspect="1"/>
          </p:cNvPicPr>
          <p:nvPr/>
        </p:nvPicPr>
        <p:blipFill>
          <a:blip r:embed="rId4"/>
          <a:stretch>
            <a:fillRect/>
          </a:stretch>
        </p:blipFill>
        <p:spPr>
          <a:xfrm>
            <a:off x="9654268" y="2376487"/>
            <a:ext cx="2228850" cy="752475"/>
          </a:xfrm>
          <a:prstGeom prst="rect">
            <a:avLst/>
          </a:prstGeom>
        </p:spPr>
      </p:pic>
      <p:pic>
        <p:nvPicPr>
          <p:cNvPr id="7" name="Picture 6">
            <a:extLst>
              <a:ext uri="{FF2B5EF4-FFF2-40B4-BE49-F238E27FC236}">
                <a16:creationId xmlns:a16="http://schemas.microsoft.com/office/drawing/2014/main" id="{5D6C3F7E-29FE-452A-A160-54E2C4243E74}"/>
              </a:ext>
            </a:extLst>
          </p:cNvPr>
          <p:cNvPicPr>
            <a:picLocks noChangeAspect="1"/>
          </p:cNvPicPr>
          <p:nvPr/>
        </p:nvPicPr>
        <p:blipFill>
          <a:blip r:embed="rId5"/>
          <a:stretch>
            <a:fillRect/>
          </a:stretch>
        </p:blipFill>
        <p:spPr>
          <a:xfrm>
            <a:off x="9605609" y="3429000"/>
            <a:ext cx="2493023" cy="2460292"/>
          </a:xfrm>
          <a:prstGeom prst="rect">
            <a:avLst/>
          </a:prstGeom>
        </p:spPr>
      </p:pic>
      <p:sp>
        <p:nvSpPr>
          <p:cNvPr id="8" name="TextBox 7">
            <a:extLst>
              <a:ext uri="{FF2B5EF4-FFF2-40B4-BE49-F238E27FC236}">
                <a16:creationId xmlns:a16="http://schemas.microsoft.com/office/drawing/2014/main" id="{03E103B6-102F-4F98-B37D-A7672720083A}"/>
              </a:ext>
            </a:extLst>
          </p:cNvPr>
          <p:cNvSpPr txBox="1"/>
          <p:nvPr/>
        </p:nvSpPr>
        <p:spPr>
          <a:xfrm>
            <a:off x="1359158" y="1798618"/>
            <a:ext cx="8001000" cy="954107"/>
          </a:xfrm>
          <a:prstGeom prst="rect">
            <a:avLst/>
          </a:prstGeom>
          <a:noFill/>
        </p:spPr>
        <p:txBody>
          <a:bodyPr wrap="square" rtlCol="0">
            <a:spAutoFit/>
          </a:bodyPr>
          <a:lstStyle/>
          <a:p>
            <a:pPr marL="285750" indent="-285750">
              <a:buFont typeface="Wingdings" panose="05000000000000000000" pitchFamily="2" charset="2"/>
              <a:buChar char="ü"/>
            </a:pPr>
            <a:r>
              <a:rPr lang="en-US" sz="1400" b="1" dirty="0">
                <a:solidFill>
                  <a:srgbClr val="247C3E"/>
                </a:solidFill>
              </a:rPr>
              <a:t>Customers monitor, manage and pay for electricity in advance with NISC’s Prepaid Metering.</a:t>
            </a:r>
          </a:p>
          <a:p>
            <a:pPr marL="285750" indent="-285750">
              <a:buFont typeface="Wingdings" panose="05000000000000000000" pitchFamily="2" charset="2"/>
              <a:buChar char="ü"/>
            </a:pPr>
            <a:endParaRPr lang="en-US" sz="1400" b="1" dirty="0">
              <a:solidFill>
                <a:srgbClr val="247C3E"/>
              </a:solidFill>
            </a:endParaRPr>
          </a:p>
          <a:p>
            <a:pPr marL="285750" indent="-285750">
              <a:buFont typeface="Wingdings" panose="05000000000000000000" pitchFamily="2" charset="2"/>
              <a:buChar char="ü"/>
            </a:pPr>
            <a:r>
              <a:rPr lang="en-US" sz="1400" b="1" dirty="0">
                <a:solidFill>
                  <a:srgbClr val="247C3E"/>
                </a:solidFill>
              </a:rPr>
              <a:t>Customers monitor their account and keep their meter full just like their car’s gas tank.</a:t>
            </a:r>
          </a:p>
        </p:txBody>
      </p:sp>
    </p:spTree>
    <p:extLst>
      <p:ext uri="{BB962C8B-B14F-4D97-AF65-F5344CB8AC3E}">
        <p14:creationId xmlns:p14="http://schemas.microsoft.com/office/powerpoint/2010/main" val="215325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up)">
                                      <p:cBhvr>
                                        <p:cTn id="15" dur="500"/>
                                        <p:tgtEl>
                                          <p:spTgt spid="8">
                                            <p:txEl>
                                              <p:pRg st="0" end="0"/>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wipe(up)">
                                      <p:cBhvr>
                                        <p:cTn id="19"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4" y="254451"/>
            <a:ext cx="11073384" cy="987552"/>
          </a:xfrm>
        </p:spPr>
        <p:txBody>
          <a:bodyPr vert="horz" anchor="ctr">
            <a:normAutofit/>
          </a:bodyPr>
          <a:lstStyle/>
          <a:p>
            <a:r>
              <a:rPr lang="en-US" sz="4400" dirty="0"/>
              <a:t>Renewable Energy - Solar</a:t>
            </a:r>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rgbClr val="2C4866"/>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fld id="{F53B6B1F-C8AD-4588-93C6-3618906EFC2C}" type="slidenum">
              <a:rPr lang="en-US" sz="1200" b="1" smtClean="0">
                <a:solidFill>
                  <a:schemeClr val="bg1"/>
                </a:solidFill>
              </a:rPr>
              <a:pPr algn="ctr">
                <a:defRPr/>
              </a:pPr>
              <a:t>88</a:t>
            </a:fld>
            <a:endParaRPr lang="en-US" sz="1200" b="1">
              <a:solidFill>
                <a:schemeClr val="bg1"/>
              </a:solidFill>
            </a:endParaRPr>
          </a:p>
        </p:txBody>
      </p:sp>
      <p:sp>
        <p:nvSpPr>
          <p:cNvPr id="5" name="Content Placeholder 2">
            <a:extLst>
              <a:ext uri="{FF2B5EF4-FFF2-40B4-BE49-F238E27FC236}">
                <a16:creationId xmlns:a16="http://schemas.microsoft.com/office/drawing/2014/main" id="{6B87C817-028B-4C70-9852-B86EAD77CFB0}"/>
              </a:ext>
            </a:extLst>
          </p:cNvPr>
          <p:cNvSpPr txBox="1">
            <a:spLocks/>
          </p:cNvSpPr>
          <p:nvPr/>
        </p:nvSpPr>
        <p:spPr>
          <a:xfrm>
            <a:off x="61442" y="2919666"/>
            <a:ext cx="3162299" cy="2156778"/>
          </a:xfrm>
          <a:prstGeom prst="rect">
            <a:avLst/>
          </a:prstGeom>
        </p:spPr>
        <p:txBody>
          <a:bodyPr vert="horz">
            <a:normAutofit lnSpcReduction="10000"/>
          </a:bodyPr>
          <a:lstStyle>
            <a:defPPr>
              <a:defRPr lang="en-US"/>
            </a:defPPr>
            <a:lvl1pPr marL="320040" marR="0" lvl="0" indent="-320040" defTabSz="914400" latinLnBrk="0">
              <a:lnSpc>
                <a:spcPct val="100000"/>
              </a:lnSpc>
              <a:spcBef>
                <a:spcPct val="30000"/>
              </a:spcBef>
              <a:buClrTx/>
              <a:buSzTx/>
              <a:buFont typeface="Wingdings" panose="05000000000000000000" pitchFamily="2" charset="2"/>
              <a:buChar char="ü"/>
              <a:tabLst/>
              <a:defRPr kumimoji="0" sz="3000">
                <a:solidFill>
                  <a:srgbClr val="2C4866"/>
                </a:solidFill>
                <a:latin typeface="+mn-lt"/>
              </a:defRPr>
            </a:lvl1pPr>
            <a:lvl2pPr marL="640080" indent="-274320" eaLnBrk="1" latinLnBrk="0" hangingPunct="1">
              <a:spcBef>
                <a:spcPts val="550"/>
              </a:spcBef>
              <a:buClr>
                <a:srgbClr val="2C4866"/>
              </a:buClr>
              <a:buSzPct val="70000"/>
              <a:buFont typeface="Courier New" panose="02070309020205020404" pitchFamily="49" charset="0"/>
              <a:buChar char="o"/>
              <a:defRPr kumimoji="0" sz="2600">
                <a:solidFill>
                  <a:srgbClr val="2C4866"/>
                </a:solidFill>
                <a:latin typeface="+mn-lt"/>
              </a:defRPr>
            </a:lvl2pPr>
            <a:lvl3pPr indent="-228600" eaLnBrk="1" latinLnBrk="0" hangingPunct="1">
              <a:spcBef>
                <a:spcPts val="500"/>
              </a:spcBef>
              <a:buClr>
                <a:srgbClr val="2C4866"/>
              </a:buClr>
              <a:buSzPct val="75000"/>
              <a:buFont typeface="Courier New" panose="02070309020205020404" pitchFamily="49" charset="0"/>
              <a:buChar char="o"/>
              <a:defRPr kumimoji="0" sz="2300">
                <a:solidFill>
                  <a:srgbClr val="2C4866"/>
                </a:solidFill>
                <a:latin typeface="+mn-lt"/>
              </a:defRPr>
            </a:lvl3pPr>
            <a:lvl4pPr indent="-228600" eaLnBrk="1" latinLnBrk="0" hangingPunct="1">
              <a:spcBef>
                <a:spcPts val="400"/>
              </a:spcBef>
              <a:buClr>
                <a:srgbClr val="2C4866"/>
              </a:buClr>
              <a:buSzPct val="75000"/>
              <a:buFont typeface="Courier New" panose="02070309020205020404" pitchFamily="49" charset="0"/>
              <a:buChar char="o"/>
              <a:defRPr kumimoji="0" sz="2000">
                <a:solidFill>
                  <a:srgbClr val="2C4866"/>
                </a:solidFill>
                <a:latin typeface="+mn-lt"/>
              </a:defRPr>
            </a:lvl4pPr>
            <a:lvl5pPr indent="-228600" eaLnBrk="1" latinLnBrk="0" hangingPunct="1">
              <a:spcBef>
                <a:spcPts val="400"/>
              </a:spcBef>
              <a:buClr>
                <a:srgbClr val="2C4866"/>
              </a:buClr>
              <a:buSzPct val="65000"/>
              <a:buFont typeface="Courier New" panose="02070309020205020404" pitchFamily="49" charset="0"/>
              <a:buChar char="o"/>
              <a:defRPr kumimoji="0" sz="2000">
                <a:solidFill>
                  <a:srgbClr val="2C4866"/>
                </a:solidFill>
                <a:latin typeface="+mn-lt"/>
              </a:defRPr>
            </a:lvl5pPr>
            <a:lvl6pPr marL="2103120" indent="-228600">
              <a:spcBef>
                <a:spcPct val="20000"/>
              </a:spcBef>
              <a:buClr>
                <a:schemeClr val="accent1"/>
              </a:buClr>
              <a:buFont typeface="Wingdings"/>
              <a:buChar char="§"/>
              <a:defRPr kumimoji="0" sz="1800" baseline="0">
                <a:latin typeface="+mn-lt"/>
              </a:defRPr>
            </a:lvl6pPr>
            <a:lvl7pPr marL="2377440" indent="-228600">
              <a:spcBef>
                <a:spcPct val="20000"/>
              </a:spcBef>
              <a:buClr>
                <a:schemeClr val="accent2"/>
              </a:buClr>
              <a:buFont typeface="Wingdings"/>
              <a:buChar char="§"/>
              <a:defRPr kumimoji="0" sz="1800" baseline="0">
                <a:latin typeface="+mn-lt"/>
              </a:defRPr>
            </a:lvl7pPr>
            <a:lvl8pPr marL="2651760" indent="-228600">
              <a:spcBef>
                <a:spcPct val="20000"/>
              </a:spcBef>
              <a:buClr>
                <a:schemeClr val="accent3"/>
              </a:buClr>
              <a:buFont typeface="Wingdings"/>
              <a:buChar char="§"/>
              <a:defRPr kumimoji="0" sz="1800" baseline="0">
                <a:latin typeface="+mn-lt"/>
              </a:defRPr>
            </a:lvl8pPr>
            <a:lvl9pPr marL="2926080" indent="-228600">
              <a:spcBef>
                <a:spcPct val="20000"/>
              </a:spcBef>
              <a:buClr>
                <a:schemeClr val="accent4"/>
              </a:buClr>
              <a:buFont typeface="Wingdings"/>
              <a:buChar char="§"/>
              <a:defRPr kumimoji="0" sz="1800" baseline="0">
                <a:latin typeface="+mn-lt"/>
              </a:defRPr>
            </a:lvl9pPr>
          </a:lstStyle>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r>
              <a:rPr lang="en-US" dirty="0">
                <a:latin typeface="Tw Cen MT"/>
              </a:rPr>
              <a:t>693 Customers</a:t>
            </a:r>
            <a:endParaRPr kumimoji="0" lang="en-US" sz="3000" b="0" i="0" u="none" strike="noStrike" kern="1200" cap="none" spc="0" normalizeH="0" baseline="0" noProof="0" dirty="0">
              <a:ln>
                <a:noFill/>
              </a:ln>
              <a:solidFill>
                <a:srgbClr val="2C4866"/>
              </a:solidFill>
              <a:effectLst/>
              <a:uLnTx/>
              <a:uFillTx/>
              <a:latin typeface="Tw Cen MT"/>
              <a:ea typeface="+mn-ea"/>
              <a:cs typeface="+mn-cs"/>
            </a:endParaRP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r>
              <a:rPr lang="en-US" dirty="0">
                <a:latin typeface="Tw Cen MT"/>
              </a:rPr>
              <a:t>5.06 Peak MW</a:t>
            </a: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r>
              <a:rPr kumimoji="0" lang="en-US" sz="3000" b="0" i="0" u="none" strike="noStrike" kern="1200" cap="none" spc="0" normalizeH="0" baseline="0" noProof="0" dirty="0">
                <a:ln>
                  <a:noFill/>
                </a:ln>
                <a:solidFill>
                  <a:srgbClr val="2C4866"/>
                </a:solidFill>
                <a:effectLst/>
                <a:uLnTx/>
                <a:uFillTx/>
                <a:latin typeface="Tw Cen MT"/>
                <a:ea typeface="+mn-ea"/>
                <a:cs typeface="+mn-cs"/>
              </a:rPr>
              <a:t>7.09 MW Nameplate</a:t>
            </a:r>
          </a:p>
        </p:txBody>
      </p:sp>
      <p:pic>
        <p:nvPicPr>
          <p:cNvPr id="3" name="Picture 2">
            <a:extLst>
              <a:ext uri="{FF2B5EF4-FFF2-40B4-BE49-F238E27FC236}">
                <a16:creationId xmlns:a16="http://schemas.microsoft.com/office/drawing/2014/main" id="{F7313643-334E-4F4C-B1F5-677148FDF3F8}"/>
              </a:ext>
            </a:extLst>
          </p:cNvPr>
          <p:cNvPicPr>
            <a:picLocks noChangeAspect="1"/>
          </p:cNvPicPr>
          <p:nvPr/>
        </p:nvPicPr>
        <p:blipFill>
          <a:blip r:embed="rId3"/>
          <a:stretch>
            <a:fillRect/>
          </a:stretch>
        </p:blipFill>
        <p:spPr>
          <a:xfrm>
            <a:off x="2882670" y="1828800"/>
            <a:ext cx="9247888" cy="4262310"/>
          </a:xfrm>
          <a:prstGeom prst="rect">
            <a:avLst/>
          </a:prstGeom>
        </p:spPr>
      </p:pic>
    </p:spTree>
    <p:extLst>
      <p:ext uri="{BB962C8B-B14F-4D97-AF65-F5344CB8AC3E}">
        <p14:creationId xmlns:p14="http://schemas.microsoft.com/office/powerpoint/2010/main" val="258639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4" y="254451"/>
            <a:ext cx="11073384" cy="987552"/>
          </a:xfrm>
        </p:spPr>
        <p:txBody>
          <a:bodyPr vert="horz" anchor="ctr">
            <a:normAutofit/>
          </a:bodyPr>
          <a:lstStyle/>
          <a:p>
            <a:r>
              <a:rPr lang="en-US" sz="4400" dirty="0"/>
              <a:t>Locations of Renewable Energy Installations</a:t>
            </a:r>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rgbClr val="2C4866"/>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fld id="{F53B6B1F-C8AD-4588-93C6-3618906EFC2C}" type="slidenum">
              <a:rPr lang="en-US" sz="1200" b="1" smtClean="0">
                <a:solidFill>
                  <a:schemeClr val="bg1"/>
                </a:solidFill>
              </a:rPr>
              <a:pPr algn="ctr">
                <a:defRPr/>
              </a:pPr>
              <a:t>89</a:t>
            </a:fld>
            <a:endParaRPr lang="en-US" sz="1200" b="1">
              <a:solidFill>
                <a:schemeClr val="bg1"/>
              </a:solidFill>
            </a:endParaRPr>
          </a:p>
        </p:txBody>
      </p:sp>
      <p:sp>
        <p:nvSpPr>
          <p:cNvPr id="5" name="Content Placeholder 2">
            <a:extLst>
              <a:ext uri="{FF2B5EF4-FFF2-40B4-BE49-F238E27FC236}">
                <a16:creationId xmlns:a16="http://schemas.microsoft.com/office/drawing/2014/main" id="{6B87C817-028B-4C70-9852-B86EAD77CFB0}"/>
              </a:ext>
            </a:extLst>
          </p:cNvPr>
          <p:cNvSpPr txBox="1">
            <a:spLocks/>
          </p:cNvSpPr>
          <p:nvPr/>
        </p:nvSpPr>
        <p:spPr>
          <a:xfrm>
            <a:off x="475375" y="3200400"/>
            <a:ext cx="3579735" cy="3159124"/>
          </a:xfrm>
          <a:prstGeom prst="rect">
            <a:avLst/>
          </a:prstGeom>
        </p:spPr>
        <p:txBody>
          <a:bodyPr vert="horz">
            <a:normAutofit/>
          </a:bodyPr>
          <a:lstStyle>
            <a:defPPr>
              <a:defRPr lang="en-US"/>
            </a:defPPr>
            <a:lvl1pPr marL="320040" marR="0" lvl="0" indent="-320040" defTabSz="914400" latinLnBrk="0">
              <a:lnSpc>
                <a:spcPct val="100000"/>
              </a:lnSpc>
              <a:spcBef>
                <a:spcPct val="30000"/>
              </a:spcBef>
              <a:buClrTx/>
              <a:buSzTx/>
              <a:buFont typeface="Wingdings" panose="05000000000000000000" pitchFamily="2" charset="2"/>
              <a:buChar char="ü"/>
              <a:tabLst/>
              <a:defRPr kumimoji="0" sz="3000">
                <a:solidFill>
                  <a:srgbClr val="2C4866"/>
                </a:solidFill>
                <a:latin typeface="+mn-lt"/>
              </a:defRPr>
            </a:lvl1pPr>
            <a:lvl2pPr marL="640080" indent="-274320" eaLnBrk="1" latinLnBrk="0" hangingPunct="1">
              <a:spcBef>
                <a:spcPts val="550"/>
              </a:spcBef>
              <a:buClr>
                <a:srgbClr val="2C4866"/>
              </a:buClr>
              <a:buSzPct val="70000"/>
              <a:buFont typeface="Courier New" panose="02070309020205020404" pitchFamily="49" charset="0"/>
              <a:buChar char="o"/>
              <a:defRPr kumimoji="0" sz="2600">
                <a:solidFill>
                  <a:srgbClr val="2C4866"/>
                </a:solidFill>
                <a:latin typeface="+mn-lt"/>
              </a:defRPr>
            </a:lvl2pPr>
            <a:lvl3pPr indent="-228600" eaLnBrk="1" latinLnBrk="0" hangingPunct="1">
              <a:spcBef>
                <a:spcPts val="500"/>
              </a:spcBef>
              <a:buClr>
                <a:srgbClr val="2C4866"/>
              </a:buClr>
              <a:buSzPct val="75000"/>
              <a:buFont typeface="Courier New" panose="02070309020205020404" pitchFamily="49" charset="0"/>
              <a:buChar char="o"/>
              <a:defRPr kumimoji="0" sz="2300">
                <a:solidFill>
                  <a:srgbClr val="2C4866"/>
                </a:solidFill>
                <a:latin typeface="+mn-lt"/>
              </a:defRPr>
            </a:lvl3pPr>
            <a:lvl4pPr indent="-228600" eaLnBrk="1" latinLnBrk="0" hangingPunct="1">
              <a:spcBef>
                <a:spcPts val="400"/>
              </a:spcBef>
              <a:buClr>
                <a:srgbClr val="2C4866"/>
              </a:buClr>
              <a:buSzPct val="75000"/>
              <a:buFont typeface="Courier New" panose="02070309020205020404" pitchFamily="49" charset="0"/>
              <a:buChar char="o"/>
              <a:defRPr kumimoji="0" sz="2000">
                <a:solidFill>
                  <a:srgbClr val="2C4866"/>
                </a:solidFill>
                <a:latin typeface="+mn-lt"/>
              </a:defRPr>
            </a:lvl4pPr>
            <a:lvl5pPr indent="-228600" eaLnBrk="1" latinLnBrk="0" hangingPunct="1">
              <a:spcBef>
                <a:spcPts val="400"/>
              </a:spcBef>
              <a:buClr>
                <a:srgbClr val="2C4866"/>
              </a:buClr>
              <a:buSzPct val="65000"/>
              <a:buFont typeface="Courier New" panose="02070309020205020404" pitchFamily="49" charset="0"/>
              <a:buChar char="o"/>
              <a:defRPr kumimoji="0" sz="2000">
                <a:solidFill>
                  <a:srgbClr val="2C4866"/>
                </a:solidFill>
                <a:latin typeface="+mn-lt"/>
              </a:defRPr>
            </a:lvl5pPr>
            <a:lvl6pPr marL="2103120" indent="-228600">
              <a:spcBef>
                <a:spcPct val="20000"/>
              </a:spcBef>
              <a:buClr>
                <a:schemeClr val="accent1"/>
              </a:buClr>
              <a:buFont typeface="Wingdings"/>
              <a:buChar char="§"/>
              <a:defRPr kumimoji="0" sz="1800" baseline="0">
                <a:latin typeface="+mn-lt"/>
              </a:defRPr>
            </a:lvl6pPr>
            <a:lvl7pPr marL="2377440" indent="-228600">
              <a:spcBef>
                <a:spcPct val="20000"/>
              </a:spcBef>
              <a:buClr>
                <a:schemeClr val="accent2"/>
              </a:buClr>
              <a:buFont typeface="Wingdings"/>
              <a:buChar char="§"/>
              <a:defRPr kumimoji="0" sz="1800" baseline="0">
                <a:latin typeface="+mn-lt"/>
              </a:defRPr>
            </a:lvl7pPr>
            <a:lvl8pPr marL="2651760" indent="-228600">
              <a:spcBef>
                <a:spcPct val="20000"/>
              </a:spcBef>
              <a:buClr>
                <a:schemeClr val="accent3"/>
              </a:buClr>
              <a:buFont typeface="Wingdings"/>
              <a:buChar char="§"/>
              <a:defRPr kumimoji="0" sz="1800" baseline="0">
                <a:latin typeface="+mn-lt"/>
              </a:defRPr>
            </a:lvl8pPr>
            <a:lvl9pPr marL="2926080" indent="-228600">
              <a:spcBef>
                <a:spcPct val="20000"/>
              </a:spcBef>
              <a:buClr>
                <a:schemeClr val="accent4"/>
              </a:buClr>
              <a:buFont typeface="Wingdings"/>
              <a:buChar char="§"/>
              <a:defRPr kumimoji="0" sz="1800" baseline="0">
                <a:latin typeface="+mn-lt"/>
              </a:defRPr>
            </a:lvl9pPr>
          </a:lstStyle>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r>
              <a:rPr lang="en-US" dirty="0">
                <a:latin typeface="Tw Cen MT"/>
              </a:rPr>
              <a:t>693 Solar Installations</a:t>
            </a:r>
            <a:endParaRPr kumimoji="0" lang="en-US" sz="3000" b="0" i="0" u="none" strike="noStrike" kern="1200" cap="none" spc="0" normalizeH="0" baseline="0" noProof="0" dirty="0">
              <a:ln>
                <a:noFill/>
              </a:ln>
              <a:solidFill>
                <a:srgbClr val="2C4866"/>
              </a:solidFill>
              <a:effectLst/>
              <a:uLnTx/>
              <a:uFillTx/>
              <a:latin typeface="Tw Cen MT"/>
              <a:ea typeface="+mn-ea"/>
              <a:cs typeface="+mn-cs"/>
            </a:endParaRP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endParaRPr kumimoji="0" lang="en-US" sz="3000" b="0" i="0" u="none" strike="noStrike" kern="1200" cap="none" spc="0" normalizeH="0" baseline="0" noProof="0" dirty="0">
              <a:ln>
                <a:noFill/>
              </a:ln>
              <a:solidFill>
                <a:srgbClr val="2C4866"/>
              </a:solidFill>
              <a:effectLst/>
              <a:uLnTx/>
              <a:uFillTx/>
              <a:latin typeface="Tw Cen MT"/>
              <a:ea typeface="+mn-ea"/>
              <a:cs typeface="+mn-cs"/>
            </a:endParaRPr>
          </a:p>
        </p:txBody>
      </p:sp>
      <p:pic>
        <p:nvPicPr>
          <p:cNvPr id="2050" name="Picture 9">
            <a:extLst>
              <a:ext uri="{FF2B5EF4-FFF2-40B4-BE49-F238E27FC236}">
                <a16:creationId xmlns:a16="http://schemas.microsoft.com/office/drawing/2014/main" id="{51FC464D-088B-4101-B464-BB341E492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089400" y="1752599"/>
            <a:ext cx="7218680" cy="50362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25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1+#ppt_w/2"/>
                                          </p:val>
                                        </p:tav>
                                        <p:tav tm="100000">
                                          <p:val>
                                            <p:strVal val="#ppt_x"/>
                                          </p:val>
                                        </p:tav>
                                      </p:tavLst>
                                    </p:anim>
                                    <p:anim calcmode="lin" valueType="num">
                                      <p:cBhvr additive="base">
                                        <p:cTn id="12"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AEE4CC5-8EDD-DED9-0248-69E7EB95674E}"/>
              </a:ext>
            </a:extLst>
          </p:cNvPr>
          <p:cNvSpPr>
            <a:spLocks noGrp="1"/>
          </p:cNvSpPr>
          <p:nvPr>
            <p:ph type="title"/>
          </p:nvPr>
        </p:nvSpPr>
        <p:spPr>
          <a:xfrm>
            <a:off x="812800" y="228600"/>
            <a:ext cx="10871200" cy="990600"/>
          </a:xfrm>
        </p:spPr>
        <p:txBody>
          <a:bodyPr>
            <a:noAutofit/>
          </a:bodyPr>
          <a:lstStyle/>
          <a:p>
            <a:r>
              <a:rPr lang="en-US" sz="4267" dirty="0"/>
              <a:t>Variable Resources &amp; Extreme Weather Concerns</a:t>
            </a:r>
          </a:p>
        </p:txBody>
      </p:sp>
      <p:sp>
        <p:nvSpPr>
          <p:cNvPr id="3" name="Slide Number Placeholder 2">
            <a:extLst>
              <a:ext uri="{FF2B5EF4-FFF2-40B4-BE49-F238E27FC236}">
                <a16:creationId xmlns:a16="http://schemas.microsoft.com/office/drawing/2014/main" id="{4A980950-7594-4BE0-A49E-E39D19BF8BCE}"/>
              </a:ext>
            </a:extLst>
          </p:cNvPr>
          <p:cNvSpPr>
            <a:spLocks noGrp="1"/>
          </p:cNvSpPr>
          <p:nvPr>
            <p:ph type="sldNum" sz="quarter" idx="16"/>
          </p:nvPr>
        </p:nvSpPr>
        <p:spPr>
          <a:xfrm>
            <a:off x="0" y="1272223"/>
            <a:ext cx="711200" cy="244476"/>
          </a:xfrm>
        </p:spPr>
        <p:txBody>
          <a:bodyPr anchor="ctr">
            <a:normAutofit/>
          </a:bodyPr>
          <a:lstStyle/>
          <a:p>
            <a:pPr defTabSz="1219170" fontAlgn="auto">
              <a:lnSpc>
                <a:spcPct val="90000"/>
              </a:lnSpc>
              <a:spcBef>
                <a:spcPts val="0"/>
              </a:spcBef>
              <a:spcAft>
                <a:spcPts val="800"/>
              </a:spcAft>
            </a:pPr>
            <a:fld id="{B7C6481B-4A8A-42C4-AF8E-0DA672E2FCF5}" type="slidenum">
              <a:rPr lang="en-US" sz="800">
                <a:latin typeface="Tw Cen MT"/>
              </a:rPr>
              <a:pPr defTabSz="1219170" fontAlgn="auto">
                <a:lnSpc>
                  <a:spcPct val="90000"/>
                </a:lnSpc>
                <a:spcBef>
                  <a:spcPts val="0"/>
                </a:spcBef>
                <a:spcAft>
                  <a:spcPts val="800"/>
                </a:spcAft>
              </a:pPr>
              <a:t>9</a:t>
            </a:fld>
            <a:endParaRPr lang="en-US" sz="800">
              <a:latin typeface="Tw Cen MT"/>
            </a:endParaRPr>
          </a:p>
        </p:txBody>
      </p:sp>
      <p:pic>
        <p:nvPicPr>
          <p:cNvPr id="11" name="Picture 10">
            <a:extLst>
              <a:ext uri="{FF2B5EF4-FFF2-40B4-BE49-F238E27FC236}">
                <a16:creationId xmlns:a16="http://schemas.microsoft.com/office/drawing/2014/main" id="{CEE10026-F8B0-4EDC-BACC-5F5355EDC7F5}"/>
              </a:ext>
            </a:extLst>
          </p:cNvPr>
          <p:cNvPicPr>
            <a:picLocks noChangeAspect="1"/>
          </p:cNvPicPr>
          <p:nvPr/>
        </p:nvPicPr>
        <p:blipFill>
          <a:blip r:embed="rId2"/>
          <a:stretch>
            <a:fillRect/>
          </a:stretch>
        </p:blipFill>
        <p:spPr>
          <a:xfrm>
            <a:off x="846900" y="1653496"/>
            <a:ext cx="4335613" cy="2133600"/>
          </a:xfrm>
          <a:prstGeom prst="rect">
            <a:avLst/>
          </a:prstGeom>
        </p:spPr>
      </p:pic>
      <p:sp>
        <p:nvSpPr>
          <p:cNvPr id="13" name="Content Placeholder 12">
            <a:extLst>
              <a:ext uri="{FF2B5EF4-FFF2-40B4-BE49-F238E27FC236}">
                <a16:creationId xmlns:a16="http://schemas.microsoft.com/office/drawing/2014/main" id="{84B3270B-0477-4D83-8E07-9C57AB5C98B9}"/>
              </a:ext>
            </a:extLst>
          </p:cNvPr>
          <p:cNvSpPr>
            <a:spLocks noGrp="1"/>
          </p:cNvSpPr>
          <p:nvPr>
            <p:ph sz="quarter" idx="2"/>
          </p:nvPr>
        </p:nvSpPr>
        <p:spPr>
          <a:xfrm>
            <a:off x="6459868" y="1701800"/>
            <a:ext cx="5181600" cy="4572000"/>
          </a:xfrm>
        </p:spPr>
        <p:txBody>
          <a:bodyPr>
            <a:normAutofit/>
          </a:bodyPr>
          <a:lstStyle/>
          <a:p>
            <a:pPr marL="0" indent="0" algn="ctr">
              <a:spcBef>
                <a:spcPts val="0"/>
              </a:spcBef>
              <a:buNone/>
            </a:pPr>
            <a:r>
              <a:rPr lang="en-US" sz="2667" b="1" u="sng" dirty="0">
                <a:solidFill>
                  <a:schemeClr val="accent1"/>
                </a:solidFill>
              </a:rPr>
              <a:t>Playing the probability game</a:t>
            </a:r>
          </a:p>
          <a:p>
            <a:pPr marL="0" indent="0">
              <a:spcBef>
                <a:spcPts val="0"/>
              </a:spcBef>
              <a:buNone/>
            </a:pPr>
            <a:endParaRPr lang="en-US" sz="2533" dirty="0">
              <a:solidFill>
                <a:srgbClr val="C00000"/>
              </a:solidFill>
            </a:endParaRPr>
          </a:p>
          <a:p>
            <a:pPr>
              <a:spcBef>
                <a:spcPts val="0"/>
              </a:spcBef>
              <a:buFont typeface="Wingdings" panose="05000000000000000000" pitchFamily="2" charset="2"/>
              <a:buChar char="§"/>
            </a:pPr>
            <a:r>
              <a:rPr lang="en-US" sz="2133" dirty="0">
                <a:solidFill>
                  <a:srgbClr val="C00000"/>
                </a:solidFill>
              </a:rPr>
              <a:t>“When one or both of the curves change shape, and nothing else changes, the overlap of the two curves can increase, </a:t>
            </a:r>
            <a:r>
              <a:rPr lang="en-US" sz="2133" u="sng" dirty="0">
                <a:solidFill>
                  <a:schemeClr val="accent1"/>
                </a:solidFill>
              </a:rPr>
              <a:t>boosting the likelihood that demand will exceed resource availability</a:t>
            </a:r>
            <a:r>
              <a:rPr lang="en-US" sz="2133" u="sng" dirty="0">
                <a:solidFill>
                  <a:srgbClr val="C00000"/>
                </a:solidFill>
              </a:rPr>
              <a:t>”</a:t>
            </a:r>
          </a:p>
          <a:p>
            <a:pPr>
              <a:spcBef>
                <a:spcPts val="0"/>
              </a:spcBef>
              <a:buFont typeface="Wingdings" panose="05000000000000000000" pitchFamily="2" charset="2"/>
              <a:buChar char="§"/>
            </a:pPr>
            <a:endParaRPr lang="en-US" sz="2133" u="sng" dirty="0">
              <a:solidFill>
                <a:srgbClr val="C00000"/>
              </a:solidFill>
            </a:endParaRPr>
          </a:p>
          <a:p>
            <a:pPr>
              <a:spcBef>
                <a:spcPts val="0"/>
              </a:spcBef>
              <a:buFont typeface="Wingdings" panose="05000000000000000000" pitchFamily="2" charset="2"/>
              <a:buChar char="§"/>
            </a:pPr>
            <a:r>
              <a:rPr lang="en-US" sz="2133" dirty="0">
                <a:solidFill>
                  <a:srgbClr val="C00000"/>
                </a:solidFill>
              </a:rPr>
              <a:t>“Planning entities should calculate Planning Reserve Margins </a:t>
            </a:r>
            <a:r>
              <a:rPr lang="en-US" sz="2133" u="sng" dirty="0">
                <a:solidFill>
                  <a:schemeClr val="accent1"/>
                </a:solidFill>
              </a:rPr>
              <a:t>based on energy instead of capacity</a:t>
            </a:r>
            <a:r>
              <a:rPr lang="en-US" sz="2133" dirty="0">
                <a:solidFill>
                  <a:srgbClr val="C00000"/>
                </a:solidFill>
              </a:rPr>
              <a:t>”</a:t>
            </a:r>
          </a:p>
          <a:p>
            <a:endParaRPr lang="en-US" dirty="0"/>
          </a:p>
        </p:txBody>
      </p:sp>
      <p:pic>
        <p:nvPicPr>
          <p:cNvPr id="15" name="Picture 14">
            <a:extLst>
              <a:ext uri="{FF2B5EF4-FFF2-40B4-BE49-F238E27FC236}">
                <a16:creationId xmlns:a16="http://schemas.microsoft.com/office/drawing/2014/main" id="{6751CAE6-AADE-4753-8F01-635C8A675B7E}"/>
              </a:ext>
            </a:extLst>
          </p:cNvPr>
          <p:cNvPicPr>
            <a:picLocks noChangeAspect="1"/>
          </p:cNvPicPr>
          <p:nvPr/>
        </p:nvPicPr>
        <p:blipFill>
          <a:blip r:embed="rId3"/>
          <a:stretch>
            <a:fillRect/>
          </a:stretch>
        </p:blipFill>
        <p:spPr>
          <a:xfrm>
            <a:off x="915207" y="4221392"/>
            <a:ext cx="4198999" cy="2408008"/>
          </a:xfrm>
          <a:prstGeom prst="rect">
            <a:avLst/>
          </a:prstGeom>
        </p:spPr>
      </p:pic>
      <p:sp>
        <p:nvSpPr>
          <p:cNvPr id="17" name="Rectangle: Rounded Corners 16">
            <a:extLst>
              <a:ext uri="{FF2B5EF4-FFF2-40B4-BE49-F238E27FC236}">
                <a16:creationId xmlns:a16="http://schemas.microsoft.com/office/drawing/2014/main" id="{CF6161B6-E088-4FBA-9900-0B5BCF699963}"/>
              </a:ext>
            </a:extLst>
          </p:cNvPr>
          <p:cNvSpPr/>
          <p:nvPr/>
        </p:nvSpPr>
        <p:spPr>
          <a:xfrm>
            <a:off x="2641600" y="2567896"/>
            <a:ext cx="711200" cy="3048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Tw Cen MT"/>
            </a:endParaRPr>
          </a:p>
        </p:txBody>
      </p:sp>
    </p:spTree>
    <p:extLst>
      <p:ext uri="{BB962C8B-B14F-4D97-AF65-F5344CB8AC3E}">
        <p14:creationId xmlns:p14="http://schemas.microsoft.com/office/powerpoint/2010/main" val="38060001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4" y="254451"/>
            <a:ext cx="11073384" cy="987552"/>
          </a:xfrm>
        </p:spPr>
        <p:txBody>
          <a:bodyPr vert="horz" anchor="ctr">
            <a:normAutofit/>
          </a:bodyPr>
          <a:lstStyle/>
          <a:p>
            <a:r>
              <a:rPr lang="en-US" sz="4400" dirty="0"/>
              <a:t>Electric Vehicles </a:t>
            </a:r>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rgbClr val="2C4866"/>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fld id="{F53B6B1F-C8AD-4588-93C6-3618906EFC2C}" type="slidenum">
              <a:rPr lang="en-US" sz="1200" b="1" smtClean="0">
                <a:solidFill>
                  <a:schemeClr val="bg1"/>
                </a:solidFill>
              </a:rPr>
              <a:pPr algn="ctr">
                <a:defRPr/>
              </a:pPr>
              <a:t>90</a:t>
            </a:fld>
            <a:endParaRPr lang="en-US" sz="1200" b="1">
              <a:solidFill>
                <a:schemeClr val="bg1"/>
              </a:solidFill>
            </a:endParaRPr>
          </a:p>
        </p:txBody>
      </p:sp>
      <p:pic>
        <p:nvPicPr>
          <p:cNvPr id="3" name="Picture 2">
            <a:extLst>
              <a:ext uri="{FF2B5EF4-FFF2-40B4-BE49-F238E27FC236}">
                <a16:creationId xmlns:a16="http://schemas.microsoft.com/office/drawing/2014/main" id="{E72BA26B-06DA-48B9-9811-82E35F859DF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516698"/>
            <a:ext cx="12192000" cy="5341302"/>
          </a:xfrm>
          <a:prstGeom prst="rect">
            <a:avLst/>
          </a:prstGeom>
        </p:spPr>
      </p:pic>
      <p:sp>
        <p:nvSpPr>
          <p:cNvPr id="5" name="Content Placeholder 2">
            <a:extLst>
              <a:ext uri="{FF2B5EF4-FFF2-40B4-BE49-F238E27FC236}">
                <a16:creationId xmlns:a16="http://schemas.microsoft.com/office/drawing/2014/main" id="{6B87C817-028B-4C70-9852-B86EAD77CFB0}"/>
              </a:ext>
            </a:extLst>
          </p:cNvPr>
          <p:cNvSpPr txBox="1">
            <a:spLocks/>
          </p:cNvSpPr>
          <p:nvPr/>
        </p:nvSpPr>
        <p:spPr>
          <a:xfrm>
            <a:off x="2438400" y="2590800"/>
            <a:ext cx="4114800" cy="1981200"/>
          </a:xfrm>
          <a:prstGeom prst="rect">
            <a:avLst/>
          </a:prstGeom>
          <a:noFill/>
        </p:spPr>
        <p:txBody>
          <a:bodyPr vert="horz">
            <a:normAutofit/>
          </a:bodyPr>
          <a:lstStyle>
            <a:defPPr>
              <a:defRPr lang="en-US"/>
            </a:defPPr>
            <a:lvl1pPr marL="320040" marR="0" lvl="0" indent="-320040" defTabSz="914400" latinLnBrk="0">
              <a:lnSpc>
                <a:spcPct val="100000"/>
              </a:lnSpc>
              <a:spcBef>
                <a:spcPct val="30000"/>
              </a:spcBef>
              <a:buClrTx/>
              <a:buSzTx/>
              <a:buFont typeface="Wingdings" panose="05000000000000000000" pitchFamily="2" charset="2"/>
              <a:buChar char="ü"/>
              <a:tabLst/>
              <a:defRPr kumimoji="0" sz="3000">
                <a:solidFill>
                  <a:srgbClr val="2C4866"/>
                </a:solidFill>
                <a:latin typeface="+mn-lt"/>
              </a:defRPr>
            </a:lvl1pPr>
            <a:lvl2pPr marL="640080" indent="-274320" eaLnBrk="1" latinLnBrk="0" hangingPunct="1">
              <a:spcBef>
                <a:spcPts val="550"/>
              </a:spcBef>
              <a:buClr>
                <a:srgbClr val="2C4866"/>
              </a:buClr>
              <a:buSzPct val="70000"/>
              <a:buFont typeface="Courier New" panose="02070309020205020404" pitchFamily="49" charset="0"/>
              <a:buChar char="o"/>
              <a:defRPr kumimoji="0" sz="2600">
                <a:solidFill>
                  <a:srgbClr val="2C4866"/>
                </a:solidFill>
                <a:latin typeface="+mn-lt"/>
              </a:defRPr>
            </a:lvl2pPr>
            <a:lvl3pPr indent="-228600" eaLnBrk="1" latinLnBrk="0" hangingPunct="1">
              <a:spcBef>
                <a:spcPts val="500"/>
              </a:spcBef>
              <a:buClr>
                <a:srgbClr val="2C4866"/>
              </a:buClr>
              <a:buSzPct val="75000"/>
              <a:buFont typeface="Courier New" panose="02070309020205020404" pitchFamily="49" charset="0"/>
              <a:buChar char="o"/>
              <a:defRPr kumimoji="0" sz="2300">
                <a:solidFill>
                  <a:srgbClr val="2C4866"/>
                </a:solidFill>
                <a:latin typeface="+mn-lt"/>
              </a:defRPr>
            </a:lvl3pPr>
            <a:lvl4pPr indent="-228600" eaLnBrk="1" latinLnBrk="0" hangingPunct="1">
              <a:spcBef>
                <a:spcPts val="400"/>
              </a:spcBef>
              <a:buClr>
                <a:srgbClr val="2C4866"/>
              </a:buClr>
              <a:buSzPct val="75000"/>
              <a:buFont typeface="Courier New" panose="02070309020205020404" pitchFamily="49" charset="0"/>
              <a:buChar char="o"/>
              <a:defRPr kumimoji="0" sz="2000">
                <a:solidFill>
                  <a:srgbClr val="2C4866"/>
                </a:solidFill>
                <a:latin typeface="+mn-lt"/>
              </a:defRPr>
            </a:lvl4pPr>
            <a:lvl5pPr indent="-228600" eaLnBrk="1" latinLnBrk="0" hangingPunct="1">
              <a:spcBef>
                <a:spcPts val="400"/>
              </a:spcBef>
              <a:buClr>
                <a:srgbClr val="2C4866"/>
              </a:buClr>
              <a:buSzPct val="65000"/>
              <a:buFont typeface="Courier New" panose="02070309020205020404" pitchFamily="49" charset="0"/>
              <a:buChar char="o"/>
              <a:defRPr kumimoji="0" sz="2000">
                <a:solidFill>
                  <a:srgbClr val="2C4866"/>
                </a:solidFill>
                <a:latin typeface="+mn-lt"/>
              </a:defRPr>
            </a:lvl5pPr>
            <a:lvl6pPr marL="2103120" indent="-228600">
              <a:spcBef>
                <a:spcPct val="20000"/>
              </a:spcBef>
              <a:buClr>
                <a:schemeClr val="accent1"/>
              </a:buClr>
              <a:buFont typeface="Wingdings"/>
              <a:buChar char="§"/>
              <a:defRPr kumimoji="0" sz="1800" baseline="0">
                <a:latin typeface="+mn-lt"/>
              </a:defRPr>
            </a:lvl6pPr>
            <a:lvl7pPr marL="2377440" indent="-228600">
              <a:spcBef>
                <a:spcPct val="20000"/>
              </a:spcBef>
              <a:buClr>
                <a:schemeClr val="accent2"/>
              </a:buClr>
              <a:buFont typeface="Wingdings"/>
              <a:buChar char="§"/>
              <a:defRPr kumimoji="0" sz="1800" baseline="0">
                <a:latin typeface="+mn-lt"/>
              </a:defRPr>
            </a:lvl7pPr>
            <a:lvl8pPr marL="2651760" indent="-228600">
              <a:spcBef>
                <a:spcPct val="20000"/>
              </a:spcBef>
              <a:buClr>
                <a:schemeClr val="accent3"/>
              </a:buClr>
              <a:buFont typeface="Wingdings"/>
              <a:buChar char="§"/>
              <a:defRPr kumimoji="0" sz="1800" baseline="0">
                <a:latin typeface="+mn-lt"/>
              </a:defRPr>
            </a:lvl8pPr>
            <a:lvl9pPr marL="2926080" indent="-228600">
              <a:spcBef>
                <a:spcPct val="20000"/>
              </a:spcBef>
              <a:buClr>
                <a:schemeClr val="accent4"/>
              </a:buClr>
              <a:buFont typeface="Wingdings"/>
              <a:buChar char="§"/>
              <a:defRPr kumimoji="0" sz="1800" baseline="0">
                <a:latin typeface="+mn-lt"/>
              </a:defRPr>
            </a:lvl9pPr>
          </a:lstStyle>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r>
              <a:rPr lang="en-US" dirty="0">
                <a:solidFill>
                  <a:schemeClr val="bg1"/>
                </a:solidFill>
                <a:latin typeface="Tw Cen MT"/>
              </a:rPr>
              <a:t>68k+ in WA</a:t>
            </a: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r>
              <a:rPr kumimoji="0" lang="en-US" sz="3000" b="0" i="0" u="none" strike="noStrike" kern="1200" cap="none" spc="0" normalizeH="0" baseline="0" noProof="0" dirty="0">
                <a:ln>
                  <a:noFill/>
                </a:ln>
                <a:solidFill>
                  <a:schemeClr val="bg1"/>
                </a:solidFill>
                <a:effectLst/>
                <a:uLnTx/>
                <a:uFillTx/>
                <a:latin typeface="Tw Cen MT"/>
                <a:ea typeface="+mn-ea"/>
                <a:cs typeface="+mn-cs"/>
              </a:rPr>
              <a:t>722</a:t>
            </a:r>
            <a:r>
              <a:rPr kumimoji="0" lang="en-US" sz="3000" b="0" i="0" u="none" strike="noStrike" kern="1200" cap="none" spc="0" normalizeH="0" noProof="0" dirty="0">
                <a:ln>
                  <a:noFill/>
                </a:ln>
                <a:solidFill>
                  <a:schemeClr val="bg1"/>
                </a:solidFill>
                <a:effectLst/>
                <a:uLnTx/>
                <a:uFillTx/>
                <a:latin typeface="Tw Cen MT"/>
                <a:ea typeface="+mn-ea"/>
                <a:cs typeface="+mn-cs"/>
              </a:rPr>
              <a:t> in Benton County</a:t>
            </a:r>
          </a:p>
          <a:p>
            <a:pPr marL="320040" marR="0" lvl="0" indent="-320040" algn="l" defTabSz="914400" rtl="0" eaLnBrk="0" fontAlgn="base" latinLnBrk="0" hangingPunct="0">
              <a:lnSpc>
                <a:spcPct val="100000"/>
              </a:lnSpc>
              <a:spcBef>
                <a:spcPct val="30000"/>
              </a:spcBef>
              <a:spcAft>
                <a:spcPct val="0"/>
              </a:spcAft>
              <a:buClrTx/>
              <a:buSzTx/>
              <a:buFont typeface="Wingdings" panose="05000000000000000000" pitchFamily="2" charset="2"/>
              <a:buChar char="ü"/>
              <a:tabLst/>
              <a:defRPr/>
            </a:pPr>
            <a:r>
              <a:rPr lang="en-US" baseline="0" dirty="0">
                <a:solidFill>
                  <a:schemeClr val="bg1"/>
                </a:solidFill>
                <a:latin typeface="Tw Cen MT"/>
              </a:rPr>
              <a:t>4</a:t>
            </a:r>
            <a:r>
              <a:rPr lang="en-US" dirty="0">
                <a:solidFill>
                  <a:schemeClr val="bg1"/>
                </a:solidFill>
                <a:latin typeface="Tw Cen MT"/>
              </a:rPr>
              <a:t> </a:t>
            </a:r>
            <a:r>
              <a:rPr lang="en-US" dirty="0" err="1">
                <a:solidFill>
                  <a:schemeClr val="bg1"/>
                </a:solidFill>
                <a:latin typeface="Tw Cen MT"/>
              </a:rPr>
              <a:t>aMW</a:t>
            </a:r>
            <a:r>
              <a:rPr lang="en-US" dirty="0">
                <a:solidFill>
                  <a:schemeClr val="bg1"/>
                </a:solidFill>
                <a:latin typeface="Tw Cen MT"/>
              </a:rPr>
              <a:t> </a:t>
            </a:r>
            <a:r>
              <a:rPr lang="en-US" baseline="0" dirty="0">
                <a:solidFill>
                  <a:schemeClr val="bg1"/>
                </a:solidFill>
                <a:latin typeface="Tw Cen MT"/>
              </a:rPr>
              <a:t>over 20 </a:t>
            </a:r>
            <a:r>
              <a:rPr lang="en-US" baseline="0" dirty="0" err="1">
                <a:solidFill>
                  <a:schemeClr val="bg1"/>
                </a:solidFill>
                <a:latin typeface="Tw Cen MT"/>
              </a:rPr>
              <a:t>Yrs</a:t>
            </a:r>
            <a:endParaRPr lang="en-US" baseline="0" dirty="0">
              <a:solidFill>
                <a:schemeClr val="bg1"/>
              </a:solidFill>
              <a:latin typeface="Tw Cen MT"/>
            </a:endParaRPr>
          </a:p>
        </p:txBody>
      </p:sp>
    </p:spTree>
    <p:extLst>
      <p:ext uri="{BB962C8B-B14F-4D97-AF65-F5344CB8AC3E}">
        <p14:creationId xmlns:p14="http://schemas.microsoft.com/office/powerpoint/2010/main" val="166098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a:cxnSpLocks/>
          </p:cNvCxnSpPr>
          <p:nvPr/>
        </p:nvCxnSpPr>
        <p:spPr>
          <a:xfrm flipV="1">
            <a:off x="5088202" y="2405097"/>
            <a:ext cx="1289586" cy="798764"/>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056996" y="4834854"/>
            <a:ext cx="2093271" cy="497391"/>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19" name="Straight Arrow Connector 18"/>
          <p:cNvCxnSpPr/>
          <p:nvPr/>
        </p:nvCxnSpPr>
        <p:spPr>
          <a:xfrm flipH="1" flipV="1">
            <a:off x="6644642" y="2872577"/>
            <a:ext cx="88530" cy="580888"/>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5361991" y="2003640"/>
            <a:ext cx="2147777" cy="1318437"/>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3" name="Rounded Rectangle 22"/>
          <p:cNvSpPr/>
          <p:nvPr/>
        </p:nvSpPr>
        <p:spPr>
          <a:xfrm>
            <a:off x="9242795" y="3322076"/>
            <a:ext cx="769355" cy="3083443"/>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24" name="Straight Arrow Connector 23"/>
          <p:cNvCxnSpPr/>
          <p:nvPr/>
        </p:nvCxnSpPr>
        <p:spPr>
          <a:xfrm>
            <a:off x="9126279" y="4680964"/>
            <a:ext cx="382772" cy="245307"/>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cxnSpLocks/>
          </p:cNvCxnSpPr>
          <p:nvPr/>
        </p:nvCxnSpPr>
        <p:spPr>
          <a:xfrm flipH="1">
            <a:off x="6808385" y="6170500"/>
            <a:ext cx="202019" cy="508533"/>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5F25C31-F5B6-470F-8C6B-F852668EF8B9}"/>
              </a:ext>
            </a:extLst>
          </p:cNvPr>
          <p:cNvCxnSpPr>
            <a:cxnSpLocks/>
          </p:cNvCxnSpPr>
          <p:nvPr/>
        </p:nvCxnSpPr>
        <p:spPr>
          <a:xfrm flipV="1">
            <a:off x="5276211" y="1909293"/>
            <a:ext cx="730583" cy="76721"/>
          </a:xfrm>
          <a:prstGeom prst="straightConnector1">
            <a:avLst/>
          </a:prstGeom>
          <a:ln w="19050">
            <a:solidFill>
              <a:schemeClr val="bg1"/>
            </a:solidFill>
            <a:prstDash val="sysDash"/>
            <a:tailEnd type="arrow"/>
          </a:ln>
          <a:effectLst>
            <a:innerShdw blurRad="63500" dist="50800" dir="81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94342583-D919-4BD9-AD7D-B250FD7B6980}"/>
              </a:ext>
            </a:extLst>
          </p:cNvPr>
          <p:cNvSpPr>
            <a:spLocks noGrp="1"/>
          </p:cNvSpPr>
          <p:nvPr>
            <p:ph type="title"/>
          </p:nvPr>
        </p:nvSpPr>
        <p:spPr>
          <a:xfrm>
            <a:off x="770764" y="254451"/>
            <a:ext cx="11073384" cy="987552"/>
          </a:xfrm>
        </p:spPr>
        <p:txBody>
          <a:bodyPr vert="horz" anchor="ctr">
            <a:normAutofit/>
          </a:bodyPr>
          <a:lstStyle/>
          <a:p>
            <a:r>
              <a:rPr lang="en-US" sz="4400" dirty="0"/>
              <a:t>Demand Response</a:t>
            </a:r>
            <a:endParaRPr lang="en-US" sz="4400" dirty="0">
              <a:latin typeface="Arial" panose="020B0604020202020204" pitchFamily="34" charset="0"/>
              <a:cs typeface="Arial" panose="020B0604020202020204" pitchFamily="34" charset="0"/>
            </a:endParaRPr>
          </a:p>
        </p:txBody>
      </p:sp>
      <p:sp>
        <p:nvSpPr>
          <p:cNvPr id="27" name="Slide Number Placeholder 3">
            <a:extLst>
              <a:ext uri="{FF2B5EF4-FFF2-40B4-BE49-F238E27FC236}">
                <a16:creationId xmlns:a16="http://schemas.microsoft.com/office/drawing/2014/main" id="{839F6C85-F085-4C0C-AA63-DBD2A83A2225}"/>
              </a:ext>
            </a:extLst>
          </p:cNvPr>
          <p:cNvSpPr txBox="1">
            <a:spLocks/>
          </p:cNvSpPr>
          <p:nvPr/>
        </p:nvSpPr>
        <p:spPr>
          <a:xfrm>
            <a:off x="0" y="1272222"/>
            <a:ext cx="711200" cy="244476"/>
          </a:xfrm>
          <a:prstGeom prst="rect">
            <a:avLst/>
          </a:prstGeom>
          <a:solidFill>
            <a:srgbClr val="2C4866"/>
          </a:solidFill>
        </p:spPr>
        <p:txBody>
          <a:bodyPr anchor="ctr">
            <a:no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fld id="{F53B6B1F-C8AD-4588-93C6-3618906EFC2C}" type="slidenum">
              <a:rPr lang="en-US" sz="1200" b="1" smtClean="0">
                <a:solidFill>
                  <a:schemeClr val="bg1"/>
                </a:solidFill>
              </a:rPr>
              <a:pPr algn="ctr">
                <a:defRPr/>
              </a:pPr>
              <a:t>91</a:t>
            </a:fld>
            <a:endParaRPr lang="en-US" sz="1200" b="1">
              <a:solidFill>
                <a:schemeClr val="bg1"/>
              </a:solidFill>
            </a:endParaRPr>
          </a:p>
        </p:txBody>
      </p:sp>
      <p:pic>
        <p:nvPicPr>
          <p:cNvPr id="3" name="Picture 2">
            <a:extLst>
              <a:ext uri="{FF2B5EF4-FFF2-40B4-BE49-F238E27FC236}">
                <a16:creationId xmlns:a16="http://schemas.microsoft.com/office/drawing/2014/main" id="{7DF98995-531B-4738-9871-C2E0EC4B7C89}"/>
              </a:ext>
            </a:extLst>
          </p:cNvPr>
          <p:cNvPicPr>
            <a:picLocks noChangeAspect="1"/>
          </p:cNvPicPr>
          <p:nvPr/>
        </p:nvPicPr>
        <p:blipFill>
          <a:blip r:embed="rId3"/>
          <a:stretch>
            <a:fillRect/>
          </a:stretch>
        </p:blipFill>
        <p:spPr>
          <a:xfrm>
            <a:off x="1835581" y="1778388"/>
            <a:ext cx="9489947" cy="5079611"/>
          </a:xfrm>
          <a:prstGeom prst="rect">
            <a:avLst/>
          </a:prstGeom>
        </p:spPr>
      </p:pic>
    </p:spTree>
    <p:extLst>
      <p:ext uri="{BB962C8B-B14F-4D97-AF65-F5344CB8AC3E}">
        <p14:creationId xmlns:p14="http://schemas.microsoft.com/office/powerpoint/2010/main" val="377982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6D1C4E-A4AE-420A-9216-D2537A46FD93}"/>
              </a:ext>
            </a:extLst>
          </p:cNvPr>
          <p:cNvPicPr>
            <a:picLocks noChangeAspect="1"/>
          </p:cNvPicPr>
          <p:nvPr/>
        </p:nvPicPr>
        <p:blipFill>
          <a:blip r:embed="rId3"/>
          <a:stretch>
            <a:fillRect/>
          </a:stretch>
        </p:blipFill>
        <p:spPr>
          <a:xfrm>
            <a:off x="914400" y="0"/>
            <a:ext cx="10134600" cy="6858000"/>
          </a:xfrm>
          <a:prstGeom prst="rect">
            <a:avLst/>
          </a:prstGeom>
        </p:spPr>
      </p:pic>
    </p:spTree>
    <p:extLst>
      <p:ext uri="{BB962C8B-B14F-4D97-AF65-F5344CB8AC3E}">
        <p14:creationId xmlns:p14="http://schemas.microsoft.com/office/powerpoint/2010/main" val="4144984358"/>
      </p:ext>
    </p:extLst>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FEEF1-5DC2-4020-AAC1-D6ACC903D1E9}"/>
              </a:ext>
            </a:extLst>
          </p:cNvPr>
          <p:cNvPicPr>
            <a:picLocks noChangeAspect="1"/>
          </p:cNvPicPr>
          <p:nvPr/>
        </p:nvPicPr>
        <p:blipFill>
          <a:blip r:embed="rId3"/>
          <a:stretch>
            <a:fillRect/>
          </a:stretch>
        </p:blipFill>
        <p:spPr>
          <a:xfrm>
            <a:off x="1674640" y="0"/>
            <a:ext cx="8842720" cy="6858000"/>
          </a:xfrm>
          <a:prstGeom prst="rect">
            <a:avLst/>
          </a:prstGeom>
        </p:spPr>
      </p:pic>
      <p:pic>
        <p:nvPicPr>
          <p:cNvPr id="6" name="Picture 5">
            <a:extLst>
              <a:ext uri="{FF2B5EF4-FFF2-40B4-BE49-F238E27FC236}">
                <a16:creationId xmlns:a16="http://schemas.microsoft.com/office/drawing/2014/main" id="{0C64E1EB-9906-4D27-AB84-7E1DE3ED3309}"/>
              </a:ext>
            </a:extLst>
          </p:cNvPr>
          <p:cNvPicPr>
            <a:picLocks noChangeAspect="1"/>
          </p:cNvPicPr>
          <p:nvPr/>
        </p:nvPicPr>
        <p:blipFill>
          <a:blip r:embed="rId4"/>
          <a:stretch>
            <a:fillRect/>
          </a:stretch>
        </p:blipFill>
        <p:spPr>
          <a:xfrm>
            <a:off x="4876800" y="2895600"/>
            <a:ext cx="4267200" cy="533400"/>
          </a:xfrm>
          <a:prstGeom prst="rect">
            <a:avLst/>
          </a:prstGeom>
        </p:spPr>
      </p:pic>
      <p:sp>
        <p:nvSpPr>
          <p:cNvPr id="5" name="Oval 4">
            <a:extLst>
              <a:ext uri="{FF2B5EF4-FFF2-40B4-BE49-F238E27FC236}">
                <a16:creationId xmlns:a16="http://schemas.microsoft.com/office/drawing/2014/main" id="{F7ED7D6B-1DA8-4B26-9A7E-DE8A1ACCDA74}"/>
              </a:ext>
            </a:extLst>
          </p:cNvPr>
          <p:cNvSpPr/>
          <p:nvPr/>
        </p:nvSpPr>
        <p:spPr>
          <a:xfrm>
            <a:off x="4572000" y="4953000"/>
            <a:ext cx="4724400" cy="213360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06318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BB27DF-901B-43D1-BFB9-1EEEEA45A232}"/>
              </a:ext>
            </a:extLst>
          </p:cNvPr>
          <p:cNvPicPr>
            <a:picLocks noChangeAspect="1"/>
          </p:cNvPicPr>
          <p:nvPr/>
        </p:nvPicPr>
        <p:blipFill>
          <a:blip r:embed="rId3"/>
          <a:stretch>
            <a:fillRect/>
          </a:stretch>
        </p:blipFill>
        <p:spPr>
          <a:xfrm>
            <a:off x="1600200" y="0"/>
            <a:ext cx="9445530" cy="6845300"/>
          </a:xfrm>
          <a:prstGeom prst="rect">
            <a:avLst/>
          </a:prstGeom>
        </p:spPr>
      </p:pic>
    </p:spTree>
    <p:extLst>
      <p:ext uri="{BB962C8B-B14F-4D97-AF65-F5344CB8AC3E}">
        <p14:creationId xmlns:p14="http://schemas.microsoft.com/office/powerpoint/2010/main" val="94118472"/>
      </p:ext>
    </p:extLst>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FEEF1-5DC2-4020-AAC1-D6ACC903D1E9}"/>
              </a:ext>
            </a:extLst>
          </p:cNvPr>
          <p:cNvPicPr>
            <a:picLocks noChangeAspect="1"/>
          </p:cNvPicPr>
          <p:nvPr/>
        </p:nvPicPr>
        <p:blipFill>
          <a:blip r:embed="rId3"/>
          <a:stretch>
            <a:fillRect/>
          </a:stretch>
        </p:blipFill>
        <p:spPr>
          <a:xfrm>
            <a:off x="1674640" y="0"/>
            <a:ext cx="8842720" cy="6858000"/>
          </a:xfrm>
          <a:prstGeom prst="rect">
            <a:avLst/>
          </a:prstGeom>
        </p:spPr>
      </p:pic>
      <p:pic>
        <p:nvPicPr>
          <p:cNvPr id="6" name="Picture 5">
            <a:extLst>
              <a:ext uri="{FF2B5EF4-FFF2-40B4-BE49-F238E27FC236}">
                <a16:creationId xmlns:a16="http://schemas.microsoft.com/office/drawing/2014/main" id="{0C64E1EB-9906-4D27-AB84-7E1DE3ED3309}"/>
              </a:ext>
            </a:extLst>
          </p:cNvPr>
          <p:cNvPicPr>
            <a:picLocks noChangeAspect="1"/>
          </p:cNvPicPr>
          <p:nvPr/>
        </p:nvPicPr>
        <p:blipFill>
          <a:blip r:embed="rId4"/>
          <a:stretch>
            <a:fillRect/>
          </a:stretch>
        </p:blipFill>
        <p:spPr>
          <a:xfrm>
            <a:off x="4876800" y="2895600"/>
            <a:ext cx="4267200" cy="533400"/>
          </a:xfrm>
          <a:prstGeom prst="rect">
            <a:avLst/>
          </a:prstGeom>
        </p:spPr>
      </p:pic>
      <p:sp>
        <p:nvSpPr>
          <p:cNvPr id="5" name="Oval 4">
            <a:extLst>
              <a:ext uri="{FF2B5EF4-FFF2-40B4-BE49-F238E27FC236}">
                <a16:creationId xmlns:a16="http://schemas.microsoft.com/office/drawing/2014/main" id="{F7ED7D6B-1DA8-4B26-9A7E-DE8A1ACCDA74}"/>
              </a:ext>
            </a:extLst>
          </p:cNvPr>
          <p:cNvSpPr/>
          <p:nvPr/>
        </p:nvSpPr>
        <p:spPr>
          <a:xfrm>
            <a:off x="8307560" y="1447800"/>
            <a:ext cx="2209800" cy="213360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26107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7FC5BF-0D89-4943-AE86-3D6C898DF66D}"/>
              </a:ext>
            </a:extLst>
          </p:cNvPr>
          <p:cNvPicPr>
            <a:picLocks noChangeAspect="1"/>
          </p:cNvPicPr>
          <p:nvPr/>
        </p:nvPicPr>
        <p:blipFill>
          <a:blip r:embed="rId3"/>
          <a:stretch>
            <a:fillRect/>
          </a:stretch>
        </p:blipFill>
        <p:spPr>
          <a:xfrm>
            <a:off x="955175" y="0"/>
            <a:ext cx="10281650" cy="6858000"/>
          </a:xfrm>
          <a:prstGeom prst="rect">
            <a:avLst/>
          </a:prstGeom>
        </p:spPr>
      </p:pic>
    </p:spTree>
    <p:extLst>
      <p:ext uri="{BB962C8B-B14F-4D97-AF65-F5344CB8AC3E}">
        <p14:creationId xmlns:p14="http://schemas.microsoft.com/office/powerpoint/2010/main" val="615918726"/>
      </p:ext>
    </p:extLst>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B7C6481B-4A8A-42C4-AF8E-0DA672E2FCF5}" type="slidenum">
              <a:rPr lang="en-US" smtClean="0"/>
              <a:pPr/>
              <a:t>97</a:t>
            </a:fld>
            <a:endParaRPr lang="en-US"/>
          </a:p>
        </p:txBody>
      </p:sp>
      <p:sp>
        <p:nvSpPr>
          <p:cNvPr id="4" name="Rectangle 3"/>
          <p:cNvSpPr/>
          <p:nvPr/>
        </p:nvSpPr>
        <p:spPr>
          <a:xfrm>
            <a:off x="2590800" y="2196751"/>
            <a:ext cx="6553200" cy="1107996"/>
          </a:xfrm>
          <a:prstGeom prst="rect">
            <a:avLst/>
          </a:prstGeom>
        </p:spPr>
        <p:txBody>
          <a:bodyPr wrap="square">
            <a:spAutoFit/>
          </a:bodyPr>
          <a:lstStyle/>
          <a:p>
            <a:pPr algn="ctr"/>
            <a:r>
              <a:rPr lang="en-US" sz="6600" b="1" dirty="0">
                <a:solidFill>
                  <a:schemeClr val="tx2"/>
                </a:solidFill>
              </a:rPr>
              <a:t>Questions?</a:t>
            </a:r>
            <a:endParaRPr lang="en-US" sz="4800" b="1" dirty="0">
              <a:solidFill>
                <a:schemeClr val="tx2"/>
              </a:solidFill>
            </a:endParaRPr>
          </a:p>
        </p:txBody>
      </p:sp>
      <p:sp>
        <p:nvSpPr>
          <p:cNvPr id="5" name="Rectangle 4">
            <a:extLst>
              <a:ext uri="{FF2B5EF4-FFF2-40B4-BE49-F238E27FC236}">
                <a16:creationId xmlns:a16="http://schemas.microsoft.com/office/drawing/2014/main" id="{AF091E46-5CE5-45BF-B0A6-B1DBC0CC181F}"/>
              </a:ext>
            </a:extLst>
          </p:cNvPr>
          <p:cNvSpPr/>
          <p:nvPr/>
        </p:nvSpPr>
        <p:spPr>
          <a:xfrm>
            <a:off x="76200" y="6219217"/>
            <a:ext cx="1905000" cy="609600"/>
          </a:xfrm>
          <a:prstGeom prst="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6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NewColorSc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noFill/>
        <a:ln w="31750">
          <a:solidFill>
            <a:srgbClr val="C0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BPUD - New Triangles 2017-09">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3.xml><?xml version="1.0" encoding="utf-8"?>
<a:theme xmlns:a="http://schemas.openxmlformats.org/drawingml/2006/main" name="2_Theme1">
  <a:themeElements>
    <a:clrScheme name="Custom 28">
      <a:dk1>
        <a:srgbClr val="000000"/>
      </a:dk1>
      <a:lt1>
        <a:sysClr val="window" lastClr="FFFFFF"/>
      </a:lt1>
      <a:dk2>
        <a:srgbClr val="1F497D"/>
      </a:dk2>
      <a:lt2>
        <a:srgbClr val="EEECE1"/>
      </a:lt2>
      <a:accent1>
        <a:srgbClr val="1F497D"/>
      </a:accent1>
      <a:accent2>
        <a:srgbClr val="6DAA2D"/>
      </a:accent2>
      <a:accent3>
        <a:srgbClr val="92D050"/>
      </a:accent3>
      <a:accent4>
        <a:srgbClr val="8064A2"/>
      </a:accent4>
      <a:accent5>
        <a:srgbClr val="4BACC6"/>
      </a:accent5>
      <a:accent6>
        <a:srgbClr val="F79646"/>
      </a:accent6>
      <a:hlink>
        <a:srgbClr val="0000FF"/>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1_Theme1">
  <a:themeElements>
    <a:clrScheme name="Custom 28">
      <a:dk1>
        <a:srgbClr val="000000"/>
      </a:dk1>
      <a:lt1>
        <a:sysClr val="window" lastClr="FFFFFF"/>
      </a:lt1>
      <a:dk2>
        <a:srgbClr val="1F497D"/>
      </a:dk2>
      <a:lt2>
        <a:srgbClr val="EEECE1"/>
      </a:lt2>
      <a:accent1>
        <a:srgbClr val="1F497D"/>
      </a:accent1>
      <a:accent2>
        <a:srgbClr val="6DAA2D"/>
      </a:accent2>
      <a:accent3>
        <a:srgbClr val="92D050"/>
      </a:accent3>
      <a:accent4>
        <a:srgbClr val="8064A2"/>
      </a:accent4>
      <a:accent5>
        <a:srgbClr val="4BACC6"/>
      </a:accent5>
      <a:accent6>
        <a:srgbClr val="F79646"/>
      </a:accent6>
      <a:hlink>
        <a:srgbClr val="0000FF"/>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8267</TotalTime>
  <Words>4768</Words>
  <Application>Microsoft Office PowerPoint</Application>
  <PresentationFormat>Widescreen</PresentationFormat>
  <Paragraphs>879</Paragraphs>
  <Slides>97</Slides>
  <Notes>65</Notes>
  <HiddenSlides>0</HiddenSlides>
  <MMClips>3</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97</vt:i4>
      </vt:variant>
    </vt:vector>
  </HeadingPairs>
  <TitlesOfParts>
    <vt:vector size="114" baseType="lpstr">
      <vt:lpstr>Arial</vt:lpstr>
      <vt:lpstr>Calibri</vt:lpstr>
      <vt:lpstr>Courier New</vt:lpstr>
      <vt:lpstr>Franklin Gothic Book</vt:lpstr>
      <vt:lpstr>Georgia</vt:lpstr>
      <vt:lpstr>Roboto</vt:lpstr>
      <vt:lpstr>Rubik-Light</vt:lpstr>
      <vt:lpstr>Tahoma</vt:lpstr>
      <vt:lpstr>Tw Cen MT</vt:lpstr>
      <vt:lpstr>Verdana</vt:lpstr>
      <vt:lpstr>Wingdings</vt:lpstr>
      <vt:lpstr>Wingdings 2</vt:lpstr>
      <vt:lpstr>NewColorScheme</vt:lpstr>
      <vt:lpstr>BPUD - New Triangles 2017-09</vt:lpstr>
      <vt:lpstr>2_Theme1</vt:lpstr>
      <vt:lpstr>1_Theme1</vt:lpstr>
      <vt:lpstr>Visio</vt:lpstr>
      <vt:lpstr>Grid Modernization</vt:lpstr>
      <vt:lpstr>Agenda: Journey to the Modern Grid</vt:lpstr>
      <vt:lpstr>Modernized Grid is Fundamental to Strategic Focus</vt:lpstr>
      <vt:lpstr>PowerPoint Presentation</vt:lpstr>
      <vt:lpstr>PowerPoint Presentation</vt:lpstr>
      <vt:lpstr>NERC 2022 Summer Reliability Assessment</vt:lpstr>
      <vt:lpstr>NERC 2022 Summer Reliability Assessment</vt:lpstr>
      <vt:lpstr>Western Interconnection Reliability Concerns</vt:lpstr>
      <vt:lpstr>Variable Resources &amp; Extreme Weather Concerns</vt:lpstr>
      <vt:lpstr>Electricity is Simultaneously…</vt:lpstr>
      <vt:lpstr>Load/Resource Balancing in the West</vt:lpstr>
      <vt:lpstr>ISO &amp; RTO - Integrated Grid Planning &amp; Ops</vt:lpstr>
      <vt:lpstr>Western Interconnection Integration (Underway)</vt:lpstr>
      <vt:lpstr>Western Interconnection Integration (Possible)</vt:lpstr>
      <vt:lpstr>Western Interconnection Integration (Possible)</vt:lpstr>
      <vt:lpstr>Sharing Capacity Between Balancing Authorities</vt:lpstr>
      <vt:lpstr>Hydro Dominates Load/Resource Balance in NW</vt:lpstr>
      <vt:lpstr>California Demand/Supply Already Fragile? </vt:lpstr>
      <vt:lpstr>CA Depends on Natural Gas &amp; Imports for Reliability</vt:lpstr>
      <vt:lpstr>PNW &amp; California Exports/Imports </vt:lpstr>
      <vt:lpstr>PNW &amp; California Exports/Imports </vt:lpstr>
      <vt:lpstr>CAISO Trade Relative to Rest of West</vt:lpstr>
      <vt:lpstr>CAISO Trade Relative to Rest of West</vt:lpstr>
      <vt:lpstr>Low-Cost Renewables &amp; Increasing Retail Rates?</vt:lpstr>
      <vt:lpstr>Low-Cost Renewables &amp; Increasing Retail Rates?</vt:lpstr>
      <vt:lpstr>Land Use Impacts of Wind &amp; Solar</vt:lpstr>
      <vt:lpstr>Transmission Line Development Friction</vt:lpstr>
      <vt:lpstr>Boardman-to-Hemingway 500 kV Line</vt:lpstr>
      <vt:lpstr>Land-Use Conflicts</vt:lpstr>
      <vt:lpstr>Policies in Conflict</vt:lpstr>
      <vt:lpstr>Benton County Wind Farm: A WA Case Study</vt:lpstr>
      <vt:lpstr>Benton County Wind Farm: A Case Study</vt:lpstr>
      <vt:lpstr>Unspoken Environmental Costs</vt:lpstr>
      <vt:lpstr>Power/Energy Density Matters to the Environment</vt:lpstr>
      <vt:lpstr>Path Forward Worth Considering</vt:lpstr>
      <vt:lpstr>PowerPoint Presentation</vt:lpstr>
      <vt:lpstr>PowerPoint Presentation</vt:lpstr>
      <vt:lpstr>Benton PUD Service Territory</vt:lpstr>
      <vt:lpstr>Technology Integration - Smart Grid Planning</vt:lpstr>
      <vt:lpstr>“Operations” Focus</vt:lpstr>
      <vt:lpstr>Telecommunications History 1950-1989</vt:lpstr>
      <vt:lpstr>Telecommunications History 1989</vt:lpstr>
      <vt:lpstr>Telecommunications History 1992</vt:lpstr>
      <vt:lpstr>PowerPoint Presentation</vt:lpstr>
      <vt:lpstr>Fiber Network</vt:lpstr>
      <vt:lpstr>Expanding Fiber Network</vt:lpstr>
      <vt:lpstr>Telecommunications Study</vt:lpstr>
      <vt:lpstr>PowerPoint Presentation</vt:lpstr>
      <vt:lpstr>PowerPoint Presentation</vt:lpstr>
      <vt:lpstr>PowerPoint Presentation</vt:lpstr>
      <vt:lpstr>“Transmission” Focus</vt:lpstr>
      <vt:lpstr>Substation Communications</vt:lpstr>
      <vt:lpstr>Substation Devices</vt:lpstr>
      <vt:lpstr>Increased BPA Operational Visibility</vt:lpstr>
      <vt:lpstr>Substation Maintenance &amp; Improvements</vt:lpstr>
      <vt:lpstr>Transmission Reliability Improvement Projects</vt:lpstr>
      <vt:lpstr>Expanded Use of Drone Technology</vt:lpstr>
      <vt:lpstr>Drone Technology in Action – Facility Inspection</vt:lpstr>
      <vt:lpstr>Drone Technology in Action – Infrared </vt:lpstr>
      <vt:lpstr>PowerPoint Presentation</vt:lpstr>
      <vt:lpstr>PowerPoint Presentation</vt:lpstr>
      <vt:lpstr>PowerPoint Presentation</vt:lpstr>
      <vt:lpstr>“Distribution” Focus</vt:lpstr>
      <vt:lpstr>“Distribution” Focus</vt:lpstr>
      <vt:lpstr>Line Device Communications</vt:lpstr>
      <vt:lpstr>Line Device Communications</vt:lpstr>
      <vt:lpstr>Increased Operational Visibility</vt:lpstr>
      <vt:lpstr>Increased Visibility: Drone in Action – Rattlesnake Mt.</vt:lpstr>
      <vt:lpstr>Fault Location, Identification – Outage Response</vt:lpstr>
      <vt:lpstr>Distribution Resiliency</vt:lpstr>
      <vt:lpstr>Analytics: Situational Awareness</vt:lpstr>
      <vt:lpstr>Creating Virtual Meters – Anywhere!</vt:lpstr>
      <vt:lpstr>Voltage Optimization</vt:lpstr>
      <vt:lpstr>Voltage Optimization</vt:lpstr>
      <vt:lpstr>PowerPoint Presentation</vt:lpstr>
      <vt:lpstr>PowerPoint Presentation</vt:lpstr>
      <vt:lpstr>PowerPoint Presentation</vt:lpstr>
      <vt:lpstr>“Customer” Focus</vt:lpstr>
      <vt:lpstr>AMI Network Architecture</vt:lpstr>
      <vt:lpstr>AMI Coverage</vt:lpstr>
      <vt:lpstr>Advanced Meters: Enabling Technology </vt:lpstr>
      <vt:lpstr>Analytics: AMI Meter Alerts </vt:lpstr>
      <vt:lpstr>Analytics: Load Shape by Customer Class</vt:lpstr>
      <vt:lpstr>Analytics: Load Shape by Customer Class</vt:lpstr>
      <vt:lpstr>Customer Interaction: Smart Hub® </vt:lpstr>
      <vt:lpstr>Customer Interaction: Smart Hub® </vt:lpstr>
      <vt:lpstr>Customer Interaction: “Pay As You Go” </vt:lpstr>
      <vt:lpstr>Renewable Energy - Solar</vt:lpstr>
      <vt:lpstr>Locations of Renewable Energy Installations</vt:lpstr>
      <vt:lpstr>Electric Vehicles </vt:lpstr>
      <vt:lpstr>Demand Response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WUTC &amp; Commerce Department Resource Adequacy</dc:title>
  <dc:creator>Rick Dunn</dc:creator>
  <cp:lastModifiedBy>Rick Dunn</cp:lastModifiedBy>
  <cp:revision>856</cp:revision>
  <cp:lastPrinted>2022-06-03T21:11:51Z</cp:lastPrinted>
  <dcterms:created xsi:type="dcterms:W3CDTF">2021-05-06T20:17:50Z</dcterms:created>
  <dcterms:modified xsi:type="dcterms:W3CDTF">2022-06-07T15:23:36Z</dcterms:modified>
</cp:coreProperties>
</file>