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63" r:id="rId2"/>
    <p:sldId id="366" r:id="rId3"/>
    <p:sldId id="995707541" r:id="rId4"/>
    <p:sldId id="995707535" r:id="rId5"/>
    <p:sldId id="354" r:id="rId6"/>
    <p:sldId id="369" r:id="rId7"/>
    <p:sldId id="995707536" r:id="rId8"/>
    <p:sldId id="995707543" r:id="rId9"/>
    <p:sldId id="995707539" r:id="rId10"/>
    <p:sldId id="353" r:id="rId11"/>
    <p:sldId id="995707537" r:id="rId1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B9C1BC7-1843-4BBD-B1A2-5CD35F3908CE}">
          <p14:sldIdLst>
            <p14:sldId id="263"/>
            <p14:sldId id="366"/>
            <p14:sldId id="995707541"/>
            <p14:sldId id="995707535"/>
            <p14:sldId id="354"/>
            <p14:sldId id="369"/>
            <p14:sldId id="995707536"/>
            <p14:sldId id="995707543"/>
            <p14:sldId id="995707539"/>
            <p14:sldId id="353"/>
            <p14:sldId id="9957075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C892F1-87A7-97A4-63D7-1F896372886A}" name="Blake Scherer" initials="BS" userId="S::schererb@bentonpud.org::56bb0971-0e8b-4904-89a6-a6d7c3cc61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070"/>
    <a:srgbClr val="000000"/>
    <a:srgbClr val="F5A95F"/>
    <a:srgbClr val="FFFFFF"/>
    <a:srgbClr val="749831"/>
    <a:srgbClr val="6BA4B8"/>
    <a:srgbClr val="799ABC"/>
    <a:srgbClr val="FFC685"/>
    <a:srgbClr val="89979F"/>
    <a:srgbClr val="A4A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77724" autoAdjust="0"/>
  </p:normalViewPr>
  <p:slideViewPr>
    <p:cSldViewPr snapToGrid="0">
      <p:cViewPr varScale="1">
        <p:scale>
          <a:sx n="82" d="100"/>
          <a:sy n="82" d="100"/>
        </p:scale>
        <p:origin x="1434" y="90"/>
      </p:cViewPr>
      <p:guideLst/>
    </p:cSldViewPr>
  </p:slideViewPr>
  <p:notesTextViewPr>
    <p:cViewPr>
      <p:scale>
        <a:sx n="125" d="100"/>
        <a:sy n="125" d="100"/>
      </p:scale>
      <p:origin x="0" y="0"/>
    </p:cViewPr>
  </p:notesTextViewPr>
  <p:sorterViewPr>
    <p:cViewPr varScale="1">
      <p:scale>
        <a:sx n="100" d="100"/>
        <a:sy n="100" d="100"/>
      </p:scale>
      <p:origin x="0" y="-6258"/>
    </p:cViewPr>
  </p:sorterViewPr>
  <p:notesViewPr>
    <p:cSldViewPr snapToGrid="0">
      <p:cViewPr varScale="1">
        <p:scale>
          <a:sx n="79" d="100"/>
          <a:sy n="79" d="100"/>
        </p:scale>
        <p:origin x="224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1699" cy="463407"/>
          </a:xfrm>
          <a:prstGeom prst="rect">
            <a:avLst/>
          </a:prstGeom>
        </p:spPr>
        <p:txBody>
          <a:bodyPr vert="horz" lIns="92467" tIns="46234" rIns="92467" bIns="46234" rtlCol="0"/>
          <a:lstStyle>
            <a:lvl1pPr algn="l">
              <a:defRPr sz="1200"/>
            </a:lvl1pPr>
          </a:lstStyle>
          <a:p>
            <a:endParaRPr lang="en-US"/>
          </a:p>
        </p:txBody>
      </p:sp>
      <p:sp>
        <p:nvSpPr>
          <p:cNvPr id="3" name="Date Placeholder 2"/>
          <p:cNvSpPr>
            <a:spLocks noGrp="1"/>
          </p:cNvSpPr>
          <p:nvPr>
            <p:ph type="dt" idx="1"/>
          </p:nvPr>
        </p:nvSpPr>
        <p:spPr>
          <a:xfrm>
            <a:off x="3936768" y="2"/>
            <a:ext cx="3011699" cy="463407"/>
          </a:xfrm>
          <a:prstGeom prst="rect">
            <a:avLst/>
          </a:prstGeom>
        </p:spPr>
        <p:txBody>
          <a:bodyPr vert="horz" lIns="92467" tIns="46234" rIns="92467" bIns="46234" rtlCol="0"/>
          <a:lstStyle>
            <a:lvl1pPr algn="r">
              <a:defRPr sz="1200"/>
            </a:lvl1pPr>
          </a:lstStyle>
          <a:p>
            <a:fld id="{B122A035-19B4-4A09-AFAE-351F06989529}" type="datetimeFigureOut">
              <a:rPr lang="en-US" smtClean="0"/>
              <a:t>2026-06-23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67" tIns="46234" rIns="92467" bIns="46234"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67" tIns="46234" rIns="92467" bIns="462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3406"/>
          </a:xfrm>
          <a:prstGeom prst="rect">
            <a:avLst/>
          </a:prstGeom>
        </p:spPr>
        <p:txBody>
          <a:bodyPr vert="horz" lIns="92467" tIns="46234" rIns="92467" bIns="4623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67" tIns="46234" rIns="92467" bIns="46234" rtlCol="0" anchor="b"/>
          <a:lstStyle>
            <a:lvl1pPr algn="r">
              <a:defRPr sz="1200"/>
            </a:lvl1pPr>
          </a:lstStyle>
          <a:p>
            <a:fld id="{15B56BF5-373A-438D-BDFD-88733D0179B9}" type="slidenum">
              <a:rPr lang="en-US" smtClean="0"/>
              <a:t>‹#›</a:t>
            </a:fld>
            <a:endParaRPr lang="en-US"/>
          </a:p>
        </p:txBody>
      </p:sp>
    </p:spTree>
    <p:extLst>
      <p:ext uri="{BB962C8B-B14F-4D97-AF65-F5344CB8AC3E}">
        <p14:creationId xmlns:p14="http://schemas.microsoft.com/office/powerpoint/2010/main" val="159936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5"/>
          </p:nvPr>
        </p:nvSpPr>
        <p:spPr/>
        <p:txBody>
          <a:bodyPr/>
          <a:lstStyle/>
          <a:p>
            <a:fld id="{15B56BF5-373A-438D-BDFD-88733D0179B9}" type="slidenum">
              <a:rPr lang="en-US" smtClean="0"/>
              <a:t>1</a:t>
            </a:fld>
            <a:endParaRPr lang="en-US"/>
          </a:p>
        </p:txBody>
      </p:sp>
    </p:spTree>
    <p:extLst>
      <p:ext uri="{BB962C8B-B14F-4D97-AF65-F5344CB8AC3E}">
        <p14:creationId xmlns:p14="http://schemas.microsoft.com/office/powerpoint/2010/main" val="36290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56BF5-373A-438D-BDFD-88733D0179B9}" type="slidenum">
              <a:rPr lang="en-US" smtClean="0"/>
              <a:t>2</a:t>
            </a:fld>
            <a:endParaRPr lang="en-US"/>
          </a:p>
        </p:txBody>
      </p:sp>
    </p:spTree>
    <p:extLst>
      <p:ext uri="{BB962C8B-B14F-4D97-AF65-F5344CB8AC3E}">
        <p14:creationId xmlns:p14="http://schemas.microsoft.com/office/powerpoint/2010/main" val="414579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B56BF5-373A-438D-BDFD-88733D0179B9}" type="slidenum">
              <a:rPr lang="en-US" smtClean="0"/>
              <a:t>3</a:t>
            </a:fld>
            <a:endParaRPr lang="en-US"/>
          </a:p>
        </p:txBody>
      </p:sp>
    </p:spTree>
    <p:extLst>
      <p:ext uri="{BB962C8B-B14F-4D97-AF65-F5344CB8AC3E}">
        <p14:creationId xmlns:p14="http://schemas.microsoft.com/office/powerpoint/2010/main" val="377223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dirty="0">
                <a:solidFill>
                  <a:srgbClr val="1F4D78"/>
                </a:solidFill>
                <a:effectLst/>
                <a:latin typeface="Calibri-LightItalic"/>
              </a:rPr>
              <a:t>2.3.3.1 PF Tier 1 Non-federal Resource Allowance</a:t>
            </a:r>
          </a:p>
          <a:p>
            <a:r>
              <a:rPr lang="en-US" sz="1800" b="0" i="0" dirty="0">
                <a:solidFill>
                  <a:srgbClr val="000000"/>
                </a:solidFill>
                <a:effectLst/>
                <a:latin typeface="Calibri" panose="020F0502020204030204" pitchFamily="34" charset="0"/>
              </a:rPr>
              <a:t>Bonneville will provide an allowance for customers to add qualifying non-federal resources to offset load that would have otherwise been served by federal power priced at a PF Tier 1 rate or would have been subject to take-or-pay provisions. Customers will be allowed to add up to an aggregate of 5 megawatts (MWs) of non-federal resources or 50% of their CHWM, whichever is less. When a customer applies a qualifying non-federal resource under this allowance, it will not reduce their CHWM, but it may reduce the amount of power they are eligible to purchase at a PF Tier 1 rate and may create headroom for the customer unless they have a firm load need such as Above-CHWM load. The non-federal resource allowance will be similar to the Small Non-dispatchable New Resource Treated Equivalently to an Existing Resource Exception (SNEER Exception) adopted under Regional Dialogue that allows Bonneville to treat a customer’s small renewable resources like existing resources.</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To qualify for this allowance, the non-federal resource must be: 1) a new (does not exist pre-2028) identified customer-owned generating resource, 2) connected to a customer’s distribution system, and</a:t>
            </a:r>
            <a:r>
              <a:rPr lang="en-US" dirty="0"/>
              <a:t> </a:t>
            </a:r>
            <a:r>
              <a:rPr lang="en-US" sz="1800" b="0" i="0" dirty="0">
                <a:solidFill>
                  <a:srgbClr val="000000"/>
                </a:solidFill>
                <a:effectLst/>
                <a:latin typeface="Calibri" panose="020F0502020204030204" pitchFamily="34" charset="0"/>
              </a:rPr>
              <a:t>3) dedicated under the customer’s Provider of Choice contract. Market purchases, or unspecified resources, will not be eligible for this allowance. </a:t>
            </a:r>
            <a:r>
              <a:rPr lang="en-US" sz="1800" b="0" i="0" u="sng" dirty="0">
                <a:solidFill>
                  <a:srgbClr val="FF0000"/>
                </a:solidFill>
                <a:effectLst/>
                <a:highlight>
                  <a:srgbClr val="FFFF00"/>
                </a:highlight>
                <a:latin typeface="Calibri" panose="020F0502020204030204" pitchFamily="34" charset="0"/>
              </a:rPr>
              <a:t>Bonneville would not require a customer to purchase and apply resource support services (RSS) to support the non-federal resources that qualify for this allowance</a:t>
            </a:r>
            <a:r>
              <a:rPr lang="en-US" sz="1800" b="0" i="0" u="none" dirty="0">
                <a:solidFill>
                  <a:srgbClr val="FF0000"/>
                </a:solidFill>
                <a:effectLst/>
                <a:highlight>
                  <a:srgbClr val="FFFF00"/>
                </a:highlight>
                <a:latin typeface="Calibri" panose="020F0502020204030204" pitchFamily="34" charset="0"/>
              </a:rPr>
              <a:t>, but the customer could be subject to any additional capacity costs created by the addition of such resources. </a:t>
            </a:r>
            <a:r>
              <a:rPr lang="en-US" sz="1800" b="0" i="0" dirty="0">
                <a:solidFill>
                  <a:srgbClr val="000000"/>
                </a:solidFill>
                <a:effectLst/>
                <a:latin typeface="Calibri" panose="020F0502020204030204" pitchFamily="34" charset="0"/>
              </a:rPr>
              <a:t>When determining the size of a resource relative to the aggregate 5 MW limit, Bonneville will use the nameplate capacity of the resource.</a:t>
            </a: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The non-federal resource allowance will provide customers flexibility to add certain non-federal resources even if their loads are not growing. However, the limitations to the total allowance granted (aggregate of 5 MWs or 50% of their CHWM, whichever is less) ensure that one customer’s resource decisions do not create significant cost shifts in the Tier 1 cost pool. The allowance is specific to each customer. Each utility within a joint operating entity would have its own allowance; the allowance will not be aggregated for the entity. The allowance thereby honors the foundational tenets of tiered rates and balances flexibility and costs.</a:t>
            </a:r>
          </a:p>
          <a:p>
            <a:endParaRPr lang="en-US" sz="1800" b="0" i="0" dirty="0">
              <a:solidFill>
                <a:srgbClr val="000000"/>
              </a:solidFill>
              <a:effectLst/>
              <a:latin typeface="Calibri" panose="020F0502020204030204" pitchFamily="34" charset="0"/>
            </a:endParaRPr>
          </a:p>
          <a:p>
            <a:r>
              <a:rPr lang="en-US" sz="1800" b="0" i="1" dirty="0">
                <a:solidFill>
                  <a:srgbClr val="1F4D78"/>
                </a:solidFill>
                <a:effectLst/>
                <a:latin typeface="Calibri-LightItalic"/>
              </a:rPr>
              <a:t>2.3.3.2 Non-federal Resource Minimum Threshold</a:t>
            </a:r>
          </a:p>
          <a:p>
            <a:r>
              <a:rPr lang="en-US" sz="1800" b="0" i="0" dirty="0">
                <a:solidFill>
                  <a:srgbClr val="000000"/>
                </a:solidFill>
                <a:effectLst/>
                <a:latin typeface="Calibri" panose="020F0502020204030204" pitchFamily="34" charset="0"/>
              </a:rPr>
              <a:t>Bonneville will raise the minimum threshold required for a customer’s non-federal resource to be included and tracked in the power sales contracts from a nameplate of 200 kilowatts to 1 MW. There will be no limit to the number of non-federal resources a customer can add under 1 MW and these resources will not be counted towards the allowance described in Section 2.3.3.1. However, customers will continue to be required to comply with any requirements outlined in their transmission contracts, including any metering requirements.</a:t>
            </a:r>
            <a:endParaRPr lang="en-US" dirty="0"/>
          </a:p>
        </p:txBody>
      </p:sp>
      <p:sp>
        <p:nvSpPr>
          <p:cNvPr id="4" name="Slide Number Placeholder 3"/>
          <p:cNvSpPr>
            <a:spLocks noGrp="1"/>
          </p:cNvSpPr>
          <p:nvPr>
            <p:ph type="sldNum" sz="quarter" idx="5"/>
          </p:nvPr>
        </p:nvSpPr>
        <p:spPr/>
        <p:txBody>
          <a:bodyPr/>
          <a:lstStyle/>
          <a:p>
            <a:fld id="{FBEAB23F-08B7-4488-BD49-17BDDB5C3B94}" type="slidenum">
              <a:rPr lang="en-US" smtClean="0"/>
              <a:t>4</a:t>
            </a:fld>
            <a:endParaRPr lang="en-US"/>
          </a:p>
        </p:txBody>
      </p:sp>
    </p:spTree>
    <p:extLst>
      <p:ext uri="{BB962C8B-B14F-4D97-AF65-F5344CB8AC3E}">
        <p14:creationId xmlns:p14="http://schemas.microsoft.com/office/powerpoint/2010/main" val="1757917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Earliest change effective date is 10/1/2032, the 5th year of contract, commencing with BP-33 (FY33-34) – Notice due by 9/30/2029.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a:t>Product/Purchase change only has 5 windows (missing last one). Also requires 3 years notice and start of rate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5B56BF5-373A-438D-BDFD-88733D0179B9}" type="slidenum">
              <a:rPr lang="en-US" smtClean="0"/>
              <a:t>6</a:t>
            </a:fld>
            <a:endParaRPr lang="en-US"/>
          </a:p>
        </p:txBody>
      </p:sp>
    </p:spTree>
    <p:extLst>
      <p:ext uri="{BB962C8B-B14F-4D97-AF65-F5344CB8AC3E}">
        <p14:creationId xmlns:p14="http://schemas.microsoft.com/office/powerpoint/2010/main" val="321797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9252E8A-2D45-683C-8E67-DC6D8AF2791B}"/>
              </a:ext>
            </a:extLst>
          </p:cNvPr>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49000">
              <a:schemeClr val="bg2"/>
            </a:gs>
            <a:gs pos="100000">
              <a:srgbClr val="153348"/>
            </a:gs>
          </a:gsLst>
          <a:lin ang="2700000" scaled="1"/>
          <a:tileRect/>
        </a:gradFill>
        <a:effectLst/>
      </p:bgPr>
    </p:bg>
    <p:spTree>
      <p:nvGrpSpPr>
        <p:cNvPr id="1" name=""/>
        <p:cNvGrpSpPr/>
        <p:nvPr/>
      </p:nvGrpSpPr>
      <p:grpSpPr>
        <a:xfrm>
          <a:off x="0" y="0"/>
          <a:ext cx="0" cy="0"/>
          <a:chOff x="0" y="0"/>
          <a:chExt cx="0" cy="0"/>
        </a:xfrm>
      </p:grpSpPr>
      <p:sp>
        <p:nvSpPr>
          <p:cNvPr id="9" name="background cover">
            <a:extLst>
              <a:ext uri="{FF2B5EF4-FFF2-40B4-BE49-F238E27FC236}">
                <a16:creationId xmlns:a16="http://schemas.microsoft.com/office/drawing/2014/main" id="{B4A41C9B-41A0-0295-D4F5-DA3C7643126F}"/>
              </a:ext>
            </a:extLst>
          </p:cNvPr>
          <p:cNvSpPr/>
          <p:nvPr userDrawn="1"/>
        </p:nvSpPr>
        <p:spPr>
          <a:xfrm>
            <a:off x="0" y="0"/>
            <a:ext cx="12191999" cy="6858000"/>
          </a:xfrm>
          <a:prstGeom prst="rect">
            <a:avLst/>
          </a:prstGeom>
          <a:gradFill>
            <a:gsLst>
              <a:gs pos="49000">
                <a:schemeClr val="tx2"/>
              </a:gs>
              <a:gs pos="100000">
                <a:schemeClr val="tx1"/>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Placeholder" descr="A truck on the road&#10;&#10;AI-generated content may be incorrect.">
            <a:extLst>
              <a:ext uri="{FF2B5EF4-FFF2-40B4-BE49-F238E27FC236}">
                <a16:creationId xmlns:a16="http://schemas.microsoft.com/office/drawing/2014/main" id="{CC3A2E5B-8D1C-F07C-C8FD-65AC3DCCCE82}"/>
              </a:ext>
            </a:extLst>
          </p:cNvPr>
          <p:cNvPicPr>
            <a:picLocks noChangeAspect="1"/>
          </p:cNvPicPr>
          <p:nvPr userDrawn="1"/>
        </p:nvPicPr>
        <p:blipFill>
          <a:blip r:embed="rId2">
            <a:extLst>
              <a:ext uri="{28A0092B-C50C-407E-A947-70E740481C1C}">
                <a14:useLocalDpi xmlns:a14="http://schemas.microsoft.com/office/drawing/2010/main" val="0"/>
              </a:ext>
            </a:extLst>
          </a:blip>
          <a:srcRect l="2562" t="38759" b="13411"/>
          <a:stretch/>
        </p:blipFill>
        <p:spPr>
          <a:xfrm>
            <a:off x="0" y="0"/>
            <a:ext cx="12192000" cy="4489041"/>
          </a:xfrm>
          <a:prstGeom prst="rect">
            <a:avLst/>
          </a:prstGeom>
        </p:spPr>
      </p:pic>
      <p:sp>
        <p:nvSpPr>
          <p:cNvPr id="17" name="divider">
            <a:extLst>
              <a:ext uri="{FF2B5EF4-FFF2-40B4-BE49-F238E27FC236}">
                <a16:creationId xmlns:a16="http://schemas.microsoft.com/office/drawing/2014/main" id="{057982F5-B298-29BB-D665-D21D6382782A}"/>
              </a:ext>
            </a:extLst>
          </p:cNvPr>
          <p:cNvSpPr/>
          <p:nvPr userDrawn="1"/>
        </p:nvSpPr>
        <p:spPr>
          <a:xfrm>
            <a:off x="0" y="4400550"/>
            <a:ext cx="12192001" cy="1828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placeholder">
            <a:extLst>
              <a:ext uri="{FF2B5EF4-FFF2-40B4-BE49-F238E27FC236}">
                <a16:creationId xmlns:a16="http://schemas.microsoft.com/office/drawing/2014/main" id="{975235FE-6CB7-F3D3-54CA-D18009894F17}"/>
              </a:ext>
            </a:extLst>
          </p:cNvPr>
          <p:cNvSpPr>
            <a:spLocks noGrp="1"/>
          </p:cNvSpPr>
          <p:nvPr>
            <p:ph type="body" sz="quarter" idx="10" hasCustomPrompt="1"/>
          </p:nvPr>
        </p:nvSpPr>
        <p:spPr>
          <a:xfrm>
            <a:off x="2446016" y="4879340"/>
            <a:ext cx="7313297" cy="1682750"/>
          </a:xfrm>
          <a:ln>
            <a:noFill/>
          </a:ln>
        </p:spPr>
        <p:txBody>
          <a:bodyPr anchor="ctr"/>
          <a:lstStyle>
            <a:lvl1pPr marL="0" indent="0" algn="ctr">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a:p>
            <a:pPr lvl="0"/>
            <a:r>
              <a:rPr lang="en-US" dirty="0"/>
              <a:t>Subtitle 2</a:t>
            </a:r>
          </a:p>
        </p:txBody>
      </p:sp>
      <p:sp>
        <p:nvSpPr>
          <p:cNvPr id="27" name="Title background">
            <a:extLst>
              <a:ext uri="{FF2B5EF4-FFF2-40B4-BE49-F238E27FC236}">
                <a16:creationId xmlns:a16="http://schemas.microsoft.com/office/drawing/2014/main" id="{1FF99432-8E24-03BC-BE36-FE45FA10E93F}"/>
              </a:ext>
            </a:extLst>
          </p:cNvPr>
          <p:cNvSpPr/>
          <p:nvPr userDrawn="1"/>
        </p:nvSpPr>
        <p:spPr>
          <a:xfrm>
            <a:off x="2446019" y="0"/>
            <a:ext cx="7326631" cy="3257550"/>
          </a:xfrm>
          <a:custGeom>
            <a:avLst/>
            <a:gdLst>
              <a:gd name="connsiteX0" fmla="*/ 0 w 7326631"/>
              <a:gd name="connsiteY0" fmla="*/ 370121 h 3623310"/>
              <a:gd name="connsiteX1" fmla="*/ 370121 w 7326631"/>
              <a:gd name="connsiteY1" fmla="*/ 0 h 3623310"/>
              <a:gd name="connsiteX2" fmla="*/ 6956510 w 7326631"/>
              <a:gd name="connsiteY2" fmla="*/ 0 h 3623310"/>
              <a:gd name="connsiteX3" fmla="*/ 7326631 w 7326631"/>
              <a:gd name="connsiteY3" fmla="*/ 370121 h 3623310"/>
              <a:gd name="connsiteX4" fmla="*/ 7326631 w 7326631"/>
              <a:gd name="connsiteY4" fmla="*/ 3253189 h 3623310"/>
              <a:gd name="connsiteX5" fmla="*/ 6956510 w 7326631"/>
              <a:gd name="connsiteY5" fmla="*/ 3623310 h 3623310"/>
              <a:gd name="connsiteX6" fmla="*/ 370121 w 7326631"/>
              <a:gd name="connsiteY6" fmla="*/ 3623310 h 3623310"/>
              <a:gd name="connsiteX7" fmla="*/ 0 w 7326631"/>
              <a:gd name="connsiteY7" fmla="*/ 3253189 h 3623310"/>
              <a:gd name="connsiteX8" fmla="*/ 0 w 7326631"/>
              <a:gd name="connsiteY8" fmla="*/ 370121 h 3623310"/>
              <a:gd name="connsiteX0" fmla="*/ 0 w 7326631"/>
              <a:gd name="connsiteY0" fmla="*/ 370121 h 3623310"/>
              <a:gd name="connsiteX1" fmla="*/ 370121 w 7326631"/>
              <a:gd name="connsiteY1" fmla="*/ 0 h 3623310"/>
              <a:gd name="connsiteX2" fmla="*/ 7326631 w 7326631"/>
              <a:gd name="connsiteY2" fmla="*/ 370121 h 3623310"/>
              <a:gd name="connsiteX3" fmla="*/ 7326631 w 7326631"/>
              <a:gd name="connsiteY3" fmla="*/ 3253189 h 3623310"/>
              <a:gd name="connsiteX4" fmla="*/ 6956510 w 7326631"/>
              <a:gd name="connsiteY4" fmla="*/ 3623310 h 3623310"/>
              <a:gd name="connsiteX5" fmla="*/ 370121 w 7326631"/>
              <a:gd name="connsiteY5" fmla="*/ 3623310 h 3623310"/>
              <a:gd name="connsiteX6" fmla="*/ 0 w 7326631"/>
              <a:gd name="connsiteY6" fmla="*/ 3253189 h 3623310"/>
              <a:gd name="connsiteX7" fmla="*/ 0 w 7326631"/>
              <a:gd name="connsiteY7" fmla="*/ 370121 h 3623310"/>
              <a:gd name="connsiteX0" fmla="*/ 0 w 7326631"/>
              <a:gd name="connsiteY0" fmla="*/ 360384 h 3613573"/>
              <a:gd name="connsiteX1" fmla="*/ 7326631 w 7326631"/>
              <a:gd name="connsiteY1" fmla="*/ 360384 h 3613573"/>
              <a:gd name="connsiteX2" fmla="*/ 7326631 w 7326631"/>
              <a:gd name="connsiteY2" fmla="*/ 3243452 h 3613573"/>
              <a:gd name="connsiteX3" fmla="*/ 6956510 w 7326631"/>
              <a:gd name="connsiteY3" fmla="*/ 3613573 h 3613573"/>
              <a:gd name="connsiteX4" fmla="*/ 370121 w 7326631"/>
              <a:gd name="connsiteY4" fmla="*/ 3613573 h 3613573"/>
              <a:gd name="connsiteX5" fmla="*/ 0 w 7326631"/>
              <a:gd name="connsiteY5" fmla="*/ 3243452 h 3613573"/>
              <a:gd name="connsiteX6" fmla="*/ 0 w 7326631"/>
              <a:gd name="connsiteY6" fmla="*/ 360384 h 3613573"/>
              <a:gd name="connsiteX0" fmla="*/ 0 w 7326631"/>
              <a:gd name="connsiteY0" fmla="*/ 216898 h 3470087"/>
              <a:gd name="connsiteX1" fmla="*/ 7326631 w 7326631"/>
              <a:gd name="connsiteY1" fmla="*/ 216898 h 3470087"/>
              <a:gd name="connsiteX2" fmla="*/ 7326631 w 7326631"/>
              <a:gd name="connsiteY2" fmla="*/ 3099966 h 3470087"/>
              <a:gd name="connsiteX3" fmla="*/ 6956510 w 7326631"/>
              <a:gd name="connsiteY3" fmla="*/ 3470087 h 3470087"/>
              <a:gd name="connsiteX4" fmla="*/ 370121 w 7326631"/>
              <a:gd name="connsiteY4" fmla="*/ 3470087 h 3470087"/>
              <a:gd name="connsiteX5" fmla="*/ 0 w 7326631"/>
              <a:gd name="connsiteY5" fmla="*/ 3099966 h 3470087"/>
              <a:gd name="connsiteX6" fmla="*/ 0 w 7326631"/>
              <a:gd name="connsiteY6" fmla="*/ 216898 h 3470087"/>
              <a:gd name="connsiteX0" fmla="*/ 0 w 7326631"/>
              <a:gd name="connsiteY0" fmla="*/ 214986 h 3468175"/>
              <a:gd name="connsiteX1" fmla="*/ 7326631 w 7326631"/>
              <a:gd name="connsiteY1" fmla="*/ 214986 h 3468175"/>
              <a:gd name="connsiteX2" fmla="*/ 7326631 w 7326631"/>
              <a:gd name="connsiteY2" fmla="*/ 3098054 h 3468175"/>
              <a:gd name="connsiteX3" fmla="*/ 6956510 w 7326631"/>
              <a:gd name="connsiteY3" fmla="*/ 3468175 h 3468175"/>
              <a:gd name="connsiteX4" fmla="*/ 370121 w 7326631"/>
              <a:gd name="connsiteY4" fmla="*/ 3468175 h 3468175"/>
              <a:gd name="connsiteX5" fmla="*/ 0 w 7326631"/>
              <a:gd name="connsiteY5" fmla="*/ 3098054 h 3468175"/>
              <a:gd name="connsiteX6" fmla="*/ 0 w 7326631"/>
              <a:gd name="connsiteY6" fmla="*/ 214986 h 3468175"/>
              <a:gd name="connsiteX0" fmla="*/ 0 w 7326631"/>
              <a:gd name="connsiteY0" fmla="*/ 0 h 3253189"/>
              <a:gd name="connsiteX1" fmla="*/ 7326631 w 7326631"/>
              <a:gd name="connsiteY1" fmla="*/ 0 h 3253189"/>
              <a:gd name="connsiteX2" fmla="*/ 7326631 w 7326631"/>
              <a:gd name="connsiteY2" fmla="*/ 2883068 h 3253189"/>
              <a:gd name="connsiteX3" fmla="*/ 6956510 w 7326631"/>
              <a:gd name="connsiteY3" fmla="*/ 3253189 h 3253189"/>
              <a:gd name="connsiteX4" fmla="*/ 370121 w 7326631"/>
              <a:gd name="connsiteY4" fmla="*/ 3253189 h 3253189"/>
              <a:gd name="connsiteX5" fmla="*/ 0 w 7326631"/>
              <a:gd name="connsiteY5" fmla="*/ 2883068 h 3253189"/>
              <a:gd name="connsiteX6" fmla="*/ 0 w 7326631"/>
              <a:gd name="connsiteY6" fmla="*/ 0 h 3253189"/>
              <a:gd name="connsiteX0" fmla="*/ 0 w 7326631"/>
              <a:gd name="connsiteY0" fmla="*/ 0 h 3253189"/>
              <a:gd name="connsiteX1" fmla="*/ 7326631 w 7326631"/>
              <a:gd name="connsiteY1" fmla="*/ 0 h 3253189"/>
              <a:gd name="connsiteX2" fmla="*/ 7326631 w 7326631"/>
              <a:gd name="connsiteY2" fmla="*/ 2883068 h 3253189"/>
              <a:gd name="connsiteX3" fmla="*/ 6956510 w 7326631"/>
              <a:gd name="connsiteY3" fmla="*/ 3253189 h 3253189"/>
              <a:gd name="connsiteX4" fmla="*/ 370121 w 7326631"/>
              <a:gd name="connsiteY4" fmla="*/ 3253189 h 3253189"/>
              <a:gd name="connsiteX5" fmla="*/ 0 w 7326631"/>
              <a:gd name="connsiteY5" fmla="*/ 2883068 h 3253189"/>
              <a:gd name="connsiteX6" fmla="*/ 0 w 7326631"/>
              <a:gd name="connsiteY6" fmla="*/ 0 h 32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6631" h="3253189">
                <a:moveTo>
                  <a:pt x="0" y="0"/>
                </a:moveTo>
                <a:lnTo>
                  <a:pt x="7326631" y="0"/>
                </a:lnTo>
                <a:lnTo>
                  <a:pt x="7326631" y="2883068"/>
                </a:lnTo>
                <a:cubicBezTo>
                  <a:pt x="7326631" y="3087480"/>
                  <a:pt x="7160922" y="3253189"/>
                  <a:pt x="6956510" y="3253189"/>
                </a:cubicBezTo>
                <a:lnTo>
                  <a:pt x="370121" y="3253189"/>
                </a:lnTo>
                <a:cubicBezTo>
                  <a:pt x="165709" y="3253189"/>
                  <a:pt x="0" y="3087480"/>
                  <a:pt x="0" y="2883068"/>
                </a:cubicBezTo>
                <a:lnTo>
                  <a:pt x="0" y="0"/>
                </a:lnTo>
                <a:close/>
              </a:path>
            </a:pathLst>
          </a:custGeom>
          <a:solidFill>
            <a:schemeClr val="bg2">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2"/>
              </a:solidFill>
              <a:latin typeface="+mj-lt"/>
            </a:endParaRPr>
          </a:p>
        </p:txBody>
      </p:sp>
      <p:sp>
        <p:nvSpPr>
          <p:cNvPr id="2" name="Parallelogram 1" hidden="1">
            <a:extLst>
              <a:ext uri="{FF2B5EF4-FFF2-40B4-BE49-F238E27FC236}">
                <a16:creationId xmlns:a16="http://schemas.microsoft.com/office/drawing/2014/main" id="{0BCBD76D-84C0-6F22-6735-079E06821503}"/>
              </a:ext>
            </a:extLst>
          </p:cNvPr>
          <p:cNvSpPr/>
          <p:nvPr userDrawn="1"/>
        </p:nvSpPr>
        <p:spPr>
          <a:xfrm>
            <a:off x="5630090" y="4212559"/>
            <a:ext cx="964237" cy="559115"/>
          </a:xfrm>
          <a:prstGeom prst="parallelogram">
            <a:avLst>
              <a:gd name="adj" fmla="val 27171"/>
            </a:avLst>
          </a:prstGeom>
          <a:solidFill>
            <a:schemeClr val="accent2">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BPUD logo">
            <a:extLst>
              <a:ext uri="{FF2B5EF4-FFF2-40B4-BE49-F238E27FC236}">
                <a16:creationId xmlns:a16="http://schemas.microsoft.com/office/drawing/2014/main" id="{3D8D839A-FC9E-5864-720D-EC290882A1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411599" y="282633"/>
            <a:ext cx="1119585" cy="562281"/>
          </a:xfrm>
          <a:prstGeom prst="rect">
            <a:avLst/>
          </a:prstGeom>
        </p:spPr>
      </p:pic>
      <p:sp>
        <p:nvSpPr>
          <p:cNvPr id="24" name="Title">
            <a:extLst>
              <a:ext uri="{FF2B5EF4-FFF2-40B4-BE49-F238E27FC236}">
                <a16:creationId xmlns:a16="http://schemas.microsoft.com/office/drawing/2014/main" id="{6EBD8ED0-0BE2-ABF8-0DEF-1D7EEBC7AADD}"/>
              </a:ext>
            </a:extLst>
          </p:cNvPr>
          <p:cNvSpPr>
            <a:spLocks noGrp="1"/>
          </p:cNvSpPr>
          <p:nvPr>
            <p:ph type="title" hasCustomPrompt="1"/>
          </p:nvPr>
        </p:nvSpPr>
        <p:spPr>
          <a:xfrm>
            <a:off x="2446016" y="1016000"/>
            <a:ext cx="7313297" cy="2241550"/>
          </a:xfrm>
        </p:spPr>
        <p:txBody>
          <a:bodyPr/>
          <a:lstStyle>
            <a:lvl1pPr algn="ctr">
              <a:defRPr>
                <a:solidFill>
                  <a:schemeClr val="tx1"/>
                </a:solidFill>
              </a:defRPr>
            </a:lvl1pPr>
          </a:lstStyle>
          <a:p>
            <a:r>
              <a:rPr lang="en-US" dirty="0"/>
              <a:t>Click to edit title</a:t>
            </a:r>
          </a:p>
        </p:txBody>
      </p:sp>
    </p:spTree>
    <p:extLst>
      <p:ext uri="{BB962C8B-B14F-4D97-AF65-F5344CB8AC3E}">
        <p14:creationId xmlns:p14="http://schemas.microsoft.com/office/powerpoint/2010/main" val="261683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3B343A-F851-08BA-92D1-7C3ABA374A6C}"/>
              </a:ext>
            </a:extLst>
          </p:cNvPr>
          <p:cNvSpPr>
            <a:spLocks noGrp="1"/>
          </p:cNvSpPr>
          <p:nvPr>
            <p:ph type="sldNum" sz="quarter" idx="12"/>
          </p:nvPr>
        </p:nvSpPr>
        <p:spPr/>
        <p:txBody>
          <a:bodyPr/>
          <a:lstStyle/>
          <a:p>
            <a:fld id="{14A0D438-1743-42C4-8C31-D251F13359CC}" type="slidenum">
              <a:rPr lang="en-US" smtClean="0"/>
              <a:t>‹#›</a:t>
            </a:fld>
            <a:endParaRPr lang="en-US"/>
          </a:p>
        </p:txBody>
      </p:sp>
      <p:sp>
        <p:nvSpPr>
          <p:cNvPr id="12" name="Content Placeholder 11">
            <a:extLst>
              <a:ext uri="{FF2B5EF4-FFF2-40B4-BE49-F238E27FC236}">
                <a16:creationId xmlns:a16="http://schemas.microsoft.com/office/drawing/2014/main" id="{FF9F7241-EE44-9457-24CB-AC6B185D9107}"/>
              </a:ext>
            </a:extLst>
          </p:cNvPr>
          <p:cNvSpPr>
            <a:spLocks noGrp="1"/>
          </p:cNvSpPr>
          <p:nvPr>
            <p:ph sz="quarter" idx="13"/>
          </p:nvPr>
        </p:nvSpPr>
        <p:spPr>
          <a:xfrm>
            <a:off x="5497513" y="1257300"/>
            <a:ext cx="6172200" cy="4924425"/>
          </a:xfrm>
        </p:spPr>
        <p:txBody>
          <a:bodyPr/>
          <a:lstStyle>
            <a:lvl1pPr>
              <a:lnSpc>
                <a:spcPct val="100000"/>
              </a:lnSpc>
              <a:spcBef>
                <a:spcPts val="0"/>
              </a:spcBef>
              <a:spcAft>
                <a:spcPts val="1000"/>
              </a:spcAft>
              <a:defRPr/>
            </a:lvl1pPr>
            <a:lvl2pPr>
              <a:lnSpc>
                <a:spcPct val="100000"/>
              </a:lnSpc>
              <a:spcBef>
                <a:spcPts val="0"/>
              </a:spcBef>
              <a:spcAft>
                <a:spcPts val="1000"/>
              </a:spcAft>
              <a:defRPr/>
            </a:lvl2pPr>
            <a:lvl3pPr>
              <a:lnSpc>
                <a:spcPct val="100000"/>
              </a:lnSpc>
              <a:spcBef>
                <a:spcPts val="0"/>
              </a:spcBef>
              <a:spcAft>
                <a:spcPts val="1000"/>
              </a:spcAft>
              <a:defRPr/>
            </a:lvl3pPr>
            <a:lvl4pPr>
              <a:lnSpc>
                <a:spcPct val="100000"/>
              </a:lnSpc>
              <a:spcBef>
                <a:spcPts val="0"/>
              </a:spcBef>
              <a:spcAft>
                <a:spcPts val="1000"/>
              </a:spcAft>
              <a:defRPr/>
            </a:lvl4pPr>
            <a:lvl5pPr>
              <a:lnSpc>
                <a:spcPct val="10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DA6E6E5D-E310-8C66-75B1-C293CA6879E2}"/>
              </a:ext>
            </a:extLst>
          </p:cNvPr>
          <p:cNvSpPr>
            <a:spLocks noGrp="1"/>
          </p:cNvSpPr>
          <p:nvPr>
            <p:ph type="title"/>
          </p:nvPr>
        </p:nvSpPr>
        <p:spPr/>
        <p:txBody>
          <a:bodyPr/>
          <a:lstStyle/>
          <a:p>
            <a:r>
              <a:rPr lang="en-US"/>
              <a:t>Click to edit Master title style</a:t>
            </a:r>
          </a:p>
        </p:txBody>
      </p:sp>
      <p:sp>
        <p:nvSpPr>
          <p:cNvPr id="2" name="Text Placeholder 3">
            <a:extLst>
              <a:ext uri="{FF2B5EF4-FFF2-40B4-BE49-F238E27FC236}">
                <a16:creationId xmlns:a16="http://schemas.microsoft.com/office/drawing/2014/main" id="{7BA21833-7EBB-A16E-F7ED-E1BD0B877E94}"/>
              </a:ext>
            </a:extLst>
          </p:cNvPr>
          <p:cNvSpPr>
            <a:spLocks noGrp="1"/>
          </p:cNvSpPr>
          <p:nvPr>
            <p:ph type="body" sz="half" idx="2"/>
          </p:nvPr>
        </p:nvSpPr>
        <p:spPr>
          <a:xfrm>
            <a:off x="839788" y="2358972"/>
            <a:ext cx="3932237" cy="3823188"/>
          </a:xfrm>
        </p:spPr>
        <p:txBody>
          <a:bodyPr/>
          <a:lstStyle>
            <a:lvl1pPr marL="0" indent="0">
              <a:lnSpc>
                <a:spcPct val="100000"/>
              </a:lnSpc>
              <a:spcBef>
                <a:spcPts val="0"/>
              </a:spcBef>
              <a:spcAft>
                <a:spcPts val="10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4">
            <a:extLst>
              <a:ext uri="{FF2B5EF4-FFF2-40B4-BE49-F238E27FC236}">
                <a16:creationId xmlns:a16="http://schemas.microsoft.com/office/drawing/2014/main" id="{31E637A7-75A4-81C5-AD2C-EA384E130191}"/>
              </a:ext>
            </a:extLst>
          </p:cNvPr>
          <p:cNvSpPr>
            <a:spLocks noGrp="1"/>
          </p:cNvSpPr>
          <p:nvPr>
            <p:ph type="body" sz="quarter" idx="14"/>
          </p:nvPr>
        </p:nvSpPr>
        <p:spPr>
          <a:xfrm>
            <a:off x="838200" y="1274736"/>
            <a:ext cx="3932238" cy="1066800"/>
          </a:xfrm>
        </p:spPr>
        <p:txBody>
          <a:bodyPr/>
          <a:lstStyle>
            <a:lvl1pPr marL="0" indent="0">
              <a:lnSpc>
                <a:spcPct val="100000"/>
              </a:lnSpc>
              <a:spcBef>
                <a:spcPts val="0"/>
              </a:spcBef>
              <a:spcAft>
                <a:spcPts val="1000"/>
              </a:spcAft>
              <a:buNone/>
              <a:defRPr/>
            </a:lvl1pPr>
          </a:lstStyle>
          <a:p>
            <a:pPr lvl="0"/>
            <a:r>
              <a:rPr lang="en-US" dirty="0"/>
              <a:t>Click to edit Master text styles</a:t>
            </a:r>
          </a:p>
        </p:txBody>
      </p:sp>
    </p:spTree>
    <p:extLst>
      <p:ext uri="{BB962C8B-B14F-4D97-AF65-F5344CB8AC3E}">
        <p14:creationId xmlns:p14="http://schemas.microsoft.com/office/powerpoint/2010/main" val="95089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11D4EA4-8A41-86B7-C8D2-FAA3037AFEE1}"/>
              </a:ext>
            </a:extLst>
          </p:cNvPr>
          <p:cNvSpPr>
            <a:spLocks noGrp="1"/>
          </p:cNvSpPr>
          <p:nvPr>
            <p:ph type="pic" idx="1"/>
          </p:nvPr>
        </p:nvSpPr>
        <p:spPr>
          <a:xfrm>
            <a:off x="5497454" y="1257300"/>
            <a:ext cx="6172200" cy="4924860"/>
          </a:xfrm>
          <a:prstGeom prst="roundRect">
            <a:avLst>
              <a:gd name="adj" fmla="val 2820"/>
            </a:avLst>
          </a:prstGeom>
          <a:ln w="28575">
            <a:solidFill>
              <a:schemeClr val="accent3"/>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D2186A-A9FE-145B-1B63-A47964796FD1}"/>
              </a:ext>
            </a:extLst>
          </p:cNvPr>
          <p:cNvSpPr>
            <a:spLocks noGrp="1"/>
          </p:cNvSpPr>
          <p:nvPr>
            <p:ph type="body" sz="half" idx="2"/>
          </p:nvPr>
        </p:nvSpPr>
        <p:spPr>
          <a:xfrm>
            <a:off x="839788" y="2358972"/>
            <a:ext cx="3932237" cy="3823188"/>
          </a:xfrm>
        </p:spPr>
        <p:txBody>
          <a:bodyPr/>
          <a:lstStyle>
            <a:lvl1pPr marL="0" indent="0">
              <a:lnSpc>
                <a:spcPct val="100000"/>
              </a:lnSpc>
              <a:spcBef>
                <a:spcPts val="0"/>
              </a:spcBef>
              <a:spcAft>
                <a:spcPts val="10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A5D5111-2D65-676D-0DD0-52D98D255B6A}"/>
              </a:ext>
            </a:extLst>
          </p:cNvPr>
          <p:cNvSpPr>
            <a:spLocks noGrp="1"/>
          </p:cNvSpPr>
          <p:nvPr>
            <p:ph type="sldNum" sz="quarter" idx="12"/>
          </p:nvPr>
        </p:nvSpPr>
        <p:spPr/>
        <p:txBody>
          <a:bodyPr/>
          <a:lstStyle/>
          <a:p>
            <a:fld id="{14A0D438-1743-42C4-8C31-D251F13359CC}" type="slidenum">
              <a:rPr lang="en-US" smtClean="0"/>
              <a:t>‹#›</a:t>
            </a:fld>
            <a:endParaRPr lang="en-US"/>
          </a:p>
        </p:txBody>
      </p:sp>
      <p:sp>
        <p:nvSpPr>
          <p:cNvPr id="6" name="Title 5">
            <a:extLst>
              <a:ext uri="{FF2B5EF4-FFF2-40B4-BE49-F238E27FC236}">
                <a16:creationId xmlns:a16="http://schemas.microsoft.com/office/drawing/2014/main" id="{1D9B6BED-DD18-A6F4-BC93-5ED72C943A1B}"/>
              </a:ext>
            </a:extLst>
          </p:cNvPr>
          <p:cNvSpPr>
            <a:spLocks noGrp="1"/>
          </p:cNvSpPr>
          <p:nvPr>
            <p:ph type="title"/>
          </p:nvPr>
        </p:nvSpPr>
        <p:spPr/>
        <p:txBody>
          <a:bodyPr/>
          <a:lstStyle/>
          <a:p>
            <a:r>
              <a:rPr lang="en-US"/>
              <a:t>Click to edit Master title style</a:t>
            </a:r>
          </a:p>
        </p:txBody>
      </p:sp>
      <p:sp>
        <p:nvSpPr>
          <p:cNvPr id="8" name="Text Placeholder 4">
            <a:extLst>
              <a:ext uri="{FF2B5EF4-FFF2-40B4-BE49-F238E27FC236}">
                <a16:creationId xmlns:a16="http://schemas.microsoft.com/office/drawing/2014/main" id="{3FCE8807-B4CB-D8FB-2EE9-FE06C82790E6}"/>
              </a:ext>
            </a:extLst>
          </p:cNvPr>
          <p:cNvSpPr>
            <a:spLocks noGrp="1"/>
          </p:cNvSpPr>
          <p:nvPr>
            <p:ph type="body" sz="quarter" idx="14"/>
          </p:nvPr>
        </p:nvSpPr>
        <p:spPr>
          <a:xfrm>
            <a:off x="838200" y="1274736"/>
            <a:ext cx="3932238" cy="1066800"/>
          </a:xfrm>
        </p:spPr>
        <p:txBody>
          <a:bodyPr/>
          <a:lstStyle>
            <a:lvl1pPr marL="0" indent="0">
              <a:lnSpc>
                <a:spcPct val="100000"/>
              </a:lnSpc>
              <a:spcBef>
                <a:spcPts val="0"/>
              </a:spcBef>
              <a:spcAft>
                <a:spcPts val="1000"/>
              </a:spcAft>
              <a:buNone/>
              <a:defRPr/>
            </a:lvl1pPr>
          </a:lstStyle>
          <a:p>
            <a:pPr lvl="0"/>
            <a:r>
              <a:rPr lang="en-US" dirty="0"/>
              <a:t>Click to edit Master text styles</a:t>
            </a:r>
          </a:p>
        </p:txBody>
      </p:sp>
    </p:spTree>
    <p:extLst>
      <p:ext uri="{BB962C8B-B14F-4D97-AF65-F5344CB8AC3E}">
        <p14:creationId xmlns:p14="http://schemas.microsoft.com/office/powerpoint/2010/main" val="287200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D116-C632-A1B4-0D9D-93EF71BCBD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1E66C-464E-54F4-B5C3-BA5234DFE90E}"/>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7C7EC72-2727-D96A-CCF5-A87B7F3B28A7}"/>
              </a:ext>
            </a:extLst>
          </p:cNvPr>
          <p:cNvSpPr>
            <a:spLocks noGrp="1"/>
          </p:cNvSpPr>
          <p:nvPr>
            <p:ph type="sldNum" sz="quarter" idx="12"/>
          </p:nvPr>
        </p:nvSpPr>
        <p:spPr/>
        <p:txBody>
          <a:bodyPr/>
          <a:lstStyle/>
          <a:p>
            <a:fld id="{14A0D438-1743-42C4-8C31-D251F13359CC}" type="slidenum">
              <a:rPr lang="en-US" smtClean="0"/>
              <a:t>‹#›</a:t>
            </a:fld>
            <a:endParaRPr lang="en-US"/>
          </a:p>
        </p:txBody>
      </p:sp>
    </p:spTree>
    <p:extLst>
      <p:ext uri="{BB962C8B-B14F-4D97-AF65-F5344CB8AC3E}">
        <p14:creationId xmlns:p14="http://schemas.microsoft.com/office/powerpoint/2010/main" val="2297880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B3BD8A-E5FA-EF9D-496D-F22D6B55FF0B}"/>
              </a:ext>
            </a:extLst>
          </p:cNvPr>
          <p:cNvSpPr/>
          <p:nvPr userDrawn="1"/>
        </p:nvSpPr>
        <p:spPr>
          <a:xfrm>
            <a:off x="0" y="0"/>
            <a:ext cx="12192000" cy="322754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ckground cover">
            <a:extLst>
              <a:ext uri="{FF2B5EF4-FFF2-40B4-BE49-F238E27FC236}">
                <a16:creationId xmlns:a16="http://schemas.microsoft.com/office/drawing/2014/main" id="{95B680EE-643B-83DD-B15A-727F40F3B299}"/>
              </a:ext>
            </a:extLst>
          </p:cNvPr>
          <p:cNvSpPr/>
          <p:nvPr userDrawn="1"/>
        </p:nvSpPr>
        <p:spPr>
          <a:xfrm>
            <a:off x="0" y="3044666"/>
            <a:ext cx="12191999" cy="3813334"/>
          </a:xfrm>
          <a:prstGeom prst="rect">
            <a:avLst/>
          </a:prstGeom>
          <a:gradFill>
            <a:gsLst>
              <a:gs pos="49000">
                <a:schemeClr val="tx2"/>
              </a:gs>
              <a:gs pos="100000">
                <a:schemeClr val="tx1"/>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176AB-003A-9C32-41C3-9E883F2B9562}"/>
              </a:ext>
            </a:extLst>
          </p:cNvPr>
          <p:cNvSpPr>
            <a:spLocks noGrp="1"/>
          </p:cNvSpPr>
          <p:nvPr>
            <p:ph type="title"/>
          </p:nvPr>
        </p:nvSpPr>
        <p:spPr>
          <a:xfrm>
            <a:off x="831850" y="0"/>
            <a:ext cx="10515600" cy="3044665"/>
          </a:xfrm>
        </p:spPr>
        <p:txBody>
          <a:bodyPr anchor="ctr"/>
          <a:lstStyle>
            <a:lvl1pPr algn="ctr">
              <a:defRPr sz="6000"/>
            </a:lvl1pPr>
          </a:lstStyle>
          <a:p>
            <a:r>
              <a:rPr lang="en-US" dirty="0"/>
              <a:t>Click to edit</a:t>
            </a:r>
          </a:p>
        </p:txBody>
      </p:sp>
      <p:sp>
        <p:nvSpPr>
          <p:cNvPr id="3" name="Text Placeholder 2">
            <a:extLst>
              <a:ext uri="{FF2B5EF4-FFF2-40B4-BE49-F238E27FC236}">
                <a16:creationId xmlns:a16="http://schemas.microsoft.com/office/drawing/2014/main" id="{FAEDA4A1-683B-9A7E-1334-04279CE79669}"/>
              </a:ext>
            </a:extLst>
          </p:cNvPr>
          <p:cNvSpPr>
            <a:spLocks noGrp="1"/>
          </p:cNvSpPr>
          <p:nvPr>
            <p:ph type="body" idx="1"/>
          </p:nvPr>
        </p:nvSpPr>
        <p:spPr>
          <a:xfrm>
            <a:off x="831850" y="3227545"/>
            <a:ext cx="10515600" cy="3630455"/>
          </a:xfrm>
        </p:spPr>
        <p:txBody>
          <a:bodyPr anchor="ctr"/>
          <a:lstStyle>
            <a:lvl1pPr marL="0" indent="0" algn="ctr">
              <a:lnSpc>
                <a:spcPct val="100000"/>
              </a:lnSpc>
              <a:spcBef>
                <a:spcPts val="0"/>
              </a:spcBef>
              <a:spcAft>
                <a:spcPts val="1000"/>
              </a:spcAft>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a:t>
            </a:r>
          </a:p>
        </p:txBody>
      </p:sp>
      <p:sp>
        <p:nvSpPr>
          <p:cNvPr id="8" name="divider">
            <a:extLst>
              <a:ext uri="{FF2B5EF4-FFF2-40B4-BE49-F238E27FC236}">
                <a16:creationId xmlns:a16="http://schemas.microsoft.com/office/drawing/2014/main" id="{C04CBFF3-A288-8305-360F-59635D04BE91}"/>
              </a:ext>
            </a:extLst>
          </p:cNvPr>
          <p:cNvSpPr/>
          <p:nvPr userDrawn="1"/>
        </p:nvSpPr>
        <p:spPr>
          <a:xfrm>
            <a:off x="0" y="3044666"/>
            <a:ext cx="12192001" cy="1828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99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CA49-8CA8-7ECB-7FAD-79F71513D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1E345-3118-B162-E650-29074CDA713D}"/>
              </a:ext>
            </a:extLst>
          </p:cNvPr>
          <p:cNvSpPr>
            <a:spLocks noGrp="1"/>
          </p:cNvSpPr>
          <p:nvPr>
            <p:ph sz="half" idx="1"/>
          </p:nvPr>
        </p:nvSpPr>
        <p:spPr>
          <a:xfrm>
            <a:off x="838200" y="1825625"/>
            <a:ext cx="5181600" cy="4351338"/>
          </a:xfrm>
        </p:spPr>
        <p:txBody>
          <a:bodyPr/>
          <a:lstStyle>
            <a:lvl1pPr>
              <a:lnSpc>
                <a:spcPct val="100000"/>
              </a:lnSpc>
              <a:spcAft>
                <a:spcPts val="1000"/>
              </a:spcAft>
              <a:defRPr/>
            </a:lvl1pPr>
            <a:lvl2pPr>
              <a:lnSpc>
                <a:spcPct val="100000"/>
              </a:lnSpc>
              <a:spcAft>
                <a:spcPts val="1000"/>
              </a:spcAft>
              <a:defRPr/>
            </a:lvl2pPr>
            <a:lvl3pPr>
              <a:lnSpc>
                <a:spcPct val="100000"/>
              </a:lnSpc>
              <a:spcAft>
                <a:spcPts val="1000"/>
              </a:spcAft>
              <a:defRPr/>
            </a:lvl3pPr>
            <a:lvl4pPr>
              <a:lnSpc>
                <a:spcPct val="100000"/>
              </a:lnSpc>
              <a:spcAft>
                <a:spcPts val="1000"/>
              </a:spcAft>
              <a:defRPr/>
            </a:lvl4pPr>
            <a:lvl5pPr>
              <a:lnSpc>
                <a:spcPct val="100000"/>
              </a:lnSpc>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429286-B70D-126D-F4FA-C2E6D1A463AF}"/>
              </a:ext>
            </a:extLst>
          </p:cNvPr>
          <p:cNvSpPr>
            <a:spLocks noGrp="1"/>
          </p:cNvSpPr>
          <p:nvPr>
            <p:ph sz="half" idx="2"/>
          </p:nvPr>
        </p:nvSpPr>
        <p:spPr>
          <a:xfrm>
            <a:off x="6172200" y="1825625"/>
            <a:ext cx="5181600" cy="4351338"/>
          </a:xfrm>
        </p:spPr>
        <p:txBody>
          <a:bodyPr/>
          <a:lstStyle>
            <a:lvl1pPr>
              <a:lnSpc>
                <a:spcPct val="100000"/>
              </a:lnSpc>
              <a:spcAft>
                <a:spcPts val="1000"/>
              </a:spcAft>
              <a:defRPr/>
            </a:lvl1pPr>
            <a:lvl2pPr>
              <a:lnSpc>
                <a:spcPct val="100000"/>
              </a:lnSpc>
              <a:spcAft>
                <a:spcPts val="1000"/>
              </a:spcAft>
              <a:defRPr/>
            </a:lvl2pPr>
            <a:lvl3pPr>
              <a:lnSpc>
                <a:spcPct val="100000"/>
              </a:lnSpc>
              <a:spcAft>
                <a:spcPts val="1000"/>
              </a:spcAft>
              <a:defRPr/>
            </a:lvl3pPr>
            <a:lvl4pPr>
              <a:lnSpc>
                <a:spcPct val="100000"/>
              </a:lnSpc>
              <a:spcAft>
                <a:spcPts val="1000"/>
              </a:spcAft>
              <a:defRPr/>
            </a:lvl4pPr>
            <a:lvl5pPr>
              <a:lnSpc>
                <a:spcPct val="100000"/>
              </a:lnSpc>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9E1BAEE-8A2D-C1DE-DF97-D84CC022549D}"/>
              </a:ext>
            </a:extLst>
          </p:cNvPr>
          <p:cNvSpPr>
            <a:spLocks noGrp="1"/>
          </p:cNvSpPr>
          <p:nvPr>
            <p:ph type="sldNum" sz="quarter" idx="12"/>
          </p:nvPr>
        </p:nvSpPr>
        <p:spPr/>
        <p:txBody>
          <a:bodyPr/>
          <a:lstStyle/>
          <a:p>
            <a:fld id="{14A0D438-1743-42C4-8C31-D251F13359CC}" type="slidenum">
              <a:rPr lang="en-US" smtClean="0"/>
              <a:t>‹#›</a:t>
            </a:fld>
            <a:endParaRPr lang="en-US"/>
          </a:p>
        </p:txBody>
      </p:sp>
    </p:spTree>
    <p:extLst>
      <p:ext uri="{BB962C8B-B14F-4D97-AF65-F5344CB8AC3E}">
        <p14:creationId xmlns:p14="http://schemas.microsoft.com/office/powerpoint/2010/main" val="24598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33AD-231D-0A95-A8B2-6E1787EB7647}"/>
              </a:ext>
            </a:extLst>
          </p:cNvPr>
          <p:cNvSpPr>
            <a:spLocks noGrp="1"/>
          </p:cNvSpPr>
          <p:nvPr>
            <p:ph type="title"/>
          </p:nvPr>
        </p:nvSpPr>
        <p:spPr>
          <a:xfrm>
            <a:off x="839788" y="-1"/>
            <a:ext cx="10515600" cy="951979"/>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03830C-B8B1-F265-DC77-AE05B95BE27A}"/>
              </a:ext>
            </a:extLst>
          </p:cNvPr>
          <p:cNvSpPr>
            <a:spLocks noGrp="1"/>
          </p:cNvSpPr>
          <p:nvPr>
            <p:ph type="body" idx="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451430D-1917-2985-56C8-446B4EC6CCFD}"/>
              </a:ext>
            </a:extLst>
          </p:cNvPr>
          <p:cNvSpPr>
            <a:spLocks noGrp="1"/>
          </p:cNvSpPr>
          <p:nvPr>
            <p:ph sz="half" idx="2"/>
          </p:nvPr>
        </p:nvSpPr>
        <p:spPr>
          <a:xfrm>
            <a:off x="839788" y="2505075"/>
            <a:ext cx="5157787" cy="3684588"/>
          </a:xfrm>
        </p:spPr>
        <p:txBody>
          <a:bodyPr/>
          <a:lstStyle>
            <a:lvl1pPr>
              <a:lnSpc>
                <a:spcPct val="100000"/>
              </a:lnSpc>
              <a:spcBef>
                <a:spcPts val="0"/>
              </a:spcBef>
              <a:spcAft>
                <a:spcPts val="1000"/>
              </a:spcAft>
              <a:defRPr/>
            </a:lvl1pPr>
            <a:lvl2pPr>
              <a:lnSpc>
                <a:spcPct val="100000"/>
              </a:lnSpc>
              <a:spcBef>
                <a:spcPts val="0"/>
              </a:spcBef>
              <a:spcAft>
                <a:spcPts val="1000"/>
              </a:spcAft>
              <a:defRPr/>
            </a:lvl2pPr>
            <a:lvl3pPr>
              <a:lnSpc>
                <a:spcPct val="100000"/>
              </a:lnSpc>
              <a:spcBef>
                <a:spcPts val="0"/>
              </a:spcBef>
              <a:spcAft>
                <a:spcPts val="1000"/>
              </a:spcAft>
              <a:defRPr/>
            </a:lvl3pPr>
            <a:lvl4pPr>
              <a:lnSpc>
                <a:spcPct val="100000"/>
              </a:lnSpc>
              <a:spcBef>
                <a:spcPts val="0"/>
              </a:spcBef>
              <a:spcAft>
                <a:spcPts val="1000"/>
              </a:spcAft>
              <a:defRPr/>
            </a:lvl4pPr>
            <a:lvl5pPr>
              <a:lnSpc>
                <a:spcPct val="10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B74FDBB4-57DE-5656-B38B-DF718F164E2D}"/>
              </a:ext>
            </a:extLst>
          </p:cNvPr>
          <p:cNvSpPr>
            <a:spLocks noGrp="1"/>
          </p:cNvSpPr>
          <p:nvPr>
            <p:ph type="sldNum" sz="quarter" idx="12"/>
          </p:nvPr>
        </p:nvSpPr>
        <p:spPr/>
        <p:txBody>
          <a:bodyPr/>
          <a:lstStyle/>
          <a:p>
            <a:fld id="{14A0D438-1743-42C4-8C31-D251F13359CC}" type="slidenum">
              <a:rPr lang="en-US" smtClean="0"/>
              <a:t>‹#›</a:t>
            </a:fld>
            <a:endParaRPr lang="en-US"/>
          </a:p>
        </p:txBody>
      </p:sp>
      <p:sp>
        <p:nvSpPr>
          <p:cNvPr id="7" name="Text Placeholder 2">
            <a:extLst>
              <a:ext uri="{FF2B5EF4-FFF2-40B4-BE49-F238E27FC236}">
                <a16:creationId xmlns:a16="http://schemas.microsoft.com/office/drawing/2014/main" id="{5A21361C-45E8-4056-F31A-F78CF2ADAFD9}"/>
              </a:ext>
            </a:extLst>
          </p:cNvPr>
          <p:cNvSpPr>
            <a:spLocks noGrp="1"/>
          </p:cNvSpPr>
          <p:nvPr>
            <p:ph type="body" idx="13"/>
          </p:nvPr>
        </p:nvSpPr>
        <p:spPr>
          <a:xfrm>
            <a:off x="6185096"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a:extLst>
              <a:ext uri="{FF2B5EF4-FFF2-40B4-BE49-F238E27FC236}">
                <a16:creationId xmlns:a16="http://schemas.microsoft.com/office/drawing/2014/main" id="{C2E354B4-2231-94FD-A296-884574BE4F04}"/>
              </a:ext>
            </a:extLst>
          </p:cNvPr>
          <p:cNvSpPr>
            <a:spLocks noGrp="1"/>
          </p:cNvSpPr>
          <p:nvPr>
            <p:ph sz="half" idx="14"/>
          </p:nvPr>
        </p:nvSpPr>
        <p:spPr>
          <a:xfrm>
            <a:off x="6185095" y="2505075"/>
            <a:ext cx="5157787" cy="3684588"/>
          </a:xfrm>
        </p:spPr>
        <p:txBody>
          <a:bodyPr/>
          <a:lstStyle>
            <a:lvl1pPr>
              <a:lnSpc>
                <a:spcPct val="100000"/>
              </a:lnSpc>
              <a:spcBef>
                <a:spcPts val="0"/>
              </a:spcBef>
              <a:spcAft>
                <a:spcPts val="1000"/>
              </a:spcAft>
              <a:defRPr/>
            </a:lvl1pPr>
            <a:lvl2pPr>
              <a:lnSpc>
                <a:spcPct val="100000"/>
              </a:lnSpc>
              <a:spcBef>
                <a:spcPts val="0"/>
              </a:spcBef>
              <a:spcAft>
                <a:spcPts val="1000"/>
              </a:spcAft>
              <a:defRPr/>
            </a:lvl2pPr>
            <a:lvl3pPr>
              <a:lnSpc>
                <a:spcPct val="100000"/>
              </a:lnSpc>
              <a:spcBef>
                <a:spcPts val="0"/>
              </a:spcBef>
              <a:spcAft>
                <a:spcPts val="1000"/>
              </a:spcAft>
              <a:defRPr/>
            </a:lvl3pPr>
            <a:lvl4pPr>
              <a:lnSpc>
                <a:spcPct val="100000"/>
              </a:lnSpc>
              <a:spcBef>
                <a:spcPts val="0"/>
              </a:spcBef>
              <a:spcAft>
                <a:spcPts val="1000"/>
              </a:spcAft>
              <a:defRPr/>
            </a:lvl4pPr>
            <a:lvl5pPr>
              <a:lnSpc>
                <a:spcPct val="100000"/>
              </a:lnSpc>
              <a:spcBef>
                <a:spcPts val="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392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43DC-9FA4-4704-1B94-D3A42FC15CC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2CD6B14-D4F0-2A00-6E9E-265201C3B9C0}"/>
              </a:ext>
            </a:extLst>
          </p:cNvPr>
          <p:cNvSpPr>
            <a:spLocks noGrp="1"/>
          </p:cNvSpPr>
          <p:nvPr>
            <p:ph type="sldNum" sz="quarter" idx="12"/>
          </p:nvPr>
        </p:nvSpPr>
        <p:spPr/>
        <p:txBody>
          <a:bodyPr/>
          <a:lstStyle/>
          <a:p>
            <a:fld id="{14A0D438-1743-42C4-8C31-D251F13359CC}" type="slidenum">
              <a:rPr lang="en-US" smtClean="0"/>
              <a:t>‹#›</a:t>
            </a:fld>
            <a:endParaRPr lang="en-US"/>
          </a:p>
        </p:txBody>
      </p:sp>
    </p:spTree>
    <p:extLst>
      <p:ext uri="{BB962C8B-B14F-4D97-AF65-F5344CB8AC3E}">
        <p14:creationId xmlns:p14="http://schemas.microsoft.com/office/powerpoint/2010/main" val="284709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Whi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43DC-9FA4-4704-1B94-D3A42FC15CC7}"/>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E2CD6B14-D4F0-2A00-6E9E-265201C3B9C0}"/>
              </a:ext>
            </a:extLst>
          </p:cNvPr>
          <p:cNvSpPr>
            <a:spLocks noGrp="1"/>
          </p:cNvSpPr>
          <p:nvPr>
            <p:ph type="sldNum" sz="quarter" idx="12"/>
          </p:nvPr>
        </p:nvSpPr>
        <p:spPr/>
        <p:txBody>
          <a:bodyPr/>
          <a:lstStyle/>
          <a:p>
            <a:fld id="{14A0D438-1743-42C4-8C31-D251F13359CC}" type="slidenum">
              <a:rPr lang="en-US" smtClean="0"/>
              <a:t>‹#›</a:t>
            </a:fld>
            <a:endParaRPr lang="en-US"/>
          </a:p>
        </p:txBody>
      </p:sp>
    </p:spTree>
    <p:extLst>
      <p:ext uri="{BB962C8B-B14F-4D97-AF65-F5344CB8AC3E}">
        <p14:creationId xmlns:p14="http://schemas.microsoft.com/office/powerpoint/2010/main" val="40749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Gradient)">
    <p:spTree>
      <p:nvGrpSpPr>
        <p:cNvPr id="1" name=""/>
        <p:cNvGrpSpPr/>
        <p:nvPr/>
      </p:nvGrpSpPr>
      <p:grpSpPr>
        <a:xfrm>
          <a:off x="0" y="0"/>
          <a:ext cx="0" cy="0"/>
          <a:chOff x="0" y="0"/>
          <a:chExt cx="0" cy="0"/>
        </a:xfrm>
      </p:grpSpPr>
      <p:sp>
        <p:nvSpPr>
          <p:cNvPr id="5" name="background cover">
            <a:extLst>
              <a:ext uri="{FF2B5EF4-FFF2-40B4-BE49-F238E27FC236}">
                <a16:creationId xmlns:a16="http://schemas.microsoft.com/office/drawing/2014/main" id="{CF4DB70D-D3FC-FC84-84EA-C0CCBAA6C22B}"/>
              </a:ext>
            </a:extLst>
          </p:cNvPr>
          <p:cNvSpPr/>
          <p:nvPr userDrawn="1"/>
        </p:nvSpPr>
        <p:spPr>
          <a:xfrm>
            <a:off x="0" y="0"/>
            <a:ext cx="12191999" cy="6858000"/>
          </a:xfrm>
          <a:prstGeom prst="rect">
            <a:avLst/>
          </a:prstGeom>
          <a:gradFill>
            <a:gsLst>
              <a:gs pos="49000">
                <a:schemeClr val="tx2"/>
              </a:gs>
              <a:gs pos="100000">
                <a:schemeClr val="tx1"/>
              </a:gs>
            </a:gsLst>
            <a:lin ang="1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49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5" name="background cover">
            <a:extLst>
              <a:ext uri="{FF2B5EF4-FFF2-40B4-BE49-F238E27FC236}">
                <a16:creationId xmlns:a16="http://schemas.microsoft.com/office/drawing/2014/main" id="{CF4DB70D-D3FC-FC84-84EA-C0CCBAA6C22B}"/>
              </a:ext>
            </a:extLst>
          </p:cNvPr>
          <p:cNvSpPr/>
          <p:nvPr userDrawn="1"/>
        </p:nvSpPr>
        <p:spPr>
          <a:xfrm>
            <a:off x="0" y="0"/>
            <a:ext cx="1219199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15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tx2"/>
            </a:gs>
            <a:gs pos="100000">
              <a:schemeClr val="tx1"/>
            </a:gs>
          </a:gsLst>
          <a:lin ang="1800000" scaled="0"/>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DA667C-51E4-3202-0F04-E28D4B869A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CCCEA1F-1549-CAE4-1AF5-3A4BC1CFF8B8}"/>
              </a:ext>
            </a:extLst>
          </p:cNvPr>
          <p:cNvSpPr/>
          <p:nvPr userDrawn="1"/>
        </p:nvSpPr>
        <p:spPr>
          <a:xfrm>
            <a:off x="0" y="1"/>
            <a:ext cx="12192000" cy="9372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59DBDB3-3B7E-0877-9B7D-18F43B8D7E17}"/>
              </a:ext>
            </a:extLst>
          </p:cNvPr>
          <p:cNvSpPr>
            <a:spLocks noGrp="1"/>
          </p:cNvSpPr>
          <p:nvPr>
            <p:ph type="title"/>
          </p:nvPr>
        </p:nvSpPr>
        <p:spPr>
          <a:xfrm>
            <a:off x="838200" y="1"/>
            <a:ext cx="10515601" cy="937260"/>
          </a:xfrm>
          <a:prstGeom prst="rect">
            <a:avLst/>
          </a:prstGeom>
        </p:spPr>
        <p:txBody>
          <a:bodyPr vert="horz" lIns="91440" tIns="45720" rIns="91440" bIns="45720" rtlCol="0" anchor="ctr">
            <a:normAutofit/>
          </a:bodyPr>
          <a:lstStyle/>
          <a:p>
            <a:r>
              <a:rPr lang="en-US" dirty="0"/>
              <a:t>Click to edit Master title style</a:t>
            </a:r>
          </a:p>
        </p:txBody>
      </p:sp>
      <p:grpSp>
        <p:nvGrpSpPr>
          <p:cNvPr id="11" name="!BPUD logo long" hidden="1">
            <a:extLst>
              <a:ext uri="{FF2B5EF4-FFF2-40B4-BE49-F238E27FC236}">
                <a16:creationId xmlns:a16="http://schemas.microsoft.com/office/drawing/2014/main" id="{1E526510-DE9F-AC3E-4109-F6172EA76008}"/>
              </a:ext>
            </a:extLst>
          </p:cNvPr>
          <p:cNvGrpSpPr/>
          <p:nvPr userDrawn="1"/>
        </p:nvGrpSpPr>
        <p:grpSpPr>
          <a:xfrm>
            <a:off x="748248" y="6525719"/>
            <a:ext cx="1802024" cy="284097"/>
            <a:chOff x="1143000" y="648653"/>
            <a:chExt cx="1900515" cy="299625"/>
          </a:xfrm>
        </p:grpSpPr>
        <p:pic>
          <p:nvPicPr>
            <p:cNvPr id="10" name="!BPUD logo">
              <a:extLst>
                <a:ext uri="{FF2B5EF4-FFF2-40B4-BE49-F238E27FC236}">
                  <a16:creationId xmlns:a16="http://schemas.microsoft.com/office/drawing/2014/main" id="{6DEBC362-F011-45DA-56A0-4892F04F1551}"/>
                </a:ext>
              </a:extLst>
            </p:cNvPr>
            <p:cNvPicPr>
              <a:picLocks noChangeAspect="1"/>
            </p:cNvPicPr>
            <p:nvPr userDrawn="1"/>
          </p:nvPicPr>
          <p:blipFill>
            <a:blip r:embed="rId13">
              <a:extLst>
                <a:ext uri="{28A0092B-C50C-407E-A947-70E740481C1C}">
                  <a14:useLocalDpi xmlns:a14="http://schemas.microsoft.com/office/drawing/2010/main" val="0"/>
                </a:ext>
              </a:extLst>
            </a:blip>
            <a:srcRect l="24982" r="23958" b="75335"/>
            <a:stretch/>
          </p:blipFill>
          <p:spPr>
            <a:xfrm>
              <a:off x="1143000" y="651511"/>
              <a:ext cx="1205865" cy="262889"/>
            </a:xfrm>
            <a:prstGeom prst="rect">
              <a:avLst/>
            </a:prstGeom>
          </p:spPr>
        </p:pic>
        <p:pic>
          <p:nvPicPr>
            <p:cNvPr id="8" name="!BPUD logo">
              <a:extLst>
                <a:ext uri="{FF2B5EF4-FFF2-40B4-BE49-F238E27FC236}">
                  <a16:creationId xmlns:a16="http://schemas.microsoft.com/office/drawing/2014/main" id="{3C87553F-722E-1B87-04B4-A46D6813CEA4}"/>
                </a:ext>
              </a:extLst>
            </p:cNvPr>
            <p:cNvPicPr>
              <a:picLocks noChangeAspect="1"/>
            </p:cNvPicPr>
            <p:nvPr userDrawn="1"/>
          </p:nvPicPr>
          <p:blipFill>
            <a:blip r:embed="rId13">
              <a:extLst>
                <a:ext uri="{28A0092B-C50C-407E-A947-70E740481C1C}">
                  <a14:useLocalDpi xmlns:a14="http://schemas.microsoft.com/office/drawing/2010/main" val="0"/>
                </a:ext>
              </a:extLst>
            </a:blip>
            <a:srcRect t="24802"/>
            <a:stretch/>
          </p:blipFill>
          <p:spPr>
            <a:xfrm>
              <a:off x="2160664" y="648653"/>
              <a:ext cx="882851" cy="299625"/>
            </a:xfrm>
            <a:prstGeom prst="rect">
              <a:avLst/>
            </a:prstGeom>
          </p:spPr>
        </p:pic>
      </p:grpSp>
      <p:sp>
        <p:nvSpPr>
          <p:cNvPr id="9" name="Rectangle 8">
            <a:extLst>
              <a:ext uri="{FF2B5EF4-FFF2-40B4-BE49-F238E27FC236}">
                <a16:creationId xmlns:a16="http://schemas.microsoft.com/office/drawing/2014/main" id="{48CFDDF2-94DE-9394-6ADE-37AB8C0098D3}"/>
              </a:ext>
            </a:extLst>
          </p:cNvPr>
          <p:cNvSpPr/>
          <p:nvPr userDrawn="1"/>
        </p:nvSpPr>
        <p:spPr>
          <a:xfrm>
            <a:off x="0" y="6619008"/>
            <a:ext cx="12192000" cy="24926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4B14EA1-B330-6F3B-DAB3-0CA2CEDBD20A}"/>
              </a:ext>
            </a:extLst>
          </p:cNvPr>
          <p:cNvSpPr/>
          <p:nvPr userDrawn="1"/>
        </p:nvSpPr>
        <p:spPr>
          <a:xfrm rot="5400000" flipH="1">
            <a:off x="11719816" y="6524857"/>
            <a:ext cx="284098" cy="384421"/>
          </a:xfrm>
          <a:custGeom>
            <a:avLst/>
            <a:gdLst>
              <a:gd name="connsiteX0" fmla="*/ 0 w 580514"/>
              <a:gd name="connsiteY0" fmla="*/ 82246 h 493468"/>
              <a:gd name="connsiteX1" fmla="*/ 82246 w 580514"/>
              <a:gd name="connsiteY1" fmla="*/ 0 h 493468"/>
              <a:gd name="connsiteX2" fmla="*/ 498268 w 580514"/>
              <a:gd name="connsiteY2" fmla="*/ 0 h 493468"/>
              <a:gd name="connsiteX3" fmla="*/ 580514 w 580514"/>
              <a:gd name="connsiteY3" fmla="*/ 82246 h 493468"/>
              <a:gd name="connsiteX4" fmla="*/ 580514 w 580514"/>
              <a:gd name="connsiteY4" fmla="*/ 411222 h 493468"/>
              <a:gd name="connsiteX5" fmla="*/ 498268 w 580514"/>
              <a:gd name="connsiteY5" fmla="*/ 493468 h 493468"/>
              <a:gd name="connsiteX6" fmla="*/ 82246 w 580514"/>
              <a:gd name="connsiteY6" fmla="*/ 493468 h 493468"/>
              <a:gd name="connsiteX7" fmla="*/ 0 w 580514"/>
              <a:gd name="connsiteY7" fmla="*/ 411222 h 493468"/>
              <a:gd name="connsiteX8" fmla="*/ 0 w 580514"/>
              <a:gd name="connsiteY8" fmla="*/ 82246 h 493468"/>
              <a:gd name="connsiteX0" fmla="*/ 0 w 580514"/>
              <a:gd name="connsiteY0" fmla="*/ 411222 h 493468"/>
              <a:gd name="connsiteX1" fmla="*/ 82246 w 580514"/>
              <a:gd name="connsiteY1" fmla="*/ 0 h 493468"/>
              <a:gd name="connsiteX2" fmla="*/ 498268 w 580514"/>
              <a:gd name="connsiteY2" fmla="*/ 0 h 493468"/>
              <a:gd name="connsiteX3" fmla="*/ 580514 w 580514"/>
              <a:gd name="connsiteY3" fmla="*/ 82246 h 493468"/>
              <a:gd name="connsiteX4" fmla="*/ 580514 w 580514"/>
              <a:gd name="connsiteY4" fmla="*/ 411222 h 493468"/>
              <a:gd name="connsiteX5" fmla="*/ 498268 w 580514"/>
              <a:gd name="connsiteY5" fmla="*/ 493468 h 493468"/>
              <a:gd name="connsiteX6" fmla="*/ 82246 w 580514"/>
              <a:gd name="connsiteY6" fmla="*/ 493468 h 493468"/>
              <a:gd name="connsiteX7" fmla="*/ 0 w 580514"/>
              <a:gd name="connsiteY7" fmla="*/ 411222 h 493468"/>
              <a:gd name="connsiteX0" fmla="*/ 52003 w 550271"/>
              <a:gd name="connsiteY0" fmla="*/ 493468 h 493468"/>
              <a:gd name="connsiteX1" fmla="*/ 52003 w 550271"/>
              <a:gd name="connsiteY1" fmla="*/ 0 h 493468"/>
              <a:gd name="connsiteX2" fmla="*/ 468025 w 550271"/>
              <a:gd name="connsiteY2" fmla="*/ 0 h 493468"/>
              <a:gd name="connsiteX3" fmla="*/ 550271 w 550271"/>
              <a:gd name="connsiteY3" fmla="*/ 82246 h 493468"/>
              <a:gd name="connsiteX4" fmla="*/ 550271 w 550271"/>
              <a:gd name="connsiteY4" fmla="*/ 411222 h 493468"/>
              <a:gd name="connsiteX5" fmla="*/ 468025 w 550271"/>
              <a:gd name="connsiteY5" fmla="*/ 493468 h 493468"/>
              <a:gd name="connsiteX6" fmla="*/ 52003 w 550271"/>
              <a:gd name="connsiteY6" fmla="*/ 493468 h 493468"/>
              <a:gd name="connsiteX0" fmla="*/ 30801 w 529069"/>
              <a:gd name="connsiteY0" fmla="*/ 493468 h 493468"/>
              <a:gd name="connsiteX1" fmla="*/ 30801 w 529069"/>
              <a:gd name="connsiteY1" fmla="*/ 0 h 493468"/>
              <a:gd name="connsiteX2" fmla="*/ 446823 w 529069"/>
              <a:gd name="connsiteY2" fmla="*/ 0 h 493468"/>
              <a:gd name="connsiteX3" fmla="*/ 529069 w 529069"/>
              <a:gd name="connsiteY3" fmla="*/ 82246 h 493468"/>
              <a:gd name="connsiteX4" fmla="*/ 529069 w 529069"/>
              <a:gd name="connsiteY4" fmla="*/ 411222 h 493468"/>
              <a:gd name="connsiteX5" fmla="*/ 446823 w 529069"/>
              <a:gd name="connsiteY5" fmla="*/ 493468 h 493468"/>
              <a:gd name="connsiteX6" fmla="*/ 30801 w 529069"/>
              <a:gd name="connsiteY6" fmla="*/ 493468 h 493468"/>
              <a:gd name="connsiteX0" fmla="*/ 2635 w 500903"/>
              <a:gd name="connsiteY0" fmla="*/ 493468 h 493468"/>
              <a:gd name="connsiteX1" fmla="*/ 2635 w 500903"/>
              <a:gd name="connsiteY1" fmla="*/ 0 h 493468"/>
              <a:gd name="connsiteX2" fmla="*/ 418657 w 500903"/>
              <a:gd name="connsiteY2" fmla="*/ 0 h 493468"/>
              <a:gd name="connsiteX3" fmla="*/ 500903 w 500903"/>
              <a:gd name="connsiteY3" fmla="*/ 82246 h 493468"/>
              <a:gd name="connsiteX4" fmla="*/ 500903 w 500903"/>
              <a:gd name="connsiteY4" fmla="*/ 411222 h 493468"/>
              <a:gd name="connsiteX5" fmla="*/ 418657 w 500903"/>
              <a:gd name="connsiteY5" fmla="*/ 493468 h 493468"/>
              <a:gd name="connsiteX6" fmla="*/ 2635 w 500903"/>
              <a:gd name="connsiteY6" fmla="*/ 493468 h 493468"/>
              <a:gd name="connsiteX0" fmla="*/ 2084 w 500352"/>
              <a:gd name="connsiteY0" fmla="*/ 493468 h 493468"/>
              <a:gd name="connsiteX1" fmla="*/ 2084 w 500352"/>
              <a:gd name="connsiteY1" fmla="*/ 0 h 493468"/>
              <a:gd name="connsiteX2" fmla="*/ 418106 w 500352"/>
              <a:gd name="connsiteY2" fmla="*/ 0 h 493468"/>
              <a:gd name="connsiteX3" fmla="*/ 500352 w 500352"/>
              <a:gd name="connsiteY3" fmla="*/ 82246 h 493468"/>
              <a:gd name="connsiteX4" fmla="*/ 500352 w 500352"/>
              <a:gd name="connsiteY4" fmla="*/ 411222 h 493468"/>
              <a:gd name="connsiteX5" fmla="*/ 418106 w 500352"/>
              <a:gd name="connsiteY5" fmla="*/ 493468 h 493468"/>
              <a:gd name="connsiteX6" fmla="*/ 2084 w 500352"/>
              <a:gd name="connsiteY6" fmla="*/ 493468 h 493468"/>
              <a:gd name="connsiteX0" fmla="*/ 5659 w 503927"/>
              <a:gd name="connsiteY0" fmla="*/ 493468 h 493468"/>
              <a:gd name="connsiteX1" fmla="*/ 5659 w 503927"/>
              <a:gd name="connsiteY1" fmla="*/ 0 h 493468"/>
              <a:gd name="connsiteX2" fmla="*/ 421681 w 503927"/>
              <a:gd name="connsiteY2" fmla="*/ 0 h 493468"/>
              <a:gd name="connsiteX3" fmla="*/ 503927 w 503927"/>
              <a:gd name="connsiteY3" fmla="*/ 82246 h 493468"/>
              <a:gd name="connsiteX4" fmla="*/ 503927 w 503927"/>
              <a:gd name="connsiteY4" fmla="*/ 411222 h 493468"/>
              <a:gd name="connsiteX5" fmla="*/ 421681 w 503927"/>
              <a:gd name="connsiteY5" fmla="*/ 493468 h 493468"/>
              <a:gd name="connsiteX6" fmla="*/ 5659 w 503927"/>
              <a:gd name="connsiteY6" fmla="*/ 493468 h 493468"/>
              <a:gd name="connsiteX0" fmla="*/ 3975 w 502243"/>
              <a:gd name="connsiteY0" fmla="*/ 493468 h 493468"/>
              <a:gd name="connsiteX1" fmla="*/ 3975 w 502243"/>
              <a:gd name="connsiteY1" fmla="*/ 0 h 493468"/>
              <a:gd name="connsiteX2" fmla="*/ 419997 w 502243"/>
              <a:gd name="connsiteY2" fmla="*/ 0 h 493468"/>
              <a:gd name="connsiteX3" fmla="*/ 502243 w 502243"/>
              <a:gd name="connsiteY3" fmla="*/ 82246 h 493468"/>
              <a:gd name="connsiteX4" fmla="*/ 502243 w 502243"/>
              <a:gd name="connsiteY4" fmla="*/ 411222 h 493468"/>
              <a:gd name="connsiteX5" fmla="*/ 419997 w 502243"/>
              <a:gd name="connsiteY5" fmla="*/ 493468 h 493468"/>
              <a:gd name="connsiteX6" fmla="*/ 3975 w 502243"/>
              <a:gd name="connsiteY6" fmla="*/ 493468 h 493468"/>
              <a:gd name="connsiteX0" fmla="*/ 1293 w 499561"/>
              <a:gd name="connsiteY0" fmla="*/ 493468 h 493468"/>
              <a:gd name="connsiteX1" fmla="*/ 1293 w 499561"/>
              <a:gd name="connsiteY1" fmla="*/ 0 h 493468"/>
              <a:gd name="connsiteX2" fmla="*/ 417315 w 499561"/>
              <a:gd name="connsiteY2" fmla="*/ 0 h 493468"/>
              <a:gd name="connsiteX3" fmla="*/ 499561 w 499561"/>
              <a:gd name="connsiteY3" fmla="*/ 82246 h 493468"/>
              <a:gd name="connsiteX4" fmla="*/ 499561 w 499561"/>
              <a:gd name="connsiteY4" fmla="*/ 411222 h 493468"/>
              <a:gd name="connsiteX5" fmla="*/ 417315 w 499561"/>
              <a:gd name="connsiteY5" fmla="*/ 493468 h 493468"/>
              <a:gd name="connsiteX6" fmla="*/ 1293 w 499561"/>
              <a:gd name="connsiteY6" fmla="*/ 493468 h 493468"/>
              <a:gd name="connsiteX0" fmla="*/ 2208 w 500476"/>
              <a:gd name="connsiteY0" fmla="*/ 493468 h 493468"/>
              <a:gd name="connsiteX1" fmla="*/ 2208 w 500476"/>
              <a:gd name="connsiteY1" fmla="*/ 0 h 493468"/>
              <a:gd name="connsiteX2" fmla="*/ 418230 w 500476"/>
              <a:gd name="connsiteY2" fmla="*/ 0 h 493468"/>
              <a:gd name="connsiteX3" fmla="*/ 500476 w 500476"/>
              <a:gd name="connsiteY3" fmla="*/ 82246 h 493468"/>
              <a:gd name="connsiteX4" fmla="*/ 500476 w 500476"/>
              <a:gd name="connsiteY4" fmla="*/ 411222 h 493468"/>
              <a:gd name="connsiteX5" fmla="*/ 418230 w 500476"/>
              <a:gd name="connsiteY5" fmla="*/ 493468 h 493468"/>
              <a:gd name="connsiteX6" fmla="*/ 2208 w 500476"/>
              <a:gd name="connsiteY6" fmla="*/ 493468 h 4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476" h="493468">
                <a:moveTo>
                  <a:pt x="2208" y="493468"/>
                </a:moveTo>
                <a:cubicBezTo>
                  <a:pt x="-736" y="311636"/>
                  <a:pt x="-737" y="184851"/>
                  <a:pt x="2208" y="0"/>
                </a:cubicBezTo>
                <a:lnTo>
                  <a:pt x="418230" y="0"/>
                </a:lnTo>
                <a:cubicBezTo>
                  <a:pt x="463653" y="0"/>
                  <a:pt x="500476" y="36823"/>
                  <a:pt x="500476" y="82246"/>
                </a:cubicBezTo>
                <a:lnTo>
                  <a:pt x="500476" y="411222"/>
                </a:lnTo>
                <a:cubicBezTo>
                  <a:pt x="500476" y="456645"/>
                  <a:pt x="463653" y="493468"/>
                  <a:pt x="418230" y="493468"/>
                </a:cubicBezTo>
                <a:lnTo>
                  <a:pt x="2208" y="493468"/>
                </a:lnTo>
                <a:close/>
              </a:path>
            </a:pathLst>
          </a:cu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A70CC3F-B368-C807-8627-8DFC7F4CE101}"/>
              </a:ext>
            </a:extLst>
          </p:cNvPr>
          <p:cNvSpPr>
            <a:spLocks noGrp="1"/>
          </p:cNvSpPr>
          <p:nvPr>
            <p:ph type="sldNum" sz="quarter" idx="4"/>
          </p:nvPr>
        </p:nvSpPr>
        <p:spPr>
          <a:xfrm>
            <a:off x="11669654" y="6575018"/>
            <a:ext cx="384422" cy="280847"/>
          </a:xfrm>
          <a:prstGeom prst="rect">
            <a:avLst/>
          </a:prstGeom>
          <a:effectLst/>
        </p:spPr>
        <p:txBody>
          <a:bodyPr vert="horz" lIns="91440" tIns="45720" rIns="91440" bIns="45720" rtlCol="0" anchor="ctr"/>
          <a:lstStyle>
            <a:lvl1pPr algn="ctr">
              <a:defRPr sz="1200" b="0">
                <a:solidFill>
                  <a:schemeClr val="tx1"/>
                </a:solidFill>
              </a:defRPr>
            </a:lvl1pPr>
          </a:lstStyle>
          <a:p>
            <a:fld id="{14A0D438-1743-42C4-8C31-D251F13359CC}" type="slidenum">
              <a:rPr lang="en-US" smtClean="0"/>
              <a:pPr/>
              <a:t>‹#›</a:t>
            </a:fld>
            <a:endParaRPr lang="en-US" dirty="0"/>
          </a:p>
        </p:txBody>
      </p:sp>
      <p:sp>
        <p:nvSpPr>
          <p:cNvPr id="4" name="Title Placeholder 1">
            <a:extLst>
              <a:ext uri="{FF2B5EF4-FFF2-40B4-BE49-F238E27FC236}">
                <a16:creationId xmlns:a16="http://schemas.microsoft.com/office/drawing/2014/main" id="{B70E13D7-FBAE-ABC7-64E9-4C0F5002BC4D}"/>
              </a:ext>
            </a:extLst>
          </p:cNvPr>
          <p:cNvSpPr txBox="1">
            <a:spLocks/>
          </p:cNvSpPr>
          <p:nvPr userDrawn="1"/>
        </p:nvSpPr>
        <p:spPr>
          <a:xfrm>
            <a:off x="103504" y="6625447"/>
            <a:ext cx="1506166" cy="24209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r>
              <a:rPr lang="en-US" sz="1600" b="0" dirty="0">
                <a:solidFill>
                  <a:schemeClr val="tx1"/>
                </a:solidFill>
              </a:rPr>
              <a:t>Benton PUD</a:t>
            </a:r>
          </a:p>
        </p:txBody>
      </p:sp>
    </p:spTree>
    <p:extLst>
      <p:ext uri="{BB962C8B-B14F-4D97-AF65-F5344CB8AC3E}">
        <p14:creationId xmlns:p14="http://schemas.microsoft.com/office/powerpoint/2010/main" val="202046027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 id="2147483658" r:id="rId9"/>
    <p:sldLayoutId id="2147483656" r:id="rId10"/>
    <p:sldLayoutId id="2147483657"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1B19CB-D520-EB6E-62E6-1A06003F9253}"/>
              </a:ext>
            </a:extLst>
          </p:cNvPr>
          <p:cNvSpPr/>
          <p:nvPr/>
        </p:nvSpPr>
        <p:spPr>
          <a:xfrm>
            <a:off x="0" y="0"/>
            <a:ext cx="12192000" cy="6858000"/>
          </a:xfrm>
          <a:prstGeom prst="rect">
            <a:avLst/>
          </a:prstGeom>
          <a:gradFill flip="none" rotWithShape="1">
            <a:gsLst>
              <a:gs pos="39000">
                <a:schemeClr val="tx2"/>
              </a:gs>
              <a:gs pos="100000">
                <a:schemeClr val="tx1"/>
              </a:gs>
            </a:gsLst>
            <a:lin ang="18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DAF36F75-B2FE-F68B-6064-5747774F2A83}"/>
              </a:ext>
            </a:extLst>
          </p:cNvPr>
          <p:cNvPicPr>
            <a:picLocks noChangeAspect="1"/>
          </p:cNvPicPr>
          <p:nvPr/>
        </p:nvPicPr>
        <p:blipFill>
          <a:blip r:embed="rId3">
            <a:extLst>
              <a:ext uri="{28A0092B-C50C-407E-A947-70E740481C1C}">
                <a14:useLocalDpi xmlns:a14="http://schemas.microsoft.com/office/drawing/2010/main" val="0"/>
              </a:ext>
            </a:extLst>
          </a:blip>
          <a:srcRect l="14211" r="14211"/>
          <a:stretch/>
        </p:blipFill>
        <p:spPr>
          <a:xfrm>
            <a:off x="0" y="0"/>
            <a:ext cx="12192000" cy="4489041"/>
          </a:xfrm>
          <a:prstGeom prst="rect">
            <a:avLst/>
          </a:prstGeom>
        </p:spPr>
      </p:pic>
      <p:sp>
        <p:nvSpPr>
          <p:cNvPr id="3" name="Subtitle">
            <a:extLst>
              <a:ext uri="{FF2B5EF4-FFF2-40B4-BE49-F238E27FC236}">
                <a16:creationId xmlns:a16="http://schemas.microsoft.com/office/drawing/2014/main" id="{633E42DD-D428-7F16-A964-2C36F1CA11DA}"/>
              </a:ext>
            </a:extLst>
          </p:cNvPr>
          <p:cNvSpPr>
            <a:spLocks noGrp="1"/>
          </p:cNvSpPr>
          <p:nvPr>
            <p:ph idx="1"/>
          </p:nvPr>
        </p:nvSpPr>
        <p:spPr>
          <a:xfrm>
            <a:off x="-1" y="4583430"/>
            <a:ext cx="12192001" cy="2274570"/>
          </a:xfrm>
        </p:spPr>
        <p:txBody>
          <a:bodyPr anchor="ctr"/>
          <a:lstStyle/>
          <a:p>
            <a:pPr marL="0" indent="0" algn="ctr">
              <a:lnSpc>
                <a:spcPct val="100000"/>
              </a:lnSpc>
              <a:spcBef>
                <a:spcPts val="0"/>
              </a:spcBef>
              <a:spcAft>
                <a:spcPts val="1000"/>
              </a:spcAft>
              <a:buNone/>
            </a:pPr>
            <a:r>
              <a:rPr lang="en-US" dirty="0">
                <a:solidFill>
                  <a:schemeClr val="bg2"/>
                </a:solidFill>
              </a:rPr>
              <a:t>June 23, 2026</a:t>
            </a:r>
          </a:p>
          <a:p>
            <a:pPr marL="0" indent="0" algn="ctr">
              <a:lnSpc>
                <a:spcPct val="100000"/>
              </a:lnSpc>
              <a:spcBef>
                <a:spcPts val="0"/>
              </a:spcBef>
              <a:spcAft>
                <a:spcPts val="1000"/>
              </a:spcAft>
              <a:buNone/>
            </a:pPr>
            <a:r>
              <a:rPr lang="en-US" dirty="0"/>
              <a:t>Information Only</a:t>
            </a:r>
            <a:endParaRPr lang="en-US" dirty="0">
              <a:solidFill>
                <a:schemeClr val="bg2"/>
              </a:solidFill>
            </a:endParaRPr>
          </a:p>
        </p:txBody>
      </p:sp>
      <p:sp>
        <p:nvSpPr>
          <p:cNvPr id="11" name="divider">
            <a:extLst>
              <a:ext uri="{FF2B5EF4-FFF2-40B4-BE49-F238E27FC236}">
                <a16:creationId xmlns:a16="http://schemas.microsoft.com/office/drawing/2014/main" id="{80DF4DDF-02BE-28D2-0BA0-EFC474584C88}"/>
              </a:ext>
            </a:extLst>
          </p:cNvPr>
          <p:cNvSpPr/>
          <p:nvPr/>
        </p:nvSpPr>
        <p:spPr>
          <a:xfrm>
            <a:off x="0" y="4400550"/>
            <a:ext cx="12192001" cy="182880"/>
          </a:xfrm>
          <a:prstGeom prst="rect">
            <a:avLst/>
          </a:prstGeom>
          <a:solidFill>
            <a:schemeClr val="accent3"/>
          </a:solidFill>
          <a:ln>
            <a:no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background">
            <a:extLst>
              <a:ext uri="{FF2B5EF4-FFF2-40B4-BE49-F238E27FC236}">
                <a16:creationId xmlns:a16="http://schemas.microsoft.com/office/drawing/2014/main" id="{A87D13F0-30B9-058E-7D77-8735CA4BEAED}"/>
              </a:ext>
            </a:extLst>
          </p:cNvPr>
          <p:cNvSpPr/>
          <p:nvPr/>
        </p:nvSpPr>
        <p:spPr>
          <a:xfrm>
            <a:off x="1070343" y="0"/>
            <a:ext cx="10051311" cy="3257550"/>
          </a:xfrm>
          <a:custGeom>
            <a:avLst/>
            <a:gdLst>
              <a:gd name="connsiteX0" fmla="*/ 0 w 7326631"/>
              <a:gd name="connsiteY0" fmla="*/ 370121 h 3623310"/>
              <a:gd name="connsiteX1" fmla="*/ 370121 w 7326631"/>
              <a:gd name="connsiteY1" fmla="*/ 0 h 3623310"/>
              <a:gd name="connsiteX2" fmla="*/ 6956510 w 7326631"/>
              <a:gd name="connsiteY2" fmla="*/ 0 h 3623310"/>
              <a:gd name="connsiteX3" fmla="*/ 7326631 w 7326631"/>
              <a:gd name="connsiteY3" fmla="*/ 370121 h 3623310"/>
              <a:gd name="connsiteX4" fmla="*/ 7326631 w 7326631"/>
              <a:gd name="connsiteY4" fmla="*/ 3253189 h 3623310"/>
              <a:gd name="connsiteX5" fmla="*/ 6956510 w 7326631"/>
              <a:gd name="connsiteY5" fmla="*/ 3623310 h 3623310"/>
              <a:gd name="connsiteX6" fmla="*/ 370121 w 7326631"/>
              <a:gd name="connsiteY6" fmla="*/ 3623310 h 3623310"/>
              <a:gd name="connsiteX7" fmla="*/ 0 w 7326631"/>
              <a:gd name="connsiteY7" fmla="*/ 3253189 h 3623310"/>
              <a:gd name="connsiteX8" fmla="*/ 0 w 7326631"/>
              <a:gd name="connsiteY8" fmla="*/ 370121 h 3623310"/>
              <a:gd name="connsiteX0" fmla="*/ 0 w 7326631"/>
              <a:gd name="connsiteY0" fmla="*/ 370121 h 3623310"/>
              <a:gd name="connsiteX1" fmla="*/ 370121 w 7326631"/>
              <a:gd name="connsiteY1" fmla="*/ 0 h 3623310"/>
              <a:gd name="connsiteX2" fmla="*/ 7326631 w 7326631"/>
              <a:gd name="connsiteY2" fmla="*/ 370121 h 3623310"/>
              <a:gd name="connsiteX3" fmla="*/ 7326631 w 7326631"/>
              <a:gd name="connsiteY3" fmla="*/ 3253189 h 3623310"/>
              <a:gd name="connsiteX4" fmla="*/ 6956510 w 7326631"/>
              <a:gd name="connsiteY4" fmla="*/ 3623310 h 3623310"/>
              <a:gd name="connsiteX5" fmla="*/ 370121 w 7326631"/>
              <a:gd name="connsiteY5" fmla="*/ 3623310 h 3623310"/>
              <a:gd name="connsiteX6" fmla="*/ 0 w 7326631"/>
              <a:gd name="connsiteY6" fmla="*/ 3253189 h 3623310"/>
              <a:gd name="connsiteX7" fmla="*/ 0 w 7326631"/>
              <a:gd name="connsiteY7" fmla="*/ 370121 h 3623310"/>
              <a:gd name="connsiteX0" fmla="*/ 0 w 7326631"/>
              <a:gd name="connsiteY0" fmla="*/ 360384 h 3613573"/>
              <a:gd name="connsiteX1" fmla="*/ 7326631 w 7326631"/>
              <a:gd name="connsiteY1" fmla="*/ 360384 h 3613573"/>
              <a:gd name="connsiteX2" fmla="*/ 7326631 w 7326631"/>
              <a:gd name="connsiteY2" fmla="*/ 3243452 h 3613573"/>
              <a:gd name="connsiteX3" fmla="*/ 6956510 w 7326631"/>
              <a:gd name="connsiteY3" fmla="*/ 3613573 h 3613573"/>
              <a:gd name="connsiteX4" fmla="*/ 370121 w 7326631"/>
              <a:gd name="connsiteY4" fmla="*/ 3613573 h 3613573"/>
              <a:gd name="connsiteX5" fmla="*/ 0 w 7326631"/>
              <a:gd name="connsiteY5" fmla="*/ 3243452 h 3613573"/>
              <a:gd name="connsiteX6" fmla="*/ 0 w 7326631"/>
              <a:gd name="connsiteY6" fmla="*/ 360384 h 3613573"/>
              <a:gd name="connsiteX0" fmla="*/ 0 w 7326631"/>
              <a:gd name="connsiteY0" fmla="*/ 216898 h 3470087"/>
              <a:gd name="connsiteX1" fmla="*/ 7326631 w 7326631"/>
              <a:gd name="connsiteY1" fmla="*/ 216898 h 3470087"/>
              <a:gd name="connsiteX2" fmla="*/ 7326631 w 7326631"/>
              <a:gd name="connsiteY2" fmla="*/ 3099966 h 3470087"/>
              <a:gd name="connsiteX3" fmla="*/ 6956510 w 7326631"/>
              <a:gd name="connsiteY3" fmla="*/ 3470087 h 3470087"/>
              <a:gd name="connsiteX4" fmla="*/ 370121 w 7326631"/>
              <a:gd name="connsiteY4" fmla="*/ 3470087 h 3470087"/>
              <a:gd name="connsiteX5" fmla="*/ 0 w 7326631"/>
              <a:gd name="connsiteY5" fmla="*/ 3099966 h 3470087"/>
              <a:gd name="connsiteX6" fmla="*/ 0 w 7326631"/>
              <a:gd name="connsiteY6" fmla="*/ 216898 h 3470087"/>
              <a:gd name="connsiteX0" fmla="*/ 0 w 7326631"/>
              <a:gd name="connsiteY0" fmla="*/ 214986 h 3468175"/>
              <a:gd name="connsiteX1" fmla="*/ 7326631 w 7326631"/>
              <a:gd name="connsiteY1" fmla="*/ 214986 h 3468175"/>
              <a:gd name="connsiteX2" fmla="*/ 7326631 w 7326631"/>
              <a:gd name="connsiteY2" fmla="*/ 3098054 h 3468175"/>
              <a:gd name="connsiteX3" fmla="*/ 6956510 w 7326631"/>
              <a:gd name="connsiteY3" fmla="*/ 3468175 h 3468175"/>
              <a:gd name="connsiteX4" fmla="*/ 370121 w 7326631"/>
              <a:gd name="connsiteY4" fmla="*/ 3468175 h 3468175"/>
              <a:gd name="connsiteX5" fmla="*/ 0 w 7326631"/>
              <a:gd name="connsiteY5" fmla="*/ 3098054 h 3468175"/>
              <a:gd name="connsiteX6" fmla="*/ 0 w 7326631"/>
              <a:gd name="connsiteY6" fmla="*/ 214986 h 3468175"/>
              <a:gd name="connsiteX0" fmla="*/ 0 w 7326631"/>
              <a:gd name="connsiteY0" fmla="*/ 0 h 3253189"/>
              <a:gd name="connsiteX1" fmla="*/ 7326631 w 7326631"/>
              <a:gd name="connsiteY1" fmla="*/ 0 h 3253189"/>
              <a:gd name="connsiteX2" fmla="*/ 7326631 w 7326631"/>
              <a:gd name="connsiteY2" fmla="*/ 2883068 h 3253189"/>
              <a:gd name="connsiteX3" fmla="*/ 6956510 w 7326631"/>
              <a:gd name="connsiteY3" fmla="*/ 3253189 h 3253189"/>
              <a:gd name="connsiteX4" fmla="*/ 370121 w 7326631"/>
              <a:gd name="connsiteY4" fmla="*/ 3253189 h 3253189"/>
              <a:gd name="connsiteX5" fmla="*/ 0 w 7326631"/>
              <a:gd name="connsiteY5" fmla="*/ 2883068 h 3253189"/>
              <a:gd name="connsiteX6" fmla="*/ 0 w 7326631"/>
              <a:gd name="connsiteY6" fmla="*/ 0 h 3253189"/>
              <a:gd name="connsiteX0" fmla="*/ 0 w 7326631"/>
              <a:gd name="connsiteY0" fmla="*/ 0 h 3253189"/>
              <a:gd name="connsiteX1" fmla="*/ 7326631 w 7326631"/>
              <a:gd name="connsiteY1" fmla="*/ 0 h 3253189"/>
              <a:gd name="connsiteX2" fmla="*/ 7326631 w 7326631"/>
              <a:gd name="connsiteY2" fmla="*/ 2883068 h 3253189"/>
              <a:gd name="connsiteX3" fmla="*/ 6956510 w 7326631"/>
              <a:gd name="connsiteY3" fmla="*/ 3253189 h 3253189"/>
              <a:gd name="connsiteX4" fmla="*/ 370121 w 7326631"/>
              <a:gd name="connsiteY4" fmla="*/ 3253189 h 3253189"/>
              <a:gd name="connsiteX5" fmla="*/ 0 w 7326631"/>
              <a:gd name="connsiteY5" fmla="*/ 2883068 h 3253189"/>
              <a:gd name="connsiteX6" fmla="*/ 0 w 7326631"/>
              <a:gd name="connsiteY6" fmla="*/ 0 h 32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6631" h="3253189">
                <a:moveTo>
                  <a:pt x="0" y="0"/>
                </a:moveTo>
                <a:lnTo>
                  <a:pt x="7326631" y="0"/>
                </a:lnTo>
                <a:lnTo>
                  <a:pt x="7326631" y="2883068"/>
                </a:lnTo>
                <a:cubicBezTo>
                  <a:pt x="7326631" y="3087480"/>
                  <a:pt x="7160922" y="3253189"/>
                  <a:pt x="6956510" y="3253189"/>
                </a:cubicBezTo>
                <a:lnTo>
                  <a:pt x="370121" y="3253189"/>
                </a:lnTo>
                <a:cubicBezTo>
                  <a:pt x="165709" y="3253189"/>
                  <a:pt x="0" y="3087480"/>
                  <a:pt x="0" y="2883068"/>
                </a:cubicBezTo>
                <a:lnTo>
                  <a:pt x="0" y="0"/>
                </a:lnTo>
                <a:close/>
              </a:path>
            </a:pathLst>
          </a:custGeom>
          <a:solidFill>
            <a:schemeClr val="bg2">
              <a:alpha val="8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2"/>
              </a:solidFill>
              <a:latin typeface="+mj-lt"/>
            </a:endParaRPr>
          </a:p>
        </p:txBody>
      </p:sp>
      <p:sp>
        <p:nvSpPr>
          <p:cNvPr id="4" name="Title 1">
            <a:extLst>
              <a:ext uri="{FF2B5EF4-FFF2-40B4-BE49-F238E27FC236}">
                <a16:creationId xmlns:a16="http://schemas.microsoft.com/office/drawing/2014/main" id="{DFDF8FD9-EA69-A991-3603-38AF78071808}"/>
              </a:ext>
            </a:extLst>
          </p:cNvPr>
          <p:cNvSpPr>
            <a:spLocks noGrp="1"/>
          </p:cNvSpPr>
          <p:nvPr>
            <p:ph type="title"/>
          </p:nvPr>
        </p:nvSpPr>
        <p:spPr>
          <a:xfrm>
            <a:off x="1063256" y="282633"/>
            <a:ext cx="10058400" cy="2974916"/>
          </a:xfrm>
        </p:spPr>
        <p:txBody>
          <a:bodyPr>
            <a:normAutofit/>
          </a:bodyPr>
          <a:lstStyle/>
          <a:p>
            <a:pPr algn="ctr"/>
            <a:r>
              <a:rPr lang="en-US" dirty="0"/>
              <a:t>BPA Provider of Choice</a:t>
            </a:r>
            <a:br>
              <a:rPr lang="en-US" dirty="0"/>
            </a:br>
            <a:r>
              <a:rPr lang="en-US" sz="4000" dirty="0"/>
              <a:t>Above Contract High Water Mark (Above-CHWM) Election</a:t>
            </a:r>
            <a:endParaRPr lang="en-US" dirty="0"/>
          </a:p>
        </p:txBody>
      </p:sp>
      <p:pic>
        <p:nvPicPr>
          <p:cNvPr id="2" name="!BPUD logo">
            <a:extLst>
              <a:ext uri="{FF2B5EF4-FFF2-40B4-BE49-F238E27FC236}">
                <a16:creationId xmlns:a16="http://schemas.microsoft.com/office/drawing/2014/main" id="{2C93A463-EDC3-47F0-2FE3-23D69B529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1599" y="282633"/>
            <a:ext cx="1119585" cy="562281"/>
          </a:xfrm>
          <a:prstGeom prst="rect">
            <a:avLst/>
          </a:prstGeom>
        </p:spPr>
      </p:pic>
      <p:sp>
        <p:nvSpPr>
          <p:cNvPr id="6" name="Slide Number Placeholder 5">
            <a:extLst>
              <a:ext uri="{FF2B5EF4-FFF2-40B4-BE49-F238E27FC236}">
                <a16:creationId xmlns:a16="http://schemas.microsoft.com/office/drawing/2014/main" id="{535B3432-8697-5235-B851-02B02D228491}"/>
              </a:ext>
            </a:extLst>
          </p:cNvPr>
          <p:cNvSpPr>
            <a:spLocks noGrp="1"/>
          </p:cNvSpPr>
          <p:nvPr>
            <p:ph type="sldNum" sz="quarter" idx="12"/>
          </p:nvPr>
        </p:nvSpPr>
        <p:spPr/>
        <p:txBody>
          <a:bodyPr/>
          <a:lstStyle/>
          <a:p>
            <a:fld id="{14A0D438-1743-42C4-8C31-D251F13359CC}" type="slidenum">
              <a:rPr lang="en-US" smtClean="0"/>
              <a:t>1</a:t>
            </a:fld>
            <a:endParaRPr lang="en-US"/>
          </a:p>
        </p:txBody>
      </p:sp>
    </p:spTree>
    <p:extLst>
      <p:ext uri="{BB962C8B-B14F-4D97-AF65-F5344CB8AC3E}">
        <p14:creationId xmlns:p14="http://schemas.microsoft.com/office/powerpoint/2010/main" val="22352522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37986-9828-50D4-534A-825A0F47294D}"/>
            </a:ext>
          </a:extLst>
        </p:cNvPr>
        <p:cNvGrpSpPr/>
        <p:nvPr/>
      </p:nvGrpSpPr>
      <p:grpSpPr>
        <a:xfrm>
          <a:off x="0" y="0"/>
          <a:ext cx="0" cy="0"/>
          <a:chOff x="0" y="0"/>
          <a:chExt cx="0" cy="0"/>
        </a:xfrm>
      </p:grpSpPr>
      <p:sp>
        <p:nvSpPr>
          <p:cNvPr id="7" name="Content Placeholder 3">
            <a:extLst>
              <a:ext uri="{FF2B5EF4-FFF2-40B4-BE49-F238E27FC236}">
                <a16:creationId xmlns:a16="http://schemas.microsoft.com/office/drawing/2014/main" id="{301B68B0-4D2D-7E6D-9064-2A3160C61D20}"/>
              </a:ext>
            </a:extLst>
          </p:cNvPr>
          <p:cNvSpPr txBox="1">
            <a:spLocks/>
          </p:cNvSpPr>
          <p:nvPr/>
        </p:nvSpPr>
        <p:spPr>
          <a:xfrm>
            <a:off x="276447" y="1157637"/>
            <a:ext cx="4576907" cy="4242247"/>
          </a:xfrm>
          <a:prstGeom prst="rect">
            <a:avLst/>
          </a:prstGeom>
        </p:spPr>
        <p:txBody>
          <a:bodyPr>
            <a:normAutofit fontScale="92500" lnSpcReduction="20000"/>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1" dirty="0"/>
              <a:t>Today, 6/23/2026 </a:t>
            </a:r>
            <a:r>
              <a:rPr lang="en-US" dirty="0"/>
              <a:t>Commission info only presentation</a:t>
            </a:r>
          </a:p>
          <a:p>
            <a:pPr marL="514350" indent="-514350">
              <a:buFont typeface="+mj-lt"/>
              <a:buAutoNum type="arabicPeriod"/>
            </a:pPr>
            <a:r>
              <a:rPr lang="en-US" b="1" dirty="0"/>
              <a:t>Next, 7/14/2026   </a:t>
            </a:r>
            <a:r>
              <a:rPr lang="en-US" dirty="0"/>
              <a:t>Commission motion authorizing the General Manager to send </a:t>
            </a:r>
            <a:r>
              <a:rPr lang="en-US" b="1" u="sng" dirty="0">
                <a:solidFill>
                  <a:schemeClr val="accent5"/>
                </a:solidFill>
              </a:rPr>
              <a:t>Tier 2 election option</a:t>
            </a:r>
            <a:r>
              <a:rPr lang="en-US" b="1" dirty="0">
                <a:solidFill>
                  <a:schemeClr val="accent5"/>
                </a:solidFill>
              </a:rPr>
              <a:t> </a:t>
            </a:r>
            <a:r>
              <a:rPr lang="en-US" dirty="0"/>
              <a:t>to BPA</a:t>
            </a:r>
          </a:p>
          <a:p>
            <a:pPr marL="514350" indent="-514350">
              <a:buFont typeface="+mj-lt"/>
              <a:buAutoNum type="arabicPeriod"/>
            </a:pPr>
            <a:r>
              <a:rPr lang="en-US" b="1" dirty="0"/>
              <a:t>Then, 7/27/2026         </a:t>
            </a:r>
            <a:r>
              <a:rPr lang="en-US" b="1" u="sng" dirty="0">
                <a:solidFill>
                  <a:schemeClr val="accent5"/>
                </a:solidFill>
              </a:rPr>
              <a:t>deadline to submit </a:t>
            </a:r>
            <a:r>
              <a:rPr lang="en-US" dirty="0"/>
              <a:t>election to BPA</a:t>
            </a:r>
          </a:p>
        </p:txBody>
      </p:sp>
      <p:sp>
        <p:nvSpPr>
          <p:cNvPr id="2" name="Title 1">
            <a:extLst>
              <a:ext uri="{FF2B5EF4-FFF2-40B4-BE49-F238E27FC236}">
                <a16:creationId xmlns:a16="http://schemas.microsoft.com/office/drawing/2014/main" id="{DC38DF40-67C9-798B-C3E9-0A725DE365BB}"/>
              </a:ext>
            </a:extLst>
          </p:cNvPr>
          <p:cNvSpPr>
            <a:spLocks noGrp="1"/>
          </p:cNvSpPr>
          <p:nvPr>
            <p:ph type="title"/>
          </p:nvPr>
        </p:nvSpPr>
        <p:spPr/>
        <p:txBody>
          <a:bodyPr>
            <a:normAutofit/>
          </a:bodyPr>
          <a:lstStyle/>
          <a:p>
            <a:r>
              <a:rPr lang="en-US" dirty="0"/>
              <a:t>Above-CHWM Election </a:t>
            </a:r>
            <a:r>
              <a:rPr lang="en-US" u="sng" dirty="0"/>
              <a:t>Process</a:t>
            </a:r>
          </a:p>
        </p:txBody>
      </p:sp>
      <p:sp>
        <p:nvSpPr>
          <p:cNvPr id="3" name="Slide Number Placeholder 2">
            <a:extLst>
              <a:ext uri="{FF2B5EF4-FFF2-40B4-BE49-F238E27FC236}">
                <a16:creationId xmlns:a16="http://schemas.microsoft.com/office/drawing/2014/main" id="{E30FF2A3-3479-A5E2-5FEA-67AABB626F3C}"/>
              </a:ext>
            </a:extLst>
          </p:cNvPr>
          <p:cNvSpPr>
            <a:spLocks noGrp="1"/>
          </p:cNvSpPr>
          <p:nvPr>
            <p:ph type="sldNum" sz="quarter" idx="12"/>
          </p:nvPr>
        </p:nvSpPr>
        <p:spPr/>
        <p:txBody>
          <a:bodyPr/>
          <a:lstStyle/>
          <a:p>
            <a:fld id="{14A0D438-1743-42C4-8C31-D251F13359CC}" type="slidenum">
              <a:rPr lang="en-US" smtClean="0"/>
              <a:t>10</a:t>
            </a:fld>
            <a:endParaRPr lang="en-US"/>
          </a:p>
        </p:txBody>
      </p:sp>
      <p:pic>
        <p:nvPicPr>
          <p:cNvPr id="11" name="Picture 10">
            <a:extLst>
              <a:ext uri="{FF2B5EF4-FFF2-40B4-BE49-F238E27FC236}">
                <a16:creationId xmlns:a16="http://schemas.microsoft.com/office/drawing/2014/main" id="{8FAF549E-1DE0-B258-EEDB-D026832406E3}"/>
              </a:ext>
            </a:extLst>
          </p:cNvPr>
          <p:cNvPicPr>
            <a:picLocks noChangeAspect="1"/>
          </p:cNvPicPr>
          <p:nvPr/>
        </p:nvPicPr>
        <p:blipFill>
          <a:blip r:embed="rId2"/>
          <a:stretch>
            <a:fillRect/>
          </a:stretch>
        </p:blipFill>
        <p:spPr>
          <a:xfrm>
            <a:off x="4806676" y="2455886"/>
            <a:ext cx="7108877" cy="2743200"/>
          </a:xfrm>
          <a:prstGeom prst="rect">
            <a:avLst/>
          </a:prstGeom>
          <a:effectLst>
            <a:glow rad="63500">
              <a:schemeClr val="accent2">
                <a:satMod val="175000"/>
                <a:alpha val="40000"/>
              </a:schemeClr>
            </a:glow>
          </a:effectLst>
        </p:spPr>
      </p:pic>
      <p:sp>
        <p:nvSpPr>
          <p:cNvPr id="14" name="TextBox 13">
            <a:extLst>
              <a:ext uri="{FF2B5EF4-FFF2-40B4-BE49-F238E27FC236}">
                <a16:creationId xmlns:a16="http://schemas.microsoft.com/office/drawing/2014/main" id="{7E0EA1AC-5D0A-76C8-5607-6F67E46A27BF}"/>
              </a:ext>
            </a:extLst>
          </p:cNvPr>
          <p:cNvSpPr txBox="1"/>
          <p:nvPr/>
        </p:nvSpPr>
        <p:spPr>
          <a:xfrm>
            <a:off x="276447" y="5399884"/>
            <a:ext cx="11639106" cy="1048376"/>
          </a:xfrm>
          <a:prstGeom prst="rect">
            <a:avLst/>
          </a:prstGeom>
        </p:spPr>
        <p:txBody>
          <a:bodyPr>
            <a:normAutofit/>
          </a:bodyPr>
          <a:lstStyle>
            <a:defPPr>
              <a:defRPr lang="en-US"/>
            </a:defPPr>
            <a:lvl1pPr marL="514350" indent="-514350">
              <a:lnSpc>
                <a:spcPct val="100000"/>
              </a:lnSpc>
              <a:spcBef>
                <a:spcPts val="1000"/>
              </a:spcBef>
              <a:spcAft>
                <a:spcPts val="1000"/>
              </a:spcAft>
              <a:buFont typeface="+mj-lt"/>
              <a:buAutoNum type="arabicPeriod"/>
              <a:defRPr sz="2800">
                <a:solidFill>
                  <a:schemeClr val="bg2"/>
                </a:solidFill>
              </a:defRPr>
            </a:lvl1pPr>
            <a:lvl2pPr marL="685800" indent="-228600">
              <a:lnSpc>
                <a:spcPct val="100000"/>
              </a:lnSpc>
              <a:spcBef>
                <a:spcPts val="500"/>
              </a:spcBef>
              <a:spcAft>
                <a:spcPts val="1000"/>
              </a:spcAft>
              <a:buFont typeface="Arial" panose="020B0604020202020204" pitchFamily="34" charset="0"/>
              <a:buChar char="•"/>
              <a:defRPr sz="2400">
                <a:solidFill>
                  <a:schemeClr val="bg2"/>
                </a:solidFill>
              </a:defRPr>
            </a:lvl2pPr>
            <a:lvl3pPr marL="1143000" indent="-228600">
              <a:lnSpc>
                <a:spcPct val="100000"/>
              </a:lnSpc>
              <a:spcBef>
                <a:spcPts val="500"/>
              </a:spcBef>
              <a:spcAft>
                <a:spcPts val="1000"/>
              </a:spcAft>
              <a:buFont typeface="Arial" panose="020B0604020202020204" pitchFamily="34" charset="0"/>
              <a:buChar char="•"/>
              <a:defRPr sz="2000">
                <a:solidFill>
                  <a:schemeClr val="bg2"/>
                </a:solidFill>
              </a:defRPr>
            </a:lvl3pPr>
            <a:lvl4pPr marL="1600200" indent="-228600">
              <a:lnSpc>
                <a:spcPct val="100000"/>
              </a:lnSpc>
              <a:spcBef>
                <a:spcPts val="500"/>
              </a:spcBef>
              <a:spcAft>
                <a:spcPts val="1000"/>
              </a:spcAft>
              <a:buFont typeface="Arial" panose="020B0604020202020204" pitchFamily="34" charset="0"/>
              <a:buChar char="•"/>
              <a:defRPr>
                <a:solidFill>
                  <a:schemeClr val="bg2"/>
                </a:solidFill>
              </a:defRPr>
            </a:lvl4pPr>
            <a:lvl5pPr marL="2057400" indent="-228600">
              <a:lnSpc>
                <a:spcPct val="100000"/>
              </a:lnSpc>
              <a:spcBef>
                <a:spcPts val="500"/>
              </a:spcBef>
              <a:spcAft>
                <a:spcPts val="1000"/>
              </a:spcAft>
              <a:buFont typeface="Arial" panose="020B0604020202020204" pitchFamily="34" charset="0"/>
              <a:buChar char="•"/>
              <a:defRPr>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AutoNum type="arabicPeriod" startAt="4"/>
            </a:pPr>
            <a:r>
              <a:rPr lang="en-US" sz="2600" b="1" dirty="0"/>
              <a:t>After received</a:t>
            </a:r>
            <a:r>
              <a:rPr lang="en-US" sz="2600" dirty="0"/>
              <a:t>, BPA will update Section 2.1 of </a:t>
            </a:r>
            <a:r>
              <a:rPr lang="en-US" sz="2600" b="1" dirty="0"/>
              <a:t>Exhibit C </a:t>
            </a:r>
            <a:r>
              <a:rPr lang="en-US" sz="2600" dirty="0"/>
              <a:t>of the   District’s Power Sales Agreement (Contract #25-51-02)</a:t>
            </a:r>
          </a:p>
        </p:txBody>
      </p:sp>
    </p:spTree>
    <p:extLst>
      <p:ext uri="{BB962C8B-B14F-4D97-AF65-F5344CB8AC3E}">
        <p14:creationId xmlns:p14="http://schemas.microsoft.com/office/powerpoint/2010/main" val="163512934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2CCE29-F21B-2EAC-F05B-844A25228B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87926" y="937261"/>
            <a:ext cx="5781728" cy="3931920"/>
          </a:xfrm>
          <a:prstGeom prst="rect">
            <a:avLst/>
          </a:prstGeom>
          <a:ln>
            <a:noFill/>
          </a:ln>
          <a:effectLst>
            <a:glow rad="101600">
              <a:schemeClr val="accent2">
                <a:satMod val="175000"/>
                <a:alpha val="40000"/>
              </a:schemeClr>
            </a:glow>
            <a:outerShdw blurRad="225425" dist="50800" dir="5220000" algn="ctr">
              <a:srgbClr val="000000">
                <a:alpha val="33000"/>
              </a:srgbClr>
            </a:outerShdw>
          </a:effectLst>
          <a:scene3d>
            <a:camera prst="perspectiveFront" fov="3000000">
              <a:rot lat="20814561" lon="995004" rev="21065172"/>
            </a:camera>
            <a:lightRig rig="harsh" dir="t">
              <a:rot lat="0" lon="0" rev="3000000"/>
            </a:lightRig>
          </a:scene3d>
          <a:sp3d extrusionH="254000" contourW="19050">
            <a:bevelT w="82550" h="44450" prst="angle"/>
            <a:bevelB w="82550" h="44450" prst="angle"/>
            <a:contourClr>
              <a:srgbClr val="FFFFFF"/>
            </a:contourClr>
          </a:sp3d>
        </p:spPr>
      </p:pic>
      <p:sp>
        <p:nvSpPr>
          <p:cNvPr id="2" name="Title 1">
            <a:extLst>
              <a:ext uri="{FF2B5EF4-FFF2-40B4-BE49-F238E27FC236}">
                <a16:creationId xmlns:a16="http://schemas.microsoft.com/office/drawing/2014/main" id="{1857CE7E-A432-9875-2248-E4B215AD287F}"/>
              </a:ext>
            </a:extLst>
          </p:cNvPr>
          <p:cNvSpPr>
            <a:spLocks noGrp="1"/>
          </p:cNvSpPr>
          <p:nvPr>
            <p:ph type="title"/>
          </p:nvPr>
        </p:nvSpPr>
        <p:spPr/>
        <p:txBody>
          <a:bodyPr/>
          <a:lstStyle/>
          <a:p>
            <a:r>
              <a:rPr lang="en-US" dirty="0"/>
              <a:t>Above-CHWM Election </a:t>
            </a:r>
            <a:r>
              <a:rPr lang="en-US" u="sng" dirty="0"/>
              <a:t>Questions?</a:t>
            </a:r>
          </a:p>
        </p:txBody>
      </p:sp>
      <p:sp>
        <p:nvSpPr>
          <p:cNvPr id="4" name="Slide Number Placeholder 3">
            <a:extLst>
              <a:ext uri="{FF2B5EF4-FFF2-40B4-BE49-F238E27FC236}">
                <a16:creationId xmlns:a16="http://schemas.microsoft.com/office/drawing/2014/main" id="{90268957-31F9-E00D-B308-5A068EA9A7EE}"/>
              </a:ext>
            </a:extLst>
          </p:cNvPr>
          <p:cNvSpPr>
            <a:spLocks noGrp="1"/>
          </p:cNvSpPr>
          <p:nvPr>
            <p:ph type="sldNum" sz="quarter" idx="12"/>
          </p:nvPr>
        </p:nvSpPr>
        <p:spPr/>
        <p:txBody>
          <a:bodyPr/>
          <a:lstStyle/>
          <a:p>
            <a:fld id="{14A0D438-1743-42C4-8C31-D251F13359CC}" type="slidenum">
              <a:rPr lang="en-US" smtClean="0"/>
              <a:t>11</a:t>
            </a:fld>
            <a:endParaRPr lang="en-US"/>
          </a:p>
        </p:txBody>
      </p:sp>
      <p:pic>
        <p:nvPicPr>
          <p:cNvPr id="10" name="Picture 9">
            <a:extLst>
              <a:ext uri="{FF2B5EF4-FFF2-40B4-BE49-F238E27FC236}">
                <a16:creationId xmlns:a16="http://schemas.microsoft.com/office/drawing/2014/main" id="{6FC75A4A-301D-3C91-CEEF-00E890B8F5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10015" y="4305430"/>
            <a:ext cx="5158401" cy="2103120"/>
          </a:xfrm>
          <a:prstGeom prst="rect">
            <a:avLst/>
          </a:prstGeom>
          <a:ln>
            <a:noFill/>
          </a:ln>
          <a:effectLst>
            <a:glow rad="101600">
              <a:schemeClr val="accent2">
                <a:satMod val="175000"/>
                <a:alpha val="40000"/>
              </a:schemeClr>
            </a:glow>
            <a:outerShdw blurRad="225425" dist="50800" dir="5220000" algn="ctr">
              <a:srgbClr val="000000">
                <a:alpha val="33000"/>
              </a:srgbClr>
            </a:outerShdw>
          </a:effectLst>
          <a:scene3d>
            <a:camera prst="perspectiveAbove"/>
            <a:lightRig rig="harsh" dir="t">
              <a:rot lat="0" lon="0" rev="3000000"/>
            </a:lightRig>
          </a:scene3d>
          <a:sp3d extrusionH="254000" contourW="19050">
            <a:bevelT w="82550" h="44450" prst="angle"/>
            <a:bevelB w="82550" h="44450" prst="angle"/>
            <a:contourClr>
              <a:srgbClr val="FFFFFF"/>
            </a:contourClr>
          </a:sp3d>
        </p:spPr>
      </p:pic>
      <p:pic>
        <p:nvPicPr>
          <p:cNvPr id="11" name="Picture 10">
            <a:extLst>
              <a:ext uri="{FF2B5EF4-FFF2-40B4-BE49-F238E27FC236}">
                <a16:creationId xmlns:a16="http://schemas.microsoft.com/office/drawing/2014/main" id="{2FDFF6E4-E771-C93F-9EAD-067788AEF332}"/>
              </a:ext>
            </a:extLst>
          </p:cNvPr>
          <p:cNvPicPr>
            <a:picLocks noChangeAspect="1"/>
          </p:cNvPicPr>
          <p:nvPr/>
        </p:nvPicPr>
        <p:blipFill>
          <a:blip r:embed="rId4"/>
          <a:stretch>
            <a:fillRect/>
          </a:stretch>
        </p:blipFill>
        <p:spPr>
          <a:xfrm>
            <a:off x="614831" y="1188720"/>
            <a:ext cx="5487572" cy="3291840"/>
          </a:xfrm>
          <a:prstGeom prst="rect">
            <a:avLst/>
          </a:prstGeom>
          <a:ln>
            <a:noFill/>
          </a:ln>
          <a:effectLst>
            <a:glow rad="101600">
              <a:schemeClr val="accent2">
                <a:satMod val="175000"/>
                <a:alpha val="40000"/>
              </a:schemeClr>
            </a:glow>
            <a:outerShdw blurRad="225425" dist="50800" dir="5220000" algn="ctr">
              <a:srgbClr val="000000">
                <a:alpha val="33000"/>
              </a:srgbClr>
            </a:outerShdw>
          </a:effectLst>
          <a:scene3d>
            <a:camera prst="perspectiveFront" fov="3300000">
              <a:rot lat="448392" lon="20134407" rev="256095"/>
            </a:camera>
            <a:lightRig rig="harsh" dir="t">
              <a:rot lat="0" lon="0" rev="3000000"/>
            </a:lightRig>
          </a:scene3d>
          <a:sp3d extrusionH="254000" contourW="19050">
            <a:bevelT w="82550" h="44450" prst="coolSlant"/>
            <a:bevelB w="82550" h="44450" prst="angle"/>
            <a:contourClr>
              <a:srgbClr val="FFFFFF"/>
            </a:contourClr>
          </a:sp3d>
        </p:spPr>
      </p:pic>
    </p:spTree>
    <p:extLst>
      <p:ext uri="{BB962C8B-B14F-4D97-AF65-F5344CB8AC3E}">
        <p14:creationId xmlns:p14="http://schemas.microsoft.com/office/powerpoint/2010/main" val="3879796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2FD823-9949-E183-8621-D2719B5CF1FE}"/>
              </a:ext>
            </a:extLst>
          </p:cNvPr>
          <p:cNvPicPr>
            <a:picLocks noChangeAspect="1"/>
          </p:cNvPicPr>
          <p:nvPr/>
        </p:nvPicPr>
        <p:blipFill>
          <a:blip r:embed="rId3"/>
          <a:srcRect b="21326"/>
          <a:stretch>
            <a:fillRect/>
          </a:stretch>
        </p:blipFill>
        <p:spPr>
          <a:xfrm>
            <a:off x="2413066" y="937261"/>
            <a:ext cx="9448799" cy="4460260"/>
          </a:xfrm>
          <a:prstGeom prst="rect">
            <a:avLst/>
          </a:prstGeom>
        </p:spPr>
      </p:pic>
      <p:pic>
        <p:nvPicPr>
          <p:cNvPr id="13" name="Picture 12">
            <a:extLst>
              <a:ext uri="{FF2B5EF4-FFF2-40B4-BE49-F238E27FC236}">
                <a16:creationId xmlns:a16="http://schemas.microsoft.com/office/drawing/2014/main" id="{8BD3FD78-6309-A535-46A7-A4143068BB8F}"/>
              </a:ext>
            </a:extLst>
          </p:cNvPr>
          <p:cNvPicPr>
            <a:picLocks noChangeAspect="1"/>
          </p:cNvPicPr>
          <p:nvPr/>
        </p:nvPicPr>
        <p:blipFill>
          <a:blip r:embed="rId3"/>
          <a:srcRect t="70176"/>
          <a:stretch>
            <a:fillRect/>
          </a:stretch>
        </p:blipFill>
        <p:spPr>
          <a:xfrm>
            <a:off x="2413066" y="4915739"/>
            <a:ext cx="9448799" cy="1690801"/>
          </a:xfrm>
          <a:prstGeom prst="rect">
            <a:avLst/>
          </a:prstGeom>
        </p:spPr>
      </p:pic>
      <p:sp>
        <p:nvSpPr>
          <p:cNvPr id="2" name="Title 1">
            <a:extLst>
              <a:ext uri="{FF2B5EF4-FFF2-40B4-BE49-F238E27FC236}">
                <a16:creationId xmlns:a16="http://schemas.microsoft.com/office/drawing/2014/main" id="{A11225DA-8847-6018-0141-2273F2FF05F5}"/>
              </a:ext>
            </a:extLst>
          </p:cNvPr>
          <p:cNvSpPr>
            <a:spLocks noGrp="1"/>
          </p:cNvSpPr>
          <p:nvPr>
            <p:ph type="title"/>
          </p:nvPr>
        </p:nvSpPr>
        <p:spPr/>
        <p:txBody>
          <a:bodyPr/>
          <a:lstStyle/>
          <a:p>
            <a:r>
              <a:rPr lang="en-US" dirty="0"/>
              <a:t>Benton PUD’s Resource Plan</a:t>
            </a:r>
          </a:p>
        </p:txBody>
      </p:sp>
      <p:sp>
        <p:nvSpPr>
          <p:cNvPr id="4" name="Slide Number Placeholder 3">
            <a:extLst>
              <a:ext uri="{FF2B5EF4-FFF2-40B4-BE49-F238E27FC236}">
                <a16:creationId xmlns:a16="http://schemas.microsoft.com/office/drawing/2014/main" id="{B5218F8E-0914-71A0-7CDF-AD87D18F2398}"/>
              </a:ext>
            </a:extLst>
          </p:cNvPr>
          <p:cNvSpPr>
            <a:spLocks noGrp="1"/>
          </p:cNvSpPr>
          <p:nvPr>
            <p:ph type="sldNum" sz="quarter" idx="12"/>
          </p:nvPr>
        </p:nvSpPr>
        <p:spPr/>
        <p:txBody>
          <a:bodyPr/>
          <a:lstStyle/>
          <a:p>
            <a:fld id="{14A0D438-1743-42C4-8C31-D251F13359CC}" type="slidenum">
              <a:rPr lang="en-US" smtClean="0"/>
              <a:t>2</a:t>
            </a:fld>
            <a:endParaRPr lang="en-US"/>
          </a:p>
        </p:txBody>
      </p:sp>
      <p:sp>
        <p:nvSpPr>
          <p:cNvPr id="11" name="Content Placeholder 3">
            <a:extLst>
              <a:ext uri="{FF2B5EF4-FFF2-40B4-BE49-F238E27FC236}">
                <a16:creationId xmlns:a16="http://schemas.microsoft.com/office/drawing/2014/main" id="{D7843D8C-E3B9-DBF6-1088-C8420EAED7E1}"/>
              </a:ext>
            </a:extLst>
          </p:cNvPr>
          <p:cNvSpPr>
            <a:spLocks noGrp="1"/>
          </p:cNvSpPr>
          <p:nvPr>
            <p:ph idx="1"/>
          </p:nvPr>
        </p:nvSpPr>
        <p:spPr>
          <a:xfrm>
            <a:off x="89885" y="1228450"/>
            <a:ext cx="2323182" cy="4784724"/>
          </a:xfrm>
        </p:spPr>
        <p:txBody>
          <a:bodyPr>
            <a:normAutofit fontScale="77500" lnSpcReduction="20000"/>
          </a:bodyPr>
          <a:lstStyle/>
          <a:p>
            <a:r>
              <a:rPr lang="en-US" b="1" dirty="0">
                <a:solidFill>
                  <a:schemeClr val="accent6"/>
                </a:solidFill>
              </a:rPr>
              <a:t>Resource Plan </a:t>
            </a:r>
            <a:r>
              <a:rPr lang="en-US" dirty="0">
                <a:solidFill>
                  <a:schemeClr val="accent6"/>
                </a:solidFill>
              </a:rPr>
              <a:t>is to serve Above-CHWM with </a:t>
            </a:r>
            <a:r>
              <a:rPr lang="en-US" b="1" dirty="0">
                <a:solidFill>
                  <a:srgbClr val="F5A95F"/>
                </a:solidFill>
              </a:rPr>
              <a:t>BPA Tier 2</a:t>
            </a:r>
          </a:p>
          <a:p>
            <a:r>
              <a:rPr lang="en-US" b="1" dirty="0">
                <a:solidFill>
                  <a:srgbClr val="F5A95F"/>
                </a:solidFill>
              </a:rPr>
              <a:t>Tier 2 load </a:t>
            </a:r>
            <a:r>
              <a:rPr lang="en-US" dirty="0">
                <a:solidFill>
                  <a:schemeClr val="accent6"/>
                </a:solidFill>
              </a:rPr>
              <a:t>forecast is relatively small</a:t>
            </a:r>
          </a:p>
          <a:p>
            <a:r>
              <a:rPr lang="en-US" b="1" dirty="0">
                <a:solidFill>
                  <a:srgbClr val="799ABC"/>
                </a:solidFill>
              </a:rPr>
              <a:t>BPA Tier 1 </a:t>
            </a:r>
            <a:r>
              <a:rPr lang="en-US" b="1" dirty="0">
                <a:solidFill>
                  <a:schemeClr val="accent6"/>
                </a:solidFill>
              </a:rPr>
              <a:t>CHWM increases to 213.007 </a:t>
            </a:r>
            <a:r>
              <a:rPr lang="en-US" sz="2400" b="1" dirty="0" err="1">
                <a:solidFill>
                  <a:schemeClr val="accent6"/>
                </a:solidFill>
              </a:rPr>
              <a:t>aMW</a:t>
            </a:r>
            <a:r>
              <a:rPr lang="en-US" sz="2400" b="1" dirty="0">
                <a:solidFill>
                  <a:schemeClr val="accent6"/>
                </a:solidFill>
              </a:rPr>
              <a:t> </a:t>
            </a:r>
            <a:r>
              <a:rPr lang="en-US" dirty="0">
                <a:solidFill>
                  <a:schemeClr val="accent6"/>
                </a:solidFill>
              </a:rPr>
              <a:t>effective 10/1/2028</a:t>
            </a:r>
          </a:p>
        </p:txBody>
      </p:sp>
      <p:grpSp>
        <p:nvGrpSpPr>
          <p:cNvPr id="3" name="Group 2">
            <a:extLst>
              <a:ext uri="{FF2B5EF4-FFF2-40B4-BE49-F238E27FC236}">
                <a16:creationId xmlns:a16="http://schemas.microsoft.com/office/drawing/2014/main" id="{8E3E951F-5DF5-B2FB-88BD-4F926D2E4720}"/>
              </a:ext>
            </a:extLst>
          </p:cNvPr>
          <p:cNvGrpSpPr/>
          <p:nvPr/>
        </p:nvGrpSpPr>
        <p:grpSpPr>
          <a:xfrm>
            <a:off x="5158741" y="937261"/>
            <a:ext cx="6703126" cy="1005000"/>
            <a:chOff x="5158741" y="937261"/>
            <a:chExt cx="6703126" cy="1005000"/>
          </a:xfrm>
        </p:grpSpPr>
        <p:sp>
          <p:nvSpPr>
            <p:cNvPr id="6" name="Right Brace 5">
              <a:extLst>
                <a:ext uri="{FF2B5EF4-FFF2-40B4-BE49-F238E27FC236}">
                  <a16:creationId xmlns:a16="http://schemas.microsoft.com/office/drawing/2014/main" id="{418D684F-4401-C148-E408-B6A93A61311B}"/>
                </a:ext>
              </a:extLst>
            </p:cNvPr>
            <p:cNvSpPr/>
            <p:nvPr/>
          </p:nvSpPr>
          <p:spPr>
            <a:xfrm rot="16200000">
              <a:off x="8269413" y="-1650193"/>
              <a:ext cx="481782" cy="6703126"/>
            </a:xfrm>
            <a:prstGeom prst="rightBrace">
              <a:avLst>
                <a:gd name="adj1" fmla="val 8333"/>
                <a:gd name="adj2" fmla="val 49825"/>
              </a:avLst>
            </a:prstGeom>
            <a:ln>
              <a:solidFill>
                <a:schemeClr val="accent5"/>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solidFill>
                  <a:schemeClr val="accent5"/>
                </a:solidFill>
              </a:endParaRPr>
            </a:p>
          </p:txBody>
        </p:sp>
        <p:sp>
          <p:nvSpPr>
            <p:cNvPr id="7" name="TextBox 6">
              <a:extLst>
                <a:ext uri="{FF2B5EF4-FFF2-40B4-BE49-F238E27FC236}">
                  <a16:creationId xmlns:a16="http://schemas.microsoft.com/office/drawing/2014/main" id="{B3F84D0F-82EB-1CF1-AE68-DDAFA6ED6693}"/>
                </a:ext>
              </a:extLst>
            </p:cNvPr>
            <p:cNvSpPr txBox="1"/>
            <p:nvPr/>
          </p:nvSpPr>
          <p:spPr>
            <a:xfrm>
              <a:off x="7527192" y="937261"/>
              <a:ext cx="1966221" cy="523220"/>
            </a:xfrm>
            <a:prstGeom prst="rect">
              <a:avLst/>
            </a:prstGeom>
            <a:noFill/>
            <a:ln>
              <a:noFill/>
            </a:ln>
          </p:spPr>
          <p:txBody>
            <a:bodyPr wrap="square" rtlCol="0">
              <a:spAutoFit/>
            </a:bodyPr>
            <a:lstStyle/>
            <a:p>
              <a:pPr algn="ctr"/>
              <a:r>
                <a:rPr lang="en-US" sz="1400" b="1" u="none" strike="noStrike" dirty="0">
                  <a:solidFill>
                    <a:schemeClr val="accent5"/>
                  </a:solidFill>
                  <a:effectLst/>
                </a:rPr>
                <a:t>16-Year Provider of Choice Contract</a:t>
              </a:r>
            </a:p>
          </p:txBody>
        </p:sp>
      </p:grpSp>
      <p:sp>
        <p:nvSpPr>
          <p:cNvPr id="8" name="Rectangle 7">
            <a:extLst>
              <a:ext uri="{FF2B5EF4-FFF2-40B4-BE49-F238E27FC236}">
                <a16:creationId xmlns:a16="http://schemas.microsoft.com/office/drawing/2014/main" id="{C957FFFD-8D2A-B181-6E04-B02BB08B2EA7}"/>
              </a:ext>
            </a:extLst>
          </p:cNvPr>
          <p:cNvSpPr/>
          <p:nvPr/>
        </p:nvSpPr>
        <p:spPr>
          <a:xfrm>
            <a:off x="4736123" y="5591908"/>
            <a:ext cx="805069" cy="222738"/>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2839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E1B1-4842-7804-A6CB-F68F87D1E8FE}"/>
              </a:ext>
            </a:extLst>
          </p:cNvPr>
          <p:cNvSpPr>
            <a:spLocks noGrp="1"/>
          </p:cNvSpPr>
          <p:nvPr>
            <p:ph type="title"/>
          </p:nvPr>
        </p:nvSpPr>
        <p:spPr/>
        <p:txBody>
          <a:bodyPr>
            <a:normAutofit/>
          </a:bodyPr>
          <a:lstStyle/>
          <a:p>
            <a:r>
              <a:rPr lang="en-US" dirty="0"/>
              <a:t>Above-CHWM </a:t>
            </a:r>
            <a:r>
              <a:rPr lang="en-US" u="sng" dirty="0"/>
              <a:t>Forecast</a:t>
            </a:r>
          </a:p>
        </p:txBody>
      </p:sp>
      <p:sp>
        <p:nvSpPr>
          <p:cNvPr id="4" name="Slide Number Placeholder 3">
            <a:extLst>
              <a:ext uri="{FF2B5EF4-FFF2-40B4-BE49-F238E27FC236}">
                <a16:creationId xmlns:a16="http://schemas.microsoft.com/office/drawing/2014/main" id="{D7263546-6BF9-49C2-C69D-95DA8B7D1C28}"/>
              </a:ext>
            </a:extLst>
          </p:cNvPr>
          <p:cNvSpPr>
            <a:spLocks noGrp="1"/>
          </p:cNvSpPr>
          <p:nvPr>
            <p:ph type="sldNum" sz="quarter" idx="12"/>
          </p:nvPr>
        </p:nvSpPr>
        <p:spPr/>
        <p:txBody>
          <a:bodyPr/>
          <a:lstStyle/>
          <a:p>
            <a:fld id="{14A0D438-1743-42C4-8C31-D251F13359CC}" type="slidenum">
              <a:rPr lang="en-US" smtClean="0"/>
              <a:t>3</a:t>
            </a:fld>
            <a:endParaRPr lang="en-US"/>
          </a:p>
        </p:txBody>
      </p:sp>
      <p:sp>
        <p:nvSpPr>
          <p:cNvPr id="9" name="Content Placeholder 8">
            <a:extLst>
              <a:ext uri="{FF2B5EF4-FFF2-40B4-BE49-F238E27FC236}">
                <a16:creationId xmlns:a16="http://schemas.microsoft.com/office/drawing/2014/main" id="{C1EFBC46-FA2A-7BD7-2FDB-596FEA6AAB90}"/>
              </a:ext>
            </a:extLst>
          </p:cNvPr>
          <p:cNvSpPr>
            <a:spLocks noGrp="1"/>
          </p:cNvSpPr>
          <p:nvPr>
            <p:ph idx="1"/>
          </p:nvPr>
        </p:nvSpPr>
        <p:spPr>
          <a:xfrm>
            <a:off x="838200" y="1043793"/>
            <a:ext cx="11215876" cy="2737820"/>
          </a:xfrm>
        </p:spPr>
        <p:txBody>
          <a:bodyPr>
            <a:normAutofit lnSpcReduction="10000"/>
          </a:bodyPr>
          <a:lstStyle/>
          <a:p>
            <a:r>
              <a:rPr lang="en-US" b="1" dirty="0"/>
              <a:t>BPA Above-CHWM </a:t>
            </a:r>
            <a:r>
              <a:rPr lang="en-US" b="1" u="sng" dirty="0"/>
              <a:t>Process</a:t>
            </a:r>
            <a:endParaRPr lang="en-US" dirty="0"/>
          </a:p>
          <a:p>
            <a:pPr lvl="1"/>
            <a:r>
              <a:rPr lang="en-US" b="1" dirty="0"/>
              <a:t>Recurring process </a:t>
            </a:r>
            <a:r>
              <a:rPr lang="en-US" dirty="0"/>
              <a:t>proceeds each 2-year rate period</a:t>
            </a:r>
          </a:p>
          <a:p>
            <a:pPr lvl="1"/>
            <a:r>
              <a:rPr lang="en-US" b="1" dirty="0"/>
              <a:t>Load forecasts to be finalized every December </a:t>
            </a:r>
            <a:r>
              <a:rPr lang="en-US" dirty="0"/>
              <a:t>prior to rate period</a:t>
            </a:r>
            <a:endParaRPr lang="en-US" b="1" dirty="0"/>
          </a:p>
          <a:p>
            <a:pPr lvl="1"/>
            <a:r>
              <a:rPr lang="en-US" b="1" dirty="0"/>
              <a:t>Starting May 2027</a:t>
            </a:r>
            <a:r>
              <a:rPr lang="en-US" dirty="0"/>
              <a:t>, then every May prior to rate period</a:t>
            </a:r>
          </a:p>
          <a:p>
            <a:r>
              <a:rPr lang="en-US" b="1" dirty="0"/>
              <a:t>Tier 2 Annual Cost </a:t>
            </a:r>
            <a:r>
              <a:rPr lang="en-US" b="1" u="sng" dirty="0"/>
              <a:t>Forecast</a:t>
            </a:r>
            <a:endParaRPr lang="en-US" u="sng" dirty="0"/>
          </a:p>
        </p:txBody>
      </p:sp>
      <p:graphicFrame>
        <p:nvGraphicFramePr>
          <p:cNvPr id="11" name="Table 10">
            <a:extLst>
              <a:ext uri="{FF2B5EF4-FFF2-40B4-BE49-F238E27FC236}">
                <a16:creationId xmlns:a16="http://schemas.microsoft.com/office/drawing/2014/main" id="{CE260726-E375-D038-A85B-DDED8250D1AE}"/>
              </a:ext>
            </a:extLst>
          </p:cNvPr>
          <p:cNvGraphicFramePr>
            <a:graphicFrameLocks noGrp="1"/>
          </p:cNvGraphicFramePr>
          <p:nvPr>
            <p:extLst>
              <p:ext uri="{D42A27DB-BD31-4B8C-83A1-F6EECF244321}">
                <p14:modId xmlns:p14="http://schemas.microsoft.com/office/powerpoint/2010/main" val="2523824884"/>
              </p:ext>
            </p:extLst>
          </p:nvPr>
        </p:nvGraphicFramePr>
        <p:xfrm>
          <a:off x="383575" y="3706334"/>
          <a:ext cx="9671717" cy="2612624"/>
        </p:xfrm>
        <a:graphic>
          <a:graphicData uri="http://schemas.openxmlformats.org/drawingml/2006/table">
            <a:tbl>
              <a:tblPr>
                <a:tableStyleId>{B301B821-A1FF-4177-AEE7-76D212191A09}</a:tableStyleId>
              </a:tblPr>
              <a:tblGrid>
                <a:gridCol w="1482969">
                  <a:extLst>
                    <a:ext uri="{9D8B030D-6E8A-4147-A177-3AD203B41FA5}">
                      <a16:colId xmlns:a16="http://schemas.microsoft.com/office/drawing/2014/main" val="2586311594"/>
                    </a:ext>
                  </a:extLst>
                </a:gridCol>
                <a:gridCol w="844062">
                  <a:extLst>
                    <a:ext uri="{9D8B030D-6E8A-4147-A177-3AD203B41FA5}">
                      <a16:colId xmlns:a16="http://schemas.microsoft.com/office/drawing/2014/main" val="1042926375"/>
                    </a:ext>
                  </a:extLst>
                </a:gridCol>
                <a:gridCol w="856852">
                  <a:extLst>
                    <a:ext uri="{9D8B030D-6E8A-4147-A177-3AD203B41FA5}">
                      <a16:colId xmlns:a16="http://schemas.microsoft.com/office/drawing/2014/main" val="1833245811"/>
                    </a:ext>
                  </a:extLst>
                </a:gridCol>
                <a:gridCol w="1077455">
                  <a:extLst>
                    <a:ext uri="{9D8B030D-6E8A-4147-A177-3AD203B41FA5}">
                      <a16:colId xmlns:a16="http://schemas.microsoft.com/office/drawing/2014/main" val="2946635000"/>
                    </a:ext>
                  </a:extLst>
                </a:gridCol>
                <a:gridCol w="1294076">
                  <a:extLst>
                    <a:ext uri="{9D8B030D-6E8A-4147-A177-3AD203B41FA5}">
                      <a16:colId xmlns:a16="http://schemas.microsoft.com/office/drawing/2014/main" val="2350942468"/>
                    </a:ext>
                  </a:extLst>
                </a:gridCol>
                <a:gridCol w="1301365">
                  <a:extLst>
                    <a:ext uri="{9D8B030D-6E8A-4147-A177-3AD203B41FA5}">
                      <a16:colId xmlns:a16="http://schemas.microsoft.com/office/drawing/2014/main" val="3243644897"/>
                    </a:ext>
                  </a:extLst>
                </a:gridCol>
                <a:gridCol w="1203830">
                  <a:extLst>
                    <a:ext uri="{9D8B030D-6E8A-4147-A177-3AD203B41FA5}">
                      <a16:colId xmlns:a16="http://schemas.microsoft.com/office/drawing/2014/main" val="230592036"/>
                    </a:ext>
                  </a:extLst>
                </a:gridCol>
                <a:gridCol w="1611108">
                  <a:extLst>
                    <a:ext uri="{9D8B030D-6E8A-4147-A177-3AD203B41FA5}">
                      <a16:colId xmlns:a16="http://schemas.microsoft.com/office/drawing/2014/main" val="4128997086"/>
                    </a:ext>
                  </a:extLst>
                </a:gridCol>
              </a:tblGrid>
              <a:tr h="482792">
                <a:tc>
                  <a:txBody>
                    <a:bodyPr/>
                    <a:lstStyle/>
                    <a:p>
                      <a:pPr algn="ctr" fontAlgn="b">
                        <a:buNone/>
                      </a:pPr>
                      <a:r>
                        <a:rPr lang="en-US" sz="1400" b="1" u="none" strike="noStrike" dirty="0">
                          <a:solidFill>
                            <a:schemeClr val="tx1"/>
                          </a:solidFill>
                          <a:effectLst/>
                        </a:rPr>
                        <a:t>Fiscal Year</a:t>
                      </a:r>
                      <a:endParaRPr lang="en-US" sz="1400" b="1" i="0" u="none" strike="noStrike" dirty="0">
                        <a:solidFill>
                          <a:schemeClr val="tx1"/>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buNone/>
                      </a:pPr>
                      <a:r>
                        <a:rPr lang="en-US" sz="1400" b="1" u="none" strike="noStrike" dirty="0">
                          <a:solidFill>
                            <a:schemeClr val="tx1"/>
                          </a:solidFill>
                          <a:effectLst/>
                        </a:rPr>
                        <a:t>Tier 2 </a:t>
                      </a:r>
                      <a:r>
                        <a:rPr lang="en-US" sz="1400" b="1" u="none" strike="noStrike" dirty="0" err="1">
                          <a:solidFill>
                            <a:schemeClr val="tx1"/>
                          </a:solidFill>
                          <a:effectLst/>
                        </a:rPr>
                        <a:t>aMW</a:t>
                      </a:r>
                      <a:endParaRPr lang="en-US" sz="1400" b="1" i="0" u="none" strike="noStrike" dirty="0">
                        <a:solidFill>
                          <a:schemeClr val="tx1"/>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buNone/>
                      </a:pPr>
                      <a:r>
                        <a:rPr lang="en-US" sz="1400" b="1" u="none" strike="noStrike" dirty="0">
                          <a:solidFill>
                            <a:schemeClr val="tx1"/>
                          </a:solidFill>
                          <a:effectLst/>
                        </a:rPr>
                        <a:t>Tier 2 MWh</a:t>
                      </a:r>
                      <a:endParaRPr lang="en-US" sz="1400" b="1" i="0" u="none" strike="noStrike" dirty="0">
                        <a:solidFill>
                          <a:schemeClr val="tx1"/>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buNone/>
                      </a:pPr>
                      <a:r>
                        <a:rPr lang="en-US" sz="1400" b="1" u="none" strike="noStrike" dirty="0">
                          <a:solidFill>
                            <a:schemeClr val="tx1"/>
                          </a:solidFill>
                          <a:effectLst/>
                        </a:rPr>
                        <a:t>Tier 2 Rate ($/MWh)</a:t>
                      </a:r>
                      <a:endParaRPr lang="en-US" sz="1400" b="1" i="0" u="none" strike="noStrike" dirty="0">
                        <a:solidFill>
                          <a:schemeClr val="tx1"/>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buNone/>
                      </a:pPr>
                      <a:r>
                        <a:rPr lang="en-US" sz="1400" b="1" u="none" strike="noStrike" dirty="0">
                          <a:solidFill>
                            <a:schemeClr val="tx1"/>
                          </a:solidFill>
                          <a:effectLst/>
                        </a:rPr>
                        <a:t>Tier 2 Annual Cost</a:t>
                      </a:r>
                      <a:endParaRPr lang="en-US" sz="1400" b="1" i="0" u="none" strike="noStrike" dirty="0">
                        <a:solidFill>
                          <a:schemeClr val="tx1"/>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buNone/>
                      </a:pPr>
                      <a:r>
                        <a:rPr lang="en-US" sz="1400" b="1" u="none" strike="noStrike" dirty="0">
                          <a:solidFill>
                            <a:schemeClr val="tx1"/>
                          </a:solidFill>
                          <a:effectLst/>
                        </a:rPr>
                        <a:t>BPA Power Total Cost</a:t>
                      </a:r>
                      <a:endParaRPr lang="en-US" sz="1400" b="1" i="0" u="none" strike="noStrike" dirty="0">
                        <a:solidFill>
                          <a:schemeClr val="tx1"/>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buNone/>
                      </a:pPr>
                      <a:r>
                        <a:rPr lang="en-US" sz="1400" b="1" u="none" strike="noStrike" dirty="0">
                          <a:solidFill>
                            <a:schemeClr val="tx1"/>
                          </a:solidFill>
                          <a:effectLst/>
                        </a:rPr>
                        <a:t>Tier 2 % of Total Cost</a:t>
                      </a:r>
                      <a:endParaRPr lang="en-US" sz="1400" b="1" i="0" u="none" strike="noStrike" dirty="0">
                        <a:solidFill>
                          <a:schemeClr val="tx1"/>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fontAlgn="b">
                        <a:buNone/>
                      </a:pPr>
                      <a:r>
                        <a:rPr lang="en-US" sz="1400" b="1" u="none" strike="noStrike" kern="1200" dirty="0">
                          <a:solidFill>
                            <a:schemeClr val="tx1"/>
                          </a:solidFill>
                          <a:effectLst/>
                        </a:rPr>
                        <a:t>*Estimated Retail Rate Impact %</a:t>
                      </a:r>
                      <a:endParaRPr lang="en-US" sz="1400" b="1" i="0" u="none" strike="noStrike" kern="1200" dirty="0">
                        <a:solidFill>
                          <a:schemeClr val="tx1"/>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572328427"/>
                  </a:ext>
                </a:extLst>
              </a:tr>
              <a:tr h="266229">
                <a:tc>
                  <a:txBody>
                    <a:bodyPr/>
                    <a:lstStyle/>
                    <a:p>
                      <a:pPr algn="l" fontAlgn="b">
                        <a:buNone/>
                      </a:pPr>
                      <a:r>
                        <a:rPr lang="en-US" sz="1400" b="1" u="none" strike="noStrike" dirty="0">
                          <a:effectLst/>
                        </a:rPr>
                        <a:t>FY 2027 (BP-26)</a:t>
                      </a:r>
                      <a:endParaRPr lang="en-US" sz="1400" b="1"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11.564</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101,301</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$67.40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$6,827,663</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a:effectLst/>
                        </a:rPr>
                        <a:t>$69,220,368</a:t>
                      </a:r>
                      <a:endParaRPr lang="en-US" sz="1400" b="0" i="1" u="none" strike="noStrike">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9.9%</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i="1" u="none" strike="noStrike" dirty="0">
                          <a:solidFill>
                            <a:srgbClr val="000000"/>
                          </a:solidFill>
                          <a:effectLst/>
                          <a:latin typeface="Aptos Narrow" panose="020B0004020202020204" pitchFamily="34" charset="0"/>
                        </a:rPr>
                        <a:t>N/A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36642458"/>
                  </a:ext>
                </a:extLst>
              </a:tr>
              <a:tr h="266229">
                <a:tc>
                  <a:txBody>
                    <a:bodyPr/>
                    <a:lstStyle/>
                    <a:p>
                      <a:pPr algn="l" fontAlgn="b">
                        <a:buNone/>
                      </a:pPr>
                      <a:r>
                        <a:rPr lang="en-US" sz="1400" b="1" u="none" strike="noStrike" dirty="0">
                          <a:effectLst/>
                        </a:rPr>
                        <a:t>FY 2028 (BP-26)</a:t>
                      </a:r>
                      <a:endParaRPr lang="en-US" sz="1400" b="1"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11.740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102,842</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$67.70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$6,962,430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$68,889,962</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u="none" strike="noStrike" dirty="0">
                          <a:effectLst/>
                        </a:rPr>
                        <a:t>10.1%</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tc>
                  <a:txBody>
                    <a:bodyPr/>
                    <a:lstStyle/>
                    <a:p>
                      <a:pPr algn="r" fontAlgn="b">
                        <a:buNone/>
                      </a:pPr>
                      <a:r>
                        <a:rPr lang="en-US" sz="1400" b="0" i="1" u="none" strike="noStrike" dirty="0">
                          <a:solidFill>
                            <a:srgbClr val="000000"/>
                          </a:solidFill>
                          <a:effectLst/>
                          <a:latin typeface="Aptos Narrow" panose="020B0004020202020204" pitchFamily="34" charset="0"/>
                        </a:rPr>
                        <a:t>N/A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95928266"/>
                  </a:ext>
                </a:extLst>
              </a:tr>
              <a:tr h="266229">
                <a:tc>
                  <a:txBody>
                    <a:bodyPr/>
                    <a:lstStyle/>
                    <a:p>
                      <a:pPr algn="l" fontAlgn="b">
                        <a:buNone/>
                      </a:pPr>
                      <a:r>
                        <a:rPr lang="en-US" sz="1400" b="1" u="none" strike="noStrike" dirty="0">
                          <a:effectLst/>
                        </a:rPr>
                        <a:t>FY 2029 (BP-29)</a:t>
                      </a:r>
                      <a:endParaRPr lang="en-US" sz="1400" b="1"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0.000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$75.00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$69,881,791</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0.0%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i="1" u="none" strike="noStrike" dirty="0">
                          <a:solidFill>
                            <a:srgbClr val="000000"/>
                          </a:solidFill>
                          <a:effectLst/>
                          <a:latin typeface="Aptos Narrow" panose="020B0004020202020204" pitchFamily="34" charset="0"/>
                        </a:rPr>
                        <a:t>N/A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36650051"/>
                  </a:ext>
                </a:extLst>
              </a:tr>
              <a:tr h="266229">
                <a:tc>
                  <a:txBody>
                    <a:bodyPr/>
                    <a:lstStyle/>
                    <a:p>
                      <a:pPr algn="l" fontAlgn="b">
                        <a:buNone/>
                      </a:pPr>
                      <a:r>
                        <a:rPr lang="en-US" sz="1400" b="1" u="none" strike="noStrike" dirty="0">
                          <a:effectLst/>
                        </a:rPr>
                        <a:t>FY 2030 (BP-29)</a:t>
                      </a:r>
                      <a:endParaRPr lang="en-US" sz="1400" b="1"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0.000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$75.00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$70,077,262</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u="none" strike="noStrike" dirty="0">
                          <a:effectLst/>
                        </a:rPr>
                        <a:t>0.0%</a:t>
                      </a:r>
                      <a:endParaRPr lang="en-US" sz="1400" b="0" i="1"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algn="r" fontAlgn="b">
                        <a:buNone/>
                      </a:pPr>
                      <a:r>
                        <a:rPr lang="en-US" sz="1400" b="0" i="1" u="none" strike="noStrike" dirty="0">
                          <a:solidFill>
                            <a:srgbClr val="000000"/>
                          </a:solidFill>
                          <a:effectLst/>
                          <a:latin typeface="Aptos Narrow" panose="020B0004020202020204" pitchFamily="34" charset="0"/>
                        </a:rPr>
                        <a:t>N/A</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86309323"/>
                  </a:ext>
                </a:extLst>
              </a:tr>
              <a:tr h="266229">
                <a:tc>
                  <a:txBody>
                    <a:bodyPr/>
                    <a:lstStyle/>
                    <a:p>
                      <a:pPr algn="l" fontAlgn="b">
                        <a:buNone/>
                      </a:pPr>
                      <a:r>
                        <a:rPr lang="en-US" sz="1400" b="1" u="none" strike="noStrike" dirty="0">
                          <a:solidFill>
                            <a:schemeClr val="accent5"/>
                          </a:solidFill>
                          <a:effectLst/>
                        </a:rPr>
                        <a:t>FY Future 1</a:t>
                      </a:r>
                      <a:endParaRPr lang="en-US" sz="1400" b="1" i="1" u="none" strike="noStrike" dirty="0">
                        <a:solidFill>
                          <a:schemeClr val="accent5"/>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5.000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43,800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$75.00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defTabSz="914400" rtl="0" eaLnBrk="1" fontAlgn="b" latinLnBrk="0" hangingPunct="1">
                        <a:buNone/>
                      </a:pPr>
                      <a:r>
                        <a:rPr lang="en-US" sz="1400" b="0" u="none" strike="noStrike" kern="1200" dirty="0">
                          <a:solidFill>
                            <a:schemeClr val="dk1"/>
                          </a:solidFill>
                          <a:effectLst/>
                        </a:rPr>
                        <a:t>$3,285,000</a:t>
                      </a:r>
                      <a:endParaRPr lang="en-US" sz="1400" b="0" i="0" u="none" strike="noStrike" kern="1200" dirty="0">
                        <a:solidFill>
                          <a:schemeClr val="dk1"/>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$70,077,262</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4.7%</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i="0" u="none" strike="noStrike" dirty="0">
                          <a:solidFill>
                            <a:srgbClr val="000000"/>
                          </a:solidFill>
                          <a:effectLst/>
                          <a:latin typeface="Aptos Narrow" panose="020B0004020202020204" pitchFamily="34" charset="0"/>
                        </a:rPr>
                        <a:t>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5022960"/>
                  </a:ext>
                </a:extLst>
              </a:tr>
              <a:tr h="266229">
                <a:tc>
                  <a:txBody>
                    <a:bodyPr/>
                    <a:lstStyle/>
                    <a:p>
                      <a:pPr algn="l" fontAlgn="b">
                        <a:buNone/>
                      </a:pPr>
                      <a:r>
                        <a:rPr lang="en-US" sz="1400" b="1" u="none" strike="noStrike" dirty="0">
                          <a:solidFill>
                            <a:schemeClr val="accent5"/>
                          </a:solidFill>
                          <a:effectLst/>
                        </a:rPr>
                        <a:t>FY Future 2</a:t>
                      </a:r>
                      <a:endParaRPr lang="en-US" sz="1400" b="1" i="1" u="none" strike="noStrike" dirty="0">
                        <a:solidFill>
                          <a:schemeClr val="accent5"/>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5.000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43,800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$100.00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dk1"/>
                          </a:solidFill>
                          <a:effectLst/>
                        </a:rPr>
                        <a:t>$4,380,000</a:t>
                      </a:r>
                      <a:endParaRPr lang="en-US" sz="1400" b="0" i="0" u="none" strike="noStrike" kern="1200" dirty="0">
                        <a:solidFill>
                          <a:schemeClr val="dk1"/>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$70,077,262</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6.3%</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i="0" u="none" strike="noStrike" dirty="0">
                          <a:solidFill>
                            <a:srgbClr val="000000"/>
                          </a:solidFill>
                          <a:effectLst/>
                          <a:latin typeface="Aptos Narrow" panose="020B0004020202020204" pitchFamily="34" charset="0"/>
                        </a:rPr>
                        <a:t>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8473844"/>
                  </a:ext>
                </a:extLst>
              </a:tr>
              <a:tr h="266229">
                <a:tc>
                  <a:txBody>
                    <a:bodyPr/>
                    <a:lstStyle/>
                    <a:p>
                      <a:pPr algn="l" fontAlgn="b">
                        <a:buNone/>
                      </a:pPr>
                      <a:r>
                        <a:rPr lang="en-US" sz="1400" b="1" u="none" strike="noStrike" dirty="0">
                          <a:solidFill>
                            <a:schemeClr val="accent5"/>
                          </a:solidFill>
                          <a:effectLst/>
                        </a:rPr>
                        <a:t>FY Future 3</a:t>
                      </a:r>
                      <a:endParaRPr lang="en-US" sz="1400" b="1" i="1" u="none" strike="noStrike" dirty="0">
                        <a:solidFill>
                          <a:schemeClr val="accent5"/>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10.000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87,600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$75.00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dk1"/>
                          </a:solidFill>
                          <a:effectLst/>
                        </a:rPr>
                        <a:t>$6,570,000</a:t>
                      </a:r>
                      <a:endParaRPr lang="en-US" sz="1400" b="0" i="0" u="none" strike="noStrike" kern="1200" dirty="0">
                        <a:solidFill>
                          <a:schemeClr val="dk1"/>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$70,077,262</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9.4%</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i="0" u="none" strike="noStrike" dirty="0">
                          <a:solidFill>
                            <a:srgbClr val="000000"/>
                          </a:solidFill>
                          <a:effectLst/>
                          <a:latin typeface="Aptos Narrow" panose="020B0004020202020204" pitchFamily="34" charset="0"/>
                        </a:rPr>
                        <a:t>2.2%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14884196"/>
                  </a:ext>
                </a:extLst>
              </a:tr>
              <a:tr h="266229">
                <a:tc>
                  <a:txBody>
                    <a:bodyPr/>
                    <a:lstStyle/>
                    <a:p>
                      <a:pPr algn="l" fontAlgn="b">
                        <a:buNone/>
                      </a:pPr>
                      <a:r>
                        <a:rPr lang="en-US" sz="1400" b="1" u="none" strike="noStrike" dirty="0">
                          <a:solidFill>
                            <a:schemeClr val="accent5"/>
                          </a:solidFill>
                          <a:effectLst/>
                        </a:rPr>
                        <a:t>FY Future 4</a:t>
                      </a:r>
                      <a:endParaRPr lang="en-US" sz="1400" b="1" i="1" u="none" strike="noStrike" dirty="0">
                        <a:solidFill>
                          <a:schemeClr val="accent5"/>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10.000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87,600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$100.00</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dk1"/>
                          </a:solidFill>
                          <a:effectLst/>
                        </a:rPr>
                        <a:t>$8,760,000</a:t>
                      </a:r>
                      <a:endParaRPr lang="en-US" sz="1400" b="0" i="0" u="none" strike="noStrike" kern="1200" dirty="0">
                        <a:solidFill>
                          <a:schemeClr val="dk1"/>
                        </a:solidFill>
                        <a:effectLst/>
                        <a:latin typeface="+mn-lt"/>
                        <a:ea typeface="+mn-ea"/>
                        <a:cs typeface="+mn-cs"/>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$70,077,262</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u="none" strike="noStrike" dirty="0">
                          <a:effectLst/>
                        </a:rPr>
                        <a:t>12.5%</a:t>
                      </a:r>
                      <a:endParaRPr lang="en-US" sz="1400" b="0" i="0" u="none" strike="noStrike" dirty="0">
                        <a:solidFill>
                          <a:srgbClr val="000000"/>
                        </a:solidFill>
                        <a:effectLst/>
                        <a:latin typeface="Aptos Narrow" panose="020B000402020202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fontAlgn="b">
                        <a:buNone/>
                      </a:pPr>
                      <a:r>
                        <a:rPr lang="en-US" sz="1400" b="0" i="0" u="none" strike="noStrike" dirty="0">
                          <a:solidFill>
                            <a:srgbClr val="000000"/>
                          </a:solidFill>
                          <a:effectLst/>
                          <a:latin typeface="Aptos Narrow" panose="020B0004020202020204" pitchFamily="34" charset="0"/>
                        </a:rPr>
                        <a:t>3.8%</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40032478"/>
                  </a:ext>
                </a:extLst>
              </a:tr>
            </a:tbl>
          </a:graphicData>
        </a:graphic>
      </p:graphicFrame>
      <p:sp>
        <p:nvSpPr>
          <p:cNvPr id="5" name="Right Brace 4">
            <a:extLst>
              <a:ext uri="{FF2B5EF4-FFF2-40B4-BE49-F238E27FC236}">
                <a16:creationId xmlns:a16="http://schemas.microsoft.com/office/drawing/2014/main" id="{8D89E9EC-2AE4-6345-0D9F-A06904042C0E}"/>
              </a:ext>
            </a:extLst>
          </p:cNvPr>
          <p:cNvSpPr/>
          <p:nvPr/>
        </p:nvSpPr>
        <p:spPr>
          <a:xfrm>
            <a:off x="10078738" y="4204120"/>
            <a:ext cx="474782" cy="1041691"/>
          </a:xfrm>
          <a:prstGeom prst="rightBrace">
            <a:avLst/>
          </a:prstGeom>
          <a:noFill/>
          <a:ln>
            <a:solidFill>
              <a:schemeClr val="accent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4"/>
              </a:solidFill>
            </a:endParaRPr>
          </a:p>
        </p:txBody>
      </p:sp>
      <p:sp>
        <p:nvSpPr>
          <p:cNvPr id="6" name="TextBox 5">
            <a:extLst>
              <a:ext uri="{FF2B5EF4-FFF2-40B4-BE49-F238E27FC236}">
                <a16:creationId xmlns:a16="http://schemas.microsoft.com/office/drawing/2014/main" id="{4F45C260-0B33-6A8D-D00D-C0CC4F6D3AA7}"/>
              </a:ext>
            </a:extLst>
          </p:cNvPr>
          <p:cNvSpPr txBox="1"/>
          <p:nvPr/>
        </p:nvSpPr>
        <p:spPr>
          <a:xfrm>
            <a:off x="10553520" y="4263300"/>
            <a:ext cx="1594517" cy="923330"/>
          </a:xfrm>
          <a:prstGeom prst="rect">
            <a:avLst/>
          </a:prstGeom>
          <a:noFill/>
          <a:ln>
            <a:noFill/>
          </a:ln>
        </p:spPr>
        <p:txBody>
          <a:bodyPr wrap="square" rtlCol="0">
            <a:spAutoFit/>
          </a:bodyPr>
          <a:lstStyle/>
          <a:p>
            <a:pPr algn="l"/>
            <a:r>
              <a:rPr lang="en-US" sz="1800" b="1" i="1" u="none" strike="noStrike" dirty="0">
                <a:solidFill>
                  <a:schemeClr val="accent4"/>
                </a:solidFill>
                <a:effectLst/>
              </a:rPr>
              <a:t>Power Cost Forecast as of 6/22/2026</a:t>
            </a:r>
          </a:p>
        </p:txBody>
      </p:sp>
      <p:sp>
        <p:nvSpPr>
          <p:cNvPr id="8" name="Right Brace 7">
            <a:extLst>
              <a:ext uri="{FF2B5EF4-FFF2-40B4-BE49-F238E27FC236}">
                <a16:creationId xmlns:a16="http://schemas.microsoft.com/office/drawing/2014/main" id="{3A14F49E-B264-1E62-FC25-F7BA2DCC58B6}"/>
              </a:ext>
            </a:extLst>
          </p:cNvPr>
          <p:cNvSpPr/>
          <p:nvPr/>
        </p:nvSpPr>
        <p:spPr>
          <a:xfrm>
            <a:off x="10078738" y="5245811"/>
            <a:ext cx="474782" cy="1066362"/>
          </a:xfrm>
          <a:prstGeom prst="rightBrace">
            <a:avLst/>
          </a:prstGeom>
          <a:noFill/>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a:solidFill>
                <a:schemeClr val="accent5"/>
              </a:solidFill>
            </a:endParaRPr>
          </a:p>
        </p:txBody>
      </p:sp>
      <p:sp>
        <p:nvSpPr>
          <p:cNvPr id="10" name="TextBox 9">
            <a:extLst>
              <a:ext uri="{FF2B5EF4-FFF2-40B4-BE49-F238E27FC236}">
                <a16:creationId xmlns:a16="http://schemas.microsoft.com/office/drawing/2014/main" id="{A91F0569-9569-219F-AD35-6A4D7209D55F}"/>
              </a:ext>
            </a:extLst>
          </p:cNvPr>
          <p:cNvSpPr txBox="1"/>
          <p:nvPr/>
        </p:nvSpPr>
        <p:spPr>
          <a:xfrm>
            <a:off x="10518353" y="5490994"/>
            <a:ext cx="1594517" cy="646331"/>
          </a:xfrm>
          <a:prstGeom prst="rect">
            <a:avLst/>
          </a:prstGeom>
          <a:noFill/>
          <a:ln>
            <a:noFill/>
          </a:ln>
        </p:spPr>
        <p:txBody>
          <a:bodyPr wrap="square" rtlCol="0">
            <a:spAutoFit/>
          </a:bodyPr>
          <a:lstStyle/>
          <a:p>
            <a:pPr algn="l"/>
            <a:r>
              <a:rPr lang="en-US" sz="1800" b="1" u="none" strike="noStrike" dirty="0">
                <a:solidFill>
                  <a:schemeClr val="accent5"/>
                </a:solidFill>
                <a:effectLst/>
              </a:rPr>
              <a:t>What-If</a:t>
            </a:r>
          </a:p>
          <a:p>
            <a:pPr algn="l"/>
            <a:r>
              <a:rPr lang="en-US" b="1" dirty="0">
                <a:solidFill>
                  <a:schemeClr val="accent5"/>
                </a:solidFill>
              </a:rPr>
              <a:t>Scenarios</a:t>
            </a:r>
            <a:endParaRPr lang="en-US" sz="1800" b="1" u="none" strike="noStrike" dirty="0">
              <a:solidFill>
                <a:schemeClr val="accent5"/>
              </a:solidFill>
              <a:effectLst/>
            </a:endParaRPr>
          </a:p>
        </p:txBody>
      </p:sp>
      <p:sp>
        <p:nvSpPr>
          <p:cNvPr id="3" name="TextBox 2">
            <a:extLst>
              <a:ext uri="{FF2B5EF4-FFF2-40B4-BE49-F238E27FC236}">
                <a16:creationId xmlns:a16="http://schemas.microsoft.com/office/drawing/2014/main" id="{0C0A4E5F-8D7B-46D7-1D42-D202D11E9311}"/>
              </a:ext>
            </a:extLst>
          </p:cNvPr>
          <p:cNvSpPr txBox="1"/>
          <p:nvPr/>
        </p:nvSpPr>
        <p:spPr>
          <a:xfrm>
            <a:off x="2344615" y="6318958"/>
            <a:ext cx="7734124" cy="292388"/>
          </a:xfrm>
          <a:prstGeom prst="rect">
            <a:avLst/>
          </a:prstGeom>
          <a:noFill/>
        </p:spPr>
        <p:txBody>
          <a:bodyPr wrap="square" rtlCol="0">
            <a:spAutoFit/>
          </a:bodyPr>
          <a:lstStyle/>
          <a:p>
            <a:pPr algn="r"/>
            <a:r>
              <a:rPr lang="en-US" sz="1300" i="1" u="none" strike="noStrike" dirty="0">
                <a:solidFill>
                  <a:schemeClr val="bg2"/>
                </a:solidFill>
                <a:effectLst/>
              </a:rPr>
              <a:t>*Estimated retail rate impact assumes costs partially offset by increased retail revenue.</a:t>
            </a:r>
          </a:p>
        </p:txBody>
      </p:sp>
    </p:spTree>
    <p:extLst>
      <p:ext uri="{BB962C8B-B14F-4D97-AF65-F5344CB8AC3E}">
        <p14:creationId xmlns:p14="http://schemas.microsoft.com/office/powerpoint/2010/main" val="2835004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 calcmode="lin" valueType="num">
                                      <p:cBhvr additive="base">
                                        <p:cTn id="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5" grpId="0" animBg="1"/>
      <p:bldP spid="6" grpId="0"/>
      <p:bldP spid="8" grpId="0" animBg="1"/>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5A32-5F34-ECB6-D12A-280D1975EEC3}"/>
              </a:ext>
            </a:extLst>
          </p:cNvPr>
          <p:cNvSpPr>
            <a:spLocks noGrp="1"/>
          </p:cNvSpPr>
          <p:nvPr>
            <p:ph type="title"/>
          </p:nvPr>
        </p:nvSpPr>
        <p:spPr>
          <a:xfrm>
            <a:off x="375138" y="1"/>
            <a:ext cx="11816862" cy="937260"/>
          </a:xfrm>
        </p:spPr>
        <p:txBody>
          <a:bodyPr>
            <a:normAutofit fontScale="90000"/>
          </a:bodyPr>
          <a:lstStyle/>
          <a:p>
            <a:r>
              <a:rPr lang="en-US" dirty="0"/>
              <a:t>Before Above-CHWM Load Service Options</a:t>
            </a:r>
          </a:p>
        </p:txBody>
      </p:sp>
      <p:sp>
        <p:nvSpPr>
          <p:cNvPr id="3" name="Slide Number Placeholder 2">
            <a:extLst>
              <a:ext uri="{FF2B5EF4-FFF2-40B4-BE49-F238E27FC236}">
                <a16:creationId xmlns:a16="http://schemas.microsoft.com/office/drawing/2014/main" id="{9AC835B5-52A0-2643-1125-75F89BC7BADA}"/>
              </a:ext>
            </a:extLst>
          </p:cNvPr>
          <p:cNvSpPr>
            <a:spLocks noGrp="1"/>
          </p:cNvSpPr>
          <p:nvPr>
            <p:ph type="sldNum" sz="quarter" idx="12"/>
          </p:nvPr>
        </p:nvSpPr>
        <p:spPr/>
        <p:txBody>
          <a:bodyPr>
            <a:normAutofit/>
          </a:bodyPr>
          <a:lstStyle/>
          <a:p>
            <a:fld id="{395BCCDF-7E0A-4357-9D12-259F8FD7FFD8}" type="slidenum">
              <a:rPr lang="en-US" smtClean="0"/>
              <a:t>4</a:t>
            </a:fld>
            <a:endParaRPr lang="en-US"/>
          </a:p>
        </p:txBody>
      </p:sp>
      <p:pic>
        <p:nvPicPr>
          <p:cNvPr id="6" name="Content Placeholder 5">
            <a:extLst>
              <a:ext uri="{FF2B5EF4-FFF2-40B4-BE49-F238E27FC236}">
                <a16:creationId xmlns:a16="http://schemas.microsoft.com/office/drawing/2014/main" id="{589F81F4-80A4-87BE-52C3-52737AAE13BF}"/>
              </a:ext>
            </a:extLst>
          </p:cNvPr>
          <p:cNvPicPr>
            <a:picLocks noGrp="1" noChangeAspect="1"/>
          </p:cNvPicPr>
          <p:nvPr>
            <p:ph sz="quarter" idx="1"/>
          </p:nvPr>
        </p:nvPicPr>
        <p:blipFill>
          <a:blip r:embed="rId3"/>
          <a:stretch>
            <a:fillRect/>
          </a:stretch>
        </p:blipFill>
        <p:spPr>
          <a:xfrm>
            <a:off x="647393" y="1104379"/>
            <a:ext cx="11022261" cy="5303520"/>
          </a:xfrm>
        </p:spPr>
      </p:pic>
    </p:spTree>
    <p:extLst>
      <p:ext uri="{BB962C8B-B14F-4D97-AF65-F5344CB8AC3E}">
        <p14:creationId xmlns:p14="http://schemas.microsoft.com/office/powerpoint/2010/main" val="40783686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FFC34-AE19-B1C4-B4A8-294CE462EA83}"/>
              </a:ext>
            </a:extLst>
          </p:cNvPr>
          <p:cNvSpPr>
            <a:spLocks noGrp="1"/>
          </p:cNvSpPr>
          <p:nvPr>
            <p:ph type="title"/>
          </p:nvPr>
        </p:nvSpPr>
        <p:spPr/>
        <p:txBody>
          <a:bodyPr/>
          <a:lstStyle/>
          <a:p>
            <a:r>
              <a:rPr lang="en-US" dirty="0"/>
              <a:t>Above-CHWM Election </a:t>
            </a:r>
            <a:r>
              <a:rPr lang="en-US" u="sng" dirty="0"/>
              <a:t>Options</a:t>
            </a:r>
          </a:p>
        </p:txBody>
      </p:sp>
      <p:sp>
        <p:nvSpPr>
          <p:cNvPr id="3" name="Slide Number Placeholder 2">
            <a:extLst>
              <a:ext uri="{FF2B5EF4-FFF2-40B4-BE49-F238E27FC236}">
                <a16:creationId xmlns:a16="http://schemas.microsoft.com/office/drawing/2014/main" id="{EB2DDBC7-375B-C6E5-D0ED-EC0E360722C9}"/>
              </a:ext>
            </a:extLst>
          </p:cNvPr>
          <p:cNvSpPr>
            <a:spLocks noGrp="1"/>
          </p:cNvSpPr>
          <p:nvPr>
            <p:ph type="sldNum" sz="quarter" idx="12"/>
          </p:nvPr>
        </p:nvSpPr>
        <p:spPr/>
        <p:txBody>
          <a:bodyPr/>
          <a:lstStyle/>
          <a:p>
            <a:fld id="{14A0D438-1743-42C4-8C31-D251F13359CC}" type="slidenum">
              <a:rPr lang="en-US" smtClean="0"/>
              <a:t>5</a:t>
            </a:fld>
            <a:endParaRPr lang="en-US"/>
          </a:p>
        </p:txBody>
      </p:sp>
      <p:pic>
        <p:nvPicPr>
          <p:cNvPr id="7" name="Picture 6">
            <a:extLst>
              <a:ext uri="{FF2B5EF4-FFF2-40B4-BE49-F238E27FC236}">
                <a16:creationId xmlns:a16="http://schemas.microsoft.com/office/drawing/2014/main" id="{6F17CDC1-1411-EE28-C3CD-88DBB2DC9BEB}"/>
              </a:ext>
            </a:extLst>
          </p:cNvPr>
          <p:cNvPicPr>
            <a:picLocks noChangeAspect="1"/>
          </p:cNvPicPr>
          <p:nvPr/>
        </p:nvPicPr>
        <p:blipFill>
          <a:blip r:embed="rId2"/>
          <a:stretch>
            <a:fillRect/>
          </a:stretch>
        </p:blipFill>
        <p:spPr>
          <a:xfrm>
            <a:off x="2073301" y="937261"/>
            <a:ext cx="9460318" cy="5676192"/>
          </a:xfrm>
          <a:prstGeom prst="rect">
            <a:avLst/>
          </a:prstGeom>
        </p:spPr>
      </p:pic>
      <p:sp>
        <p:nvSpPr>
          <p:cNvPr id="4" name="TextBox 3">
            <a:extLst>
              <a:ext uri="{FF2B5EF4-FFF2-40B4-BE49-F238E27FC236}">
                <a16:creationId xmlns:a16="http://schemas.microsoft.com/office/drawing/2014/main" id="{22FE63CD-8EB5-7257-F8AC-5D9B47C1DF74}"/>
              </a:ext>
            </a:extLst>
          </p:cNvPr>
          <p:cNvSpPr txBox="1"/>
          <p:nvPr/>
        </p:nvSpPr>
        <p:spPr>
          <a:xfrm>
            <a:off x="9488995" y="1039894"/>
            <a:ext cx="2468976" cy="923330"/>
          </a:xfrm>
          <a:prstGeom prst="rect">
            <a:avLst/>
          </a:prstGeom>
          <a:solidFill>
            <a:srgbClr val="FFFFFF">
              <a:alpha val="0"/>
            </a:srgb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r>
              <a:rPr lang="en-US" b="1" u="sng" dirty="0">
                <a:solidFill>
                  <a:schemeClr val="accent5"/>
                </a:solidFill>
              </a:rPr>
              <a:t>D: Default Option</a:t>
            </a:r>
          </a:p>
          <a:p>
            <a:pPr algn="l"/>
            <a:r>
              <a:rPr lang="en-US" dirty="0">
                <a:solidFill>
                  <a:schemeClr val="accent5"/>
                </a:solidFill>
              </a:rPr>
              <a:t>if no election is made by the customer</a:t>
            </a:r>
            <a:endParaRPr lang="en-US" sz="1800" u="none" strike="noStrike" dirty="0">
              <a:solidFill>
                <a:schemeClr val="accent5"/>
              </a:solidFill>
              <a:effectLst/>
            </a:endParaRPr>
          </a:p>
        </p:txBody>
      </p:sp>
      <p:sp>
        <p:nvSpPr>
          <p:cNvPr id="6" name="Content Placeholder 3">
            <a:extLst>
              <a:ext uri="{FF2B5EF4-FFF2-40B4-BE49-F238E27FC236}">
                <a16:creationId xmlns:a16="http://schemas.microsoft.com/office/drawing/2014/main" id="{8960B289-EEAA-9215-B84B-801B4268DC9B}"/>
              </a:ext>
            </a:extLst>
          </p:cNvPr>
          <p:cNvSpPr txBox="1">
            <a:spLocks/>
          </p:cNvSpPr>
          <p:nvPr/>
        </p:nvSpPr>
        <p:spPr>
          <a:xfrm>
            <a:off x="125258" y="1817601"/>
            <a:ext cx="1948043" cy="1957755"/>
          </a:xfrm>
          <a:prstGeom prst="rect">
            <a:avLst/>
          </a:prstGeom>
        </p:spPr>
        <p:txBody>
          <a:bodyPr>
            <a:normAutofit fontScale="92500" lnSpcReduction="10000"/>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6"/>
                </a:solidFill>
              </a:rPr>
              <a:t>2026 Resource Plan </a:t>
            </a:r>
            <a:r>
              <a:rPr lang="en-US" dirty="0">
                <a:solidFill>
                  <a:schemeClr val="accent6"/>
                </a:solidFill>
              </a:rPr>
              <a:t>assumes </a:t>
            </a:r>
            <a:r>
              <a:rPr lang="en-US" b="1" u="sng" dirty="0">
                <a:solidFill>
                  <a:schemeClr val="accent6"/>
                </a:solidFill>
              </a:rPr>
              <a:t>Option A</a:t>
            </a:r>
          </a:p>
        </p:txBody>
      </p:sp>
    </p:spTree>
    <p:extLst>
      <p:ext uri="{BB962C8B-B14F-4D97-AF65-F5344CB8AC3E}">
        <p14:creationId xmlns:p14="http://schemas.microsoft.com/office/powerpoint/2010/main" val="10555294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D647C-4108-DF6F-C9C6-A056EA682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7E65C-FD51-40E9-9C68-9B13F3D01A48}"/>
              </a:ext>
            </a:extLst>
          </p:cNvPr>
          <p:cNvSpPr>
            <a:spLocks noGrp="1"/>
          </p:cNvSpPr>
          <p:nvPr>
            <p:ph type="title"/>
          </p:nvPr>
        </p:nvSpPr>
        <p:spPr/>
        <p:txBody>
          <a:bodyPr>
            <a:normAutofit/>
          </a:bodyPr>
          <a:lstStyle/>
          <a:p>
            <a:r>
              <a:rPr lang="en-US" dirty="0"/>
              <a:t>Right to </a:t>
            </a:r>
            <a:r>
              <a:rPr lang="en-US" u="sng" dirty="0"/>
              <a:t>Reduce</a:t>
            </a:r>
            <a:r>
              <a:rPr lang="en-US" dirty="0"/>
              <a:t> Tier 2 Long-Term</a:t>
            </a:r>
            <a:endParaRPr lang="en-US" u="sng" dirty="0"/>
          </a:p>
        </p:txBody>
      </p:sp>
      <p:sp>
        <p:nvSpPr>
          <p:cNvPr id="3" name="Slide Number Placeholder 2">
            <a:extLst>
              <a:ext uri="{FF2B5EF4-FFF2-40B4-BE49-F238E27FC236}">
                <a16:creationId xmlns:a16="http://schemas.microsoft.com/office/drawing/2014/main" id="{CDFB6E90-F089-2C50-EC54-D4A15298181A}"/>
              </a:ext>
            </a:extLst>
          </p:cNvPr>
          <p:cNvSpPr>
            <a:spLocks noGrp="1"/>
          </p:cNvSpPr>
          <p:nvPr>
            <p:ph type="sldNum" sz="quarter" idx="12"/>
          </p:nvPr>
        </p:nvSpPr>
        <p:spPr/>
        <p:txBody>
          <a:bodyPr/>
          <a:lstStyle/>
          <a:p>
            <a:fld id="{14A0D438-1743-42C4-8C31-D251F13359CC}" type="slidenum">
              <a:rPr lang="en-US" smtClean="0"/>
              <a:t>6</a:t>
            </a:fld>
            <a:endParaRPr lang="en-US"/>
          </a:p>
        </p:txBody>
      </p:sp>
      <p:sp>
        <p:nvSpPr>
          <p:cNvPr id="4" name="Content Placeholder 3">
            <a:extLst>
              <a:ext uri="{FF2B5EF4-FFF2-40B4-BE49-F238E27FC236}">
                <a16:creationId xmlns:a16="http://schemas.microsoft.com/office/drawing/2014/main" id="{3F3C66B3-3330-7833-AA75-14B0C98D0817}"/>
              </a:ext>
            </a:extLst>
          </p:cNvPr>
          <p:cNvSpPr txBox="1">
            <a:spLocks/>
          </p:cNvSpPr>
          <p:nvPr/>
        </p:nvSpPr>
        <p:spPr>
          <a:xfrm>
            <a:off x="350873" y="1093303"/>
            <a:ext cx="11605901" cy="5342665"/>
          </a:xfrm>
          <a:prstGeom prst="rect">
            <a:avLst/>
          </a:prstGeom>
        </p:spPr>
        <p:txBody>
          <a:bodyPr>
            <a:normAutofit fontScale="85000" lnSpcReduction="20000"/>
          </a:bodyPr>
          <a:lstStyle>
            <a:lvl1pPr marL="228600" indent="-228600" algn="l" defTabSz="914400" rtl="0" eaLnBrk="1" latinLnBrk="0" hangingPunct="1">
              <a:lnSpc>
                <a:spcPct val="100000"/>
              </a:lnSpc>
              <a:spcBef>
                <a:spcPts val="1000"/>
              </a:spcBef>
              <a:spcAft>
                <a:spcPts val="1000"/>
              </a:spcAft>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100000"/>
              </a:lnSpc>
              <a:spcBef>
                <a:spcPts val="500"/>
              </a:spcBef>
              <a:spcAft>
                <a:spcPts val="1000"/>
              </a:spcAft>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00000"/>
              </a:lnSpc>
              <a:spcBef>
                <a:spcPts val="500"/>
              </a:spcBef>
              <a:spcAft>
                <a:spcPts val="1000"/>
              </a:spcAft>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100000"/>
              </a:lnSpc>
              <a:spcBef>
                <a:spcPts val="500"/>
              </a:spcBef>
              <a:spcAft>
                <a:spcPts val="1000"/>
              </a:spcAft>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3000" b="1" u="sng" dirty="0"/>
              <a:t>For Customers electing Options A, B, or C</a:t>
            </a:r>
          </a:p>
          <a:p>
            <a:pPr lvl="1">
              <a:spcBef>
                <a:spcPts val="600"/>
              </a:spcBef>
              <a:spcAft>
                <a:spcPts val="600"/>
              </a:spcAft>
            </a:pPr>
            <a:r>
              <a:rPr lang="en-US" sz="2800" dirty="0"/>
              <a:t>Change is only </a:t>
            </a:r>
            <a:r>
              <a:rPr lang="en-US" sz="2800" u="sng" dirty="0"/>
              <a:t>one-way</a:t>
            </a:r>
            <a:r>
              <a:rPr lang="en-US" sz="2800" dirty="0"/>
              <a:t>, to </a:t>
            </a:r>
            <a:r>
              <a:rPr lang="en-US" sz="2800" b="1" u="sng" dirty="0"/>
              <a:t>reduce</a:t>
            </a:r>
            <a:r>
              <a:rPr lang="en-US" sz="2800" b="1" dirty="0"/>
              <a:t> Long-Term </a:t>
            </a:r>
            <a:r>
              <a:rPr lang="en-US" sz="2800" dirty="0"/>
              <a:t>(cannot add Long-Term)</a:t>
            </a:r>
          </a:p>
          <a:p>
            <a:pPr>
              <a:spcBef>
                <a:spcPts val="600"/>
              </a:spcBef>
              <a:spcAft>
                <a:spcPts val="600"/>
              </a:spcAft>
            </a:pPr>
            <a:r>
              <a:rPr lang="en-US" b="1" dirty="0"/>
              <a:t>Initial </a:t>
            </a:r>
            <a:r>
              <a:rPr lang="en-US" dirty="0"/>
              <a:t>change option </a:t>
            </a:r>
            <a:r>
              <a:rPr lang="en-US" b="1" u="sng" dirty="0"/>
              <a:t>Without a Fee</a:t>
            </a:r>
          </a:p>
          <a:p>
            <a:pPr lvl="1">
              <a:spcBef>
                <a:spcPts val="600"/>
              </a:spcBef>
              <a:spcAft>
                <a:spcPts val="600"/>
              </a:spcAft>
            </a:pPr>
            <a:r>
              <a:rPr lang="en-US" dirty="0"/>
              <a:t>If requested before </a:t>
            </a:r>
            <a:r>
              <a:rPr lang="en-US" b="1" dirty="0"/>
              <a:t>August 1, 2027</a:t>
            </a:r>
            <a:r>
              <a:rPr lang="en-US" dirty="0"/>
              <a:t>, </a:t>
            </a:r>
            <a:r>
              <a:rPr lang="en-US" b="1" u="sng" dirty="0"/>
              <a:t>AND</a:t>
            </a:r>
          </a:p>
          <a:p>
            <a:pPr lvl="1">
              <a:spcBef>
                <a:spcPts val="600"/>
              </a:spcBef>
              <a:spcAft>
                <a:spcPts val="600"/>
              </a:spcAft>
            </a:pPr>
            <a:r>
              <a:rPr lang="en-US" dirty="0"/>
              <a:t>BPA has </a:t>
            </a:r>
            <a:r>
              <a:rPr lang="en-US" b="1" u="sng" dirty="0"/>
              <a:t>not</a:t>
            </a:r>
            <a:r>
              <a:rPr lang="en-US" dirty="0"/>
              <a:t> acquired power for the purpose of serving Tier 2 Long-Term</a:t>
            </a:r>
          </a:p>
          <a:p>
            <a:pPr>
              <a:spcBef>
                <a:spcPts val="600"/>
              </a:spcBef>
              <a:spcAft>
                <a:spcPts val="600"/>
              </a:spcAft>
            </a:pPr>
            <a:r>
              <a:rPr lang="en-US" b="1" dirty="0"/>
              <a:t>One-time</a:t>
            </a:r>
            <a:r>
              <a:rPr lang="en-US" dirty="0"/>
              <a:t> change option </a:t>
            </a:r>
            <a:r>
              <a:rPr lang="en-US" b="1" u="sng" dirty="0"/>
              <a:t>With a Fee &amp; Potential Charges</a:t>
            </a:r>
          </a:p>
          <a:p>
            <a:pPr lvl="1">
              <a:spcBef>
                <a:spcPts val="600"/>
              </a:spcBef>
              <a:spcAft>
                <a:spcPts val="600"/>
              </a:spcAft>
            </a:pPr>
            <a:r>
              <a:rPr lang="en-US" dirty="0"/>
              <a:t>Change is </a:t>
            </a:r>
            <a:r>
              <a:rPr lang="en-US" b="1" dirty="0"/>
              <a:t>binding</a:t>
            </a:r>
            <a:r>
              <a:rPr lang="en-US" dirty="0"/>
              <a:t> for the remaining term of the Agreement</a:t>
            </a:r>
          </a:p>
          <a:p>
            <a:pPr lvl="1">
              <a:spcBef>
                <a:spcPts val="600"/>
              </a:spcBef>
              <a:spcAft>
                <a:spcPts val="600"/>
              </a:spcAft>
            </a:pPr>
            <a:r>
              <a:rPr lang="en-US" dirty="0"/>
              <a:t>Subject to </a:t>
            </a:r>
            <a:r>
              <a:rPr lang="en-US" b="1" dirty="0"/>
              <a:t>3-years notice</a:t>
            </a:r>
            <a:r>
              <a:rPr lang="en-US" dirty="0"/>
              <a:t> and the </a:t>
            </a:r>
            <a:r>
              <a:rPr lang="en-US" b="1" dirty="0"/>
              <a:t>start of a rate period</a:t>
            </a:r>
          </a:p>
          <a:p>
            <a:pPr lvl="2">
              <a:spcBef>
                <a:spcPts val="600"/>
              </a:spcBef>
              <a:spcAft>
                <a:spcPts val="600"/>
              </a:spcAft>
            </a:pPr>
            <a:r>
              <a:rPr lang="en-US" dirty="0"/>
              <a:t>6 possible change windows; earliest change effective date is 10/1/2032 for FY33-34</a:t>
            </a:r>
          </a:p>
          <a:p>
            <a:pPr lvl="1">
              <a:spcBef>
                <a:spcPts val="600"/>
              </a:spcBef>
              <a:spcAft>
                <a:spcPts val="600"/>
              </a:spcAft>
            </a:pPr>
            <a:r>
              <a:rPr lang="en-US" dirty="0"/>
              <a:t>Subject to </a:t>
            </a:r>
            <a:r>
              <a:rPr lang="en-US" b="1" dirty="0"/>
              <a:t>Change Charge, </a:t>
            </a:r>
            <a:r>
              <a:rPr lang="en-US" dirty="0"/>
              <a:t>if change results in cost shift to other customers</a:t>
            </a:r>
          </a:p>
          <a:p>
            <a:pPr lvl="1">
              <a:spcBef>
                <a:spcPts val="600"/>
              </a:spcBef>
              <a:spcAft>
                <a:spcPts val="600"/>
              </a:spcAft>
            </a:pPr>
            <a:r>
              <a:rPr lang="en-US" dirty="0"/>
              <a:t>Subject to </a:t>
            </a:r>
            <a:r>
              <a:rPr lang="en-US" b="1" dirty="0"/>
              <a:t>Change Fee, </a:t>
            </a:r>
            <a:r>
              <a:rPr lang="en-US" dirty="0"/>
              <a:t>set each rate period </a:t>
            </a:r>
            <a:r>
              <a:rPr lang="en-US" sz="1600" i="1" dirty="0"/>
              <a:t>(Min. $0.05/MWh – Max. $0.10/MWh)</a:t>
            </a:r>
          </a:p>
          <a:p>
            <a:pPr lvl="2">
              <a:spcBef>
                <a:spcPts val="600"/>
              </a:spcBef>
              <a:spcAft>
                <a:spcPts val="600"/>
              </a:spcAft>
            </a:pPr>
            <a:r>
              <a:rPr lang="en-US" sz="1600" b="1" dirty="0"/>
              <a:t>@ $0.05/MWh </a:t>
            </a:r>
            <a:r>
              <a:rPr lang="en-US" sz="1600" dirty="0"/>
              <a:t>= </a:t>
            </a:r>
            <a:r>
              <a:rPr lang="en-US" sz="1600" b="1" dirty="0"/>
              <a:t>$186,594 </a:t>
            </a:r>
            <a:r>
              <a:rPr lang="en-US" sz="1600" dirty="0"/>
              <a:t>=</a:t>
            </a:r>
            <a:r>
              <a:rPr lang="en-US" sz="1600" b="1" dirty="0"/>
              <a:t> </a:t>
            </a:r>
            <a:r>
              <a:rPr lang="en-US" sz="1600" dirty="0"/>
              <a:t>2 years x (213.007 aMW x 8,760 hours/year) x $0.05/MWh</a:t>
            </a:r>
          </a:p>
          <a:p>
            <a:pPr lvl="2">
              <a:spcBef>
                <a:spcPts val="600"/>
              </a:spcBef>
              <a:spcAft>
                <a:spcPts val="600"/>
              </a:spcAft>
            </a:pPr>
            <a:r>
              <a:rPr lang="en-US" sz="1600" b="1" dirty="0"/>
              <a:t>@ $0.10/MWh </a:t>
            </a:r>
            <a:r>
              <a:rPr lang="en-US" sz="1600" dirty="0"/>
              <a:t>= </a:t>
            </a:r>
            <a:r>
              <a:rPr lang="en-US" sz="1600" b="1" dirty="0"/>
              <a:t>$373,188 </a:t>
            </a:r>
            <a:r>
              <a:rPr lang="en-US" sz="1600" dirty="0"/>
              <a:t>= 2 years x (213.007 aMW x 8,760 hours/year) x $0.10/MWh</a:t>
            </a:r>
          </a:p>
        </p:txBody>
      </p:sp>
    </p:spTree>
    <p:extLst>
      <p:ext uri="{BB962C8B-B14F-4D97-AF65-F5344CB8AC3E}">
        <p14:creationId xmlns:p14="http://schemas.microsoft.com/office/powerpoint/2010/main" val="3547267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 calcmode="lin" valueType="num">
                                      <p:cBhvr additive="base">
                                        <p:cTn id="1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 calcmode="lin" valueType="num">
                                      <p:cBhvr additive="base">
                                        <p:cTn id="1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 calcmode="lin" valueType="num">
                                      <p:cBhvr additive="base">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 calcmode="lin" valueType="num">
                                      <p:cBhvr additive="base">
                                        <p:cTn id="2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 calcmode="lin" valueType="num">
                                      <p:cBhvr additive="base">
                                        <p:cTn id="3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anim calcmode="lin" valueType="num">
                                      <p:cBhvr additive="base">
                                        <p:cTn id="3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4277-FBAE-E379-020D-55389DFADBBD}"/>
              </a:ext>
            </a:extLst>
          </p:cNvPr>
          <p:cNvSpPr>
            <a:spLocks noGrp="1"/>
          </p:cNvSpPr>
          <p:nvPr>
            <p:ph type="title"/>
          </p:nvPr>
        </p:nvSpPr>
        <p:spPr/>
        <p:txBody>
          <a:bodyPr>
            <a:normAutofit fontScale="90000"/>
          </a:bodyPr>
          <a:lstStyle/>
          <a:p>
            <a:r>
              <a:rPr lang="en-US" dirty="0"/>
              <a:t>Above-CHWM Election </a:t>
            </a:r>
            <a:r>
              <a:rPr lang="en-US" u="sng" dirty="0"/>
              <a:t>Considerations</a:t>
            </a:r>
          </a:p>
        </p:txBody>
      </p:sp>
      <p:sp>
        <p:nvSpPr>
          <p:cNvPr id="4" name="Content Placeholder 3">
            <a:extLst>
              <a:ext uri="{FF2B5EF4-FFF2-40B4-BE49-F238E27FC236}">
                <a16:creationId xmlns:a16="http://schemas.microsoft.com/office/drawing/2014/main" id="{7ED87B6E-7ABB-CDC0-EC9B-C59A789EE455}"/>
              </a:ext>
            </a:extLst>
          </p:cNvPr>
          <p:cNvSpPr>
            <a:spLocks noGrp="1"/>
          </p:cNvSpPr>
          <p:nvPr>
            <p:ph idx="1"/>
          </p:nvPr>
        </p:nvSpPr>
        <p:spPr>
          <a:xfrm>
            <a:off x="350874" y="1216140"/>
            <a:ext cx="11605900" cy="5139869"/>
          </a:xfrm>
        </p:spPr>
        <p:txBody>
          <a:bodyPr>
            <a:spAutoFit/>
          </a:bodyPr>
          <a:lstStyle/>
          <a:p>
            <a:pPr>
              <a:spcBef>
                <a:spcPts val="600"/>
              </a:spcBef>
              <a:spcAft>
                <a:spcPts val="600"/>
              </a:spcAft>
            </a:pPr>
            <a:r>
              <a:rPr lang="en-US" sz="2000" b="1" dirty="0"/>
              <a:t>BPUD 2026 Load Forecast</a:t>
            </a:r>
            <a:r>
              <a:rPr lang="en-US" sz="2000" dirty="0"/>
              <a:t> – Approved by Resolution No. 2726 on </a:t>
            </a:r>
            <a:r>
              <a:rPr lang="en-US" sz="2000" b="1" dirty="0">
                <a:solidFill>
                  <a:schemeClr val="accent1"/>
                </a:solidFill>
              </a:rPr>
              <a:t>May 26, 2026</a:t>
            </a:r>
          </a:p>
          <a:p>
            <a:pPr>
              <a:spcBef>
                <a:spcPts val="600"/>
              </a:spcBef>
              <a:spcAft>
                <a:spcPts val="600"/>
              </a:spcAft>
            </a:pPr>
            <a:r>
              <a:rPr lang="en-US" sz="2000" b="1" dirty="0"/>
              <a:t>BPUD 2026 Resource Plan </a:t>
            </a:r>
            <a:r>
              <a:rPr lang="en-US" sz="2000" dirty="0"/>
              <a:t>– For Approval at Public Hearing #3 on </a:t>
            </a:r>
            <a:r>
              <a:rPr lang="en-US" sz="2000" b="1" dirty="0">
                <a:solidFill>
                  <a:schemeClr val="accent1"/>
                </a:solidFill>
              </a:rPr>
              <a:t>July 14, 2026</a:t>
            </a:r>
          </a:p>
          <a:p>
            <a:pPr>
              <a:spcBef>
                <a:spcPts val="600"/>
              </a:spcBef>
              <a:spcAft>
                <a:spcPts val="600"/>
              </a:spcAft>
            </a:pPr>
            <a:r>
              <a:rPr lang="en-US" sz="2000" b="1" dirty="0"/>
              <a:t>BPA Resource Program - </a:t>
            </a:r>
            <a:r>
              <a:rPr lang="en-US" sz="2000" dirty="0"/>
              <a:t>Final to be published </a:t>
            </a:r>
            <a:r>
              <a:rPr lang="en-US" sz="2000" b="1" dirty="0">
                <a:solidFill>
                  <a:schemeClr val="accent1"/>
                </a:solidFill>
              </a:rPr>
              <a:t>December 2027</a:t>
            </a:r>
            <a:endParaRPr lang="en-US" sz="2000" dirty="0"/>
          </a:p>
          <a:p>
            <a:pPr lvl="1">
              <a:spcBef>
                <a:spcPts val="600"/>
              </a:spcBef>
              <a:spcAft>
                <a:spcPts val="600"/>
              </a:spcAft>
            </a:pPr>
            <a:r>
              <a:rPr lang="en-US" sz="1800" b="1" dirty="0"/>
              <a:t>“Full” Needs Assessment</a:t>
            </a:r>
            <a:r>
              <a:rPr lang="en-US" sz="1800" dirty="0"/>
              <a:t> to be completed by </a:t>
            </a:r>
            <a:r>
              <a:rPr lang="en-US" sz="1800" b="1" dirty="0">
                <a:solidFill>
                  <a:schemeClr val="accent1"/>
                </a:solidFill>
              </a:rPr>
              <a:t>February 2027</a:t>
            </a:r>
          </a:p>
          <a:p>
            <a:pPr lvl="1">
              <a:spcBef>
                <a:spcPts val="600"/>
              </a:spcBef>
              <a:spcAft>
                <a:spcPts val="600"/>
              </a:spcAft>
            </a:pPr>
            <a:r>
              <a:rPr lang="en-US" sz="1800" b="1" dirty="0"/>
              <a:t>“Light” Needs Assessment</a:t>
            </a:r>
            <a:r>
              <a:rPr lang="en-US" sz="1800" dirty="0"/>
              <a:t> to be completed in </a:t>
            </a:r>
            <a:r>
              <a:rPr lang="en-US" sz="1800" b="1" dirty="0">
                <a:solidFill>
                  <a:schemeClr val="accent1"/>
                </a:solidFill>
              </a:rPr>
              <a:t>Summer 2026</a:t>
            </a:r>
          </a:p>
          <a:p>
            <a:pPr>
              <a:spcBef>
                <a:spcPts val="600"/>
              </a:spcBef>
              <a:spcAft>
                <a:spcPts val="600"/>
              </a:spcAft>
            </a:pPr>
            <a:r>
              <a:rPr lang="en-US" sz="2000" b="1" dirty="0"/>
              <a:t>BPA Resource Acquisition - </a:t>
            </a:r>
            <a:r>
              <a:rPr lang="en-US" sz="2000" dirty="0"/>
              <a:t>Needs assessment is prerequisite</a:t>
            </a:r>
          </a:p>
          <a:p>
            <a:pPr lvl="1">
              <a:spcBef>
                <a:spcPts val="600"/>
              </a:spcBef>
              <a:spcAft>
                <a:spcPts val="600"/>
              </a:spcAft>
            </a:pPr>
            <a:r>
              <a:rPr lang="en-US" sz="1800" b="1" dirty="0"/>
              <a:t>Tier 2 Long-Term </a:t>
            </a:r>
            <a:r>
              <a:rPr lang="en-US" sz="1800" dirty="0"/>
              <a:t>is </a:t>
            </a:r>
            <a:r>
              <a:rPr lang="en-US" sz="1800" b="1" dirty="0"/>
              <a:t>firm obligation - </a:t>
            </a:r>
            <a:r>
              <a:rPr lang="en-US" sz="1800" dirty="0"/>
              <a:t>BPA </a:t>
            </a:r>
            <a:r>
              <a:rPr lang="en-US" sz="1800" u="sng" dirty="0"/>
              <a:t>may</a:t>
            </a:r>
            <a:r>
              <a:rPr lang="en-US" sz="1800" dirty="0"/>
              <a:t> take commercial action by </a:t>
            </a:r>
            <a:r>
              <a:rPr lang="en-US" sz="1800" b="1" dirty="0">
                <a:solidFill>
                  <a:schemeClr val="accent1"/>
                </a:solidFill>
              </a:rPr>
              <a:t>Fall 2026</a:t>
            </a:r>
          </a:p>
          <a:p>
            <a:pPr lvl="1">
              <a:spcBef>
                <a:spcPts val="600"/>
              </a:spcBef>
              <a:spcAft>
                <a:spcPts val="600"/>
              </a:spcAft>
            </a:pPr>
            <a:r>
              <a:rPr lang="en-US" sz="1800" b="1" dirty="0"/>
              <a:t>Tier 2 Short-Term </a:t>
            </a:r>
            <a:r>
              <a:rPr lang="en-US" sz="1800" dirty="0"/>
              <a:t>is elected each rate period (</a:t>
            </a:r>
            <a:r>
              <a:rPr lang="en-US" sz="1800" b="1" u="sng" dirty="0"/>
              <a:t>not</a:t>
            </a:r>
            <a:r>
              <a:rPr lang="en-US" sz="1800" b="1" dirty="0"/>
              <a:t> guaranteed </a:t>
            </a:r>
            <a:r>
              <a:rPr lang="en-US" sz="1800" dirty="0"/>
              <a:t>available)</a:t>
            </a:r>
          </a:p>
          <a:p>
            <a:pPr>
              <a:spcBef>
                <a:spcPts val="600"/>
              </a:spcBef>
              <a:spcAft>
                <a:spcPts val="600"/>
              </a:spcAft>
            </a:pPr>
            <a:r>
              <a:rPr lang="en-US" sz="2000" b="1" dirty="0"/>
              <a:t>BPA Tier 2 Rates</a:t>
            </a:r>
            <a:r>
              <a:rPr lang="en-US" sz="2000" dirty="0"/>
              <a:t> forecast uncertainty</a:t>
            </a:r>
          </a:p>
          <a:p>
            <a:pPr lvl="1">
              <a:spcBef>
                <a:spcPts val="600"/>
              </a:spcBef>
              <a:spcAft>
                <a:spcPts val="600"/>
              </a:spcAft>
            </a:pPr>
            <a:r>
              <a:rPr lang="en-US" sz="1800" dirty="0"/>
              <a:t>Tier 2 Long-Term has potential to be priced at Tier 1 rates, if existing firm inventory is serving (</a:t>
            </a:r>
            <a:r>
              <a:rPr lang="en-US" sz="1800" b="1" u="sng" dirty="0"/>
              <a:t>not</a:t>
            </a:r>
            <a:r>
              <a:rPr lang="en-US" sz="1800" dirty="0"/>
              <a:t> applicable to Tier 2 Short-Term)</a:t>
            </a:r>
          </a:p>
          <a:p>
            <a:pPr>
              <a:spcBef>
                <a:spcPts val="600"/>
              </a:spcBef>
              <a:spcAft>
                <a:spcPts val="600"/>
              </a:spcAft>
            </a:pPr>
            <a:r>
              <a:rPr lang="en-US" sz="2000" b="1" dirty="0"/>
              <a:t>BPA Environmental Attributes</a:t>
            </a:r>
            <a:r>
              <a:rPr lang="en-US" sz="2000" dirty="0"/>
              <a:t> accounting process determined in rate case</a:t>
            </a:r>
          </a:p>
        </p:txBody>
      </p:sp>
      <p:sp>
        <p:nvSpPr>
          <p:cNvPr id="3" name="Slide Number Placeholder 2">
            <a:extLst>
              <a:ext uri="{FF2B5EF4-FFF2-40B4-BE49-F238E27FC236}">
                <a16:creationId xmlns:a16="http://schemas.microsoft.com/office/drawing/2014/main" id="{0E0A691F-BB00-971F-06F3-B055E0C8E2C3}"/>
              </a:ext>
            </a:extLst>
          </p:cNvPr>
          <p:cNvSpPr>
            <a:spLocks noGrp="1"/>
          </p:cNvSpPr>
          <p:nvPr>
            <p:ph type="sldNum" sz="quarter" idx="12"/>
          </p:nvPr>
        </p:nvSpPr>
        <p:spPr/>
        <p:txBody>
          <a:bodyPr/>
          <a:lstStyle/>
          <a:p>
            <a:fld id="{14A0D438-1743-42C4-8C31-D251F13359CC}" type="slidenum">
              <a:rPr lang="en-US" smtClean="0"/>
              <a:t>7</a:t>
            </a:fld>
            <a:endParaRPr lang="en-US"/>
          </a:p>
        </p:txBody>
      </p:sp>
    </p:spTree>
    <p:extLst>
      <p:ext uri="{BB962C8B-B14F-4D97-AF65-F5344CB8AC3E}">
        <p14:creationId xmlns:p14="http://schemas.microsoft.com/office/powerpoint/2010/main" val="2546561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 calcmode="lin" valueType="num">
                                      <p:cBhvr additive="base">
                                        <p:cTn id="4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CA4F2-5D3A-0F06-BB32-40E023F90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559F6-05B1-FE91-7437-939C0F7AC6EF}"/>
              </a:ext>
            </a:extLst>
          </p:cNvPr>
          <p:cNvSpPr>
            <a:spLocks noGrp="1"/>
          </p:cNvSpPr>
          <p:nvPr>
            <p:ph type="title"/>
          </p:nvPr>
        </p:nvSpPr>
        <p:spPr/>
        <p:txBody>
          <a:bodyPr>
            <a:normAutofit/>
          </a:bodyPr>
          <a:lstStyle/>
          <a:p>
            <a:r>
              <a:rPr lang="en-US" dirty="0"/>
              <a:t>BPA Contract - </a:t>
            </a:r>
            <a:r>
              <a:rPr lang="en-US" u="sng" dirty="0"/>
              <a:t>Resource Loss</a:t>
            </a:r>
            <a:endParaRPr lang="en-US" dirty="0"/>
          </a:p>
        </p:txBody>
      </p:sp>
      <p:sp>
        <p:nvSpPr>
          <p:cNvPr id="4" name="Slide Number Placeholder 3">
            <a:extLst>
              <a:ext uri="{FF2B5EF4-FFF2-40B4-BE49-F238E27FC236}">
                <a16:creationId xmlns:a16="http://schemas.microsoft.com/office/drawing/2014/main" id="{2DD7C3DA-6662-29E4-D1B2-917A47176F0E}"/>
              </a:ext>
            </a:extLst>
          </p:cNvPr>
          <p:cNvSpPr>
            <a:spLocks noGrp="1"/>
          </p:cNvSpPr>
          <p:nvPr>
            <p:ph type="sldNum" sz="quarter" idx="12"/>
          </p:nvPr>
        </p:nvSpPr>
        <p:spPr/>
        <p:txBody>
          <a:bodyPr/>
          <a:lstStyle/>
          <a:p>
            <a:fld id="{14A0D438-1743-42C4-8C31-D251F13359CC}" type="slidenum">
              <a:rPr lang="en-US" smtClean="0"/>
              <a:t>8</a:t>
            </a:fld>
            <a:endParaRPr lang="en-US"/>
          </a:p>
        </p:txBody>
      </p:sp>
      <p:pic>
        <p:nvPicPr>
          <p:cNvPr id="12" name="Picture 11">
            <a:extLst>
              <a:ext uri="{FF2B5EF4-FFF2-40B4-BE49-F238E27FC236}">
                <a16:creationId xmlns:a16="http://schemas.microsoft.com/office/drawing/2014/main" id="{D0170F3F-E154-6AF4-244C-1679049E2BA8}"/>
              </a:ext>
            </a:extLst>
          </p:cNvPr>
          <p:cNvPicPr>
            <a:picLocks noChangeAspect="1"/>
          </p:cNvPicPr>
          <p:nvPr/>
        </p:nvPicPr>
        <p:blipFill>
          <a:blip r:embed="rId2"/>
          <a:stretch>
            <a:fillRect/>
          </a:stretch>
        </p:blipFill>
        <p:spPr>
          <a:xfrm>
            <a:off x="790252" y="1308441"/>
            <a:ext cx="10611496" cy="4937760"/>
          </a:xfrm>
          <a:prstGeom prst="rect">
            <a:avLst/>
          </a:prstGeom>
          <a:ln>
            <a:noFill/>
          </a:ln>
          <a:effectLst>
            <a:glow rad="63500">
              <a:schemeClr val="accent2">
                <a:satMod val="175000"/>
                <a:alpha val="40000"/>
              </a:schemeClr>
            </a:glow>
            <a:outerShdw blurRad="225425" dist="50800" dir="5220000" algn="ctr">
              <a:srgbClr val="000000">
                <a:alpha val="33000"/>
              </a:srgbClr>
            </a:outerShdw>
          </a:effectLst>
        </p:spPr>
      </p:pic>
      <p:cxnSp>
        <p:nvCxnSpPr>
          <p:cNvPr id="6" name="Straight Connector 5">
            <a:extLst>
              <a:ext uri="{FF2B5EF4-FFF2-40B4-BE49-F238E27FC236}">
                <a16:creationId xmlns:a16="http://schemas.microsoft.com/office/drawing/2014/main" id="{627F4E46-3D4B-908D-516F-6463AF702702}"/>
              </a:ext>
            </a:extLst>
          </p:cNvPr>
          <p:cNvCxnSpPr>
            <a:cxnSpLocks/>
          </p:cNvCxnSpPr>
          <p:nvPr/>
        </p:nvCxnSpPr>
        <p:spPr>
          <a:xfrm>
            <a:off x="5943600" y="2719754"/>
            <a:ext cx="5205046" cy="0"/>
          </a:xfrm>
          <a:prstGeom prst="line">
            <a:avLst/>
          </a:prstGeom>
          <a:ln w="38100"/>
        </p:spPr>
        <p:style>
          <a:lnRef idx="2">
            <a:schemeClr val="accent5"/>
          </a:lnRef>
          <a:fillRef idx="0">
            <a:schemeClr val="accent5"/>
          </a:fillRef>
          <a:effectRef idx="1">
            <a:schemeClr val="accent5"/>
          </a:effectRef>
          <a:fontRef idx="minor">
            <a:schemeClr val="tx1"/>
          </a:fontRef>
        </p:style>
      </p:cxnSp>
      <p:cxnSp>
        <p:nvCxnSpPr>
          <p:cNvPr id="7" name="Straight Connector 6">
            <a:extLst>
              <a:ext uri="{FF2B5EF4-FFF2-40B4-BE49-F238E27FC236}">
                <a16:creationId xmlns:a16="http://schemas.microsoft.com/office/drawing/2014/main" id="{6E92013B-D18A-C224-E6BA-3984643BA256}"/>
              </a:ext>
            </a:extLst>
          </p:cNvPr>
          <p:cNvCxnSpPr>
            <a:cxnSpLocks/>
          </p:cNvCxnSpPr>
          <p:nvPr/>
        </p:nvCxnSpPr>
        <p:spPr>
          <a:xfrm>
            <a:off x="6635262" y="3083170"/>
            <a:ext cx="2391507" cy="0"/>
          </a:xfrm>
          <a:prstGeom prst="line">
            <a:avLst/>
          </a:prstGeom>
          <a:ln w="38100"/>
        </p:spPr>
        <p:style>
          <a:lnRef idx="2">
            <a:schemeClr val="accent5"/>
          </a:lnRef>
          <a:fillRef idx="0">
            <a:schemeClr val="accent5"/>
          </a:fillRef>
          <a:effectRef idx="1">
            <a:schemeClr val="accent5"/>
          </a:effectRef>
          <a:fontRef idx="minor">
            <a:schemeClr val="tx1"/>
          </a:fontRef>
        </p:style>
      </p:cxnSp>
      <p:cxnSp>
        <p:nvCxnSpPr>
          <p:cNvPr id="13" name="Straight Connector 12">
            <a:extLst>
              <a:ext uri="{FF2B5EF4-FFF2-40B4-BE49-F238E27FC236}">
                <a16:creationId xmlns:a16="http://schemas.microsoft.com/office/drawing/2014/main" id="{C77E53AA-D473-AA72-939A-59D75ECB5023}"/>
              </a:ext>
            </a:extLst>
          </p:cNvPr>
          <p:cNvCxnSpPr>
            <a:cxnSpLocks/>
          </p:cNvCxnSpPr>
          <p:nvPr/>
        </p:nvCxnSpPr>
        <p:spPr>
          <a:xfrm>
            <a:off x="7655169" y="3405554"/>
            <a:ext cx="3024554" cy="0"/>
          </a:xfrm>
          <a:prstGeom prst="line">
            <a:avLst/>
          </a:prstGeom>
          <a:ln w="38100"/>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22915F96-F454-3A8C-B17C-B870A194268B}"/>
              </a:ext>
            </a:extLst>
          </p:cNvPr>
          <p:cNvCxnSpPr>
            <a:cxnSpLocks/>
          </p:cNvCxnSpPr>
          <p:nvPr/>
        </p:nvCxnSpPr>
        <p:spPr>
          <a:xfrm>
            <a:off x="1758462" y="4073770"/>
            <a:ext cx="4607169" cy="0"/>
          </a:xfrm>
          <a:prstGeom prst="line">
            <a:avLst/>
          </a:prstGeom>
          <a:ln w="38100"/>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53526384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6A5E-E4AA-6854-E688-733508F156E6}"/>
              </a:ext>
            </a:extLst>
          </p:cNvPr>
          <p:cNvSpPr>
            <a:spLocks noGrp="1"/>
          </p:cNvSpPr>
          <p:nvPr>
            <p:ph type="title"/>
          </p:nvPr>
        </p:nvSpPr>
        <p:spPr/>
        <p:txBody>
          <a:bodyPr>
            <a:normAutofit fontScale="90000"/>
          </a:bodyPr>
          <a:lstStyle/>
          <a:p>
            <a:r>
              <a:rPr lang="en-US" dirty="0"/>
              <a:t>Above-CHWM Election </a:t>
            </a:r>
            <a:r>
              <a:rPr lang="en-US" u="sng" dirty="0"/>
              <a:t>Comparison</a:t>
            </a:r>
          </a:p>
        </p:txBody>
      </p:sp>
      <p:sp>
        <p:nvSpPr>
          <p:cNvPr id="3" name="Slide Number Placeholder 2">
            <a:extLst>
              <a:ext uri="{FF2B5EF4-FFF2-40B4-BE49-F238E27FC236}">
                <a16:creationId xmlns:a16="http://schemas.microsoft.com/office/drawing/2014/main" id="{B99C67C4-2D9C-BDD4-A659-0B48E0C2B18F}"/>
              </a:ext>
            </a:extLst>
          </p:cNvPr>
          <p:cNvSpPr>
            <a:spLocks noGrp="1"/>
          </p:cNvSpPr>
          <p:nvPr>
            <p:ph type="sldNum" sz="quarter" idx="12"/>
          </p:nvPr>
        </p:nvSpPr>
        <p:spPr/>
        <p:txBody>
          <a:bodyPr/>
          <a:lstStyle/>
          <a:p>
            <a:fld id="{14A0D438-1743-42C4-8C31-D251F13359CC}" type="slidenum">
              <a:rPr lang="en-US" smtClean="0"/>
              <a:t>9</a:t>
            </a:fld>
            <a:endParaRPr lang="en-US"/>
          </a:p>
        </p:txBody>
      </p:sp>
      <p:sp>
        <p:nvSpPr>
          <p:cNvPr id="4" name="Rounded Rectangle 7">
            <a:extLst>
              <a:ext uri="{FF2B5EF4-FFF2-40B4-BE49-F238E27FC236}">
                <a16:creationId xmlns:a16="http://schemas.microsoft.com/office/drawing/2014/main" id="{B82A0B70-EC90-135E-0E52-CC5F4C1E51CA}"/>
              </a:ext>
            </a:extLst>
          </p:cNvPr>
          <p:cNvSpPr/>
          <p:nvPr/>
        </p:nvSpPr>
        <p:spPr>
          <a:xfrm>
            <a:off x="411480" y="1133856"/>
            <a:ext cx="2423160" cy="658368"/>
          </a:xfrm>
          <a:prstGeom prst="roundRect">
            <a:avLst/>
          </a:prstGeom>
          <a:solidFill>
            <a:srgbClr val="002030"/>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600" b="1" dirty="0">
                <a:solidFill>
                  <a:srgbClr val="FFFFFF"/>
                </a:solidFill>
                <a:latin typeface="Arial"/>
              </a:rPr>
              <a:t>Criteria</a:t>
            </a:r>
          </a:p>
        </p:txBody>
      </p:sp>
      <p:sp>
        <p:nvSpPr>
          <p:cNvPr id="5" name="Rounded Rectangle 8">
            <a:extLst>
              <a:ext uri="{FF2B5EF4-FFF2-40B4-BE49-F238E27FC236}">
                <a16:creationId xmlns:a16="http://schemas.microsoft.com/office/drawing/2014/main" id="{0B7B217A-2128-B361-E639-664796EBF17A}"/>
              </a:ext>
            </a:extLst>
          </p:cNvPr>
          <p:cNvSpPr/>
          <p:nvPr/>
        </p:nvSpPr>
        <p:spPr>
          <a:xfrm>
            <a:off x="2834640" y="1133856"/>
            <a:ext cx="2212848" cy="658368"/>
          </a:xfrm>
          <a:prstGeom prst="roundRect">
            <a:avLst/>
          </a:prstGeom>
          <a:solidFill>
            <a:srgbClr val="40806D"/>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FFFFFF"/>
                </a:solidFill>
                <a:latin typeface="Arial"/>
              </a:rPr>
              <a:t>A</a:t>
            </a:r>
            <a:endParaRPr lang="en-US" sz="1400" b="1" dirty="0">
              <a:solidFill>
                <a:srgbClr val="FFFFFF"/>
              </a:solidFill>
              <a:latin typeface="Arial"/>
            </a:endParaRPr>
          </a:p>
          <a:p>
            <a:pPr algn="ctr"/>
            <a:r>
              <a:rPr sz="1400" b="1" dirty="0">
                <a:solidFill>
                  <a:srgbClr val="FFFFFF"/>
                </a:solidFill>
                <a:latin typeface="Arial"/>
              </a:rPr>
              <a:t>All Long-Term
</a:t>
            </a:r>
            <a:r>
              <a:rPr lang="en-US" sz="1400" b="1" dirty="0">
                <a:solidFill>
                  <a:srgbClr val="FFFFFF"/>
                </a:solidFill>
                <a:latin typeface="Arial"/>
              </a:rPr>
              <a:t>T</a:t>
            </a:r>
            <a:r>
              <a:rPr sz="1400" b="1" dirty="0">
                <a:solidFill>
                  <a:srgbClr val="FFFFFF"/>
                </a:solidFill>
                <a:latin typeface="Arial"/>
              </a:rPr>
              <a:t>ier 2</a:t>
            </a:r>
          </a:p>
        </p:txBody>
      </p:sp>
      <p:sp>
        <p:nvSpPr>
          <p:cNvPr id="6" name="Rounded Rectangle 9">
            <a:extLst>
              <a:ext uri="{FF2B5EF4-FFF2-40B4-BE49-F238E27FC236}">
                <a16:creationId xmlns:a16="http://schemas.microsoft.com/office/drawing/2014/main" id="{4E897EF1-DFD8-C3CA-13E3-C27DF4AF26B0}"/>
              </a:ext>
            </a:extLst>
          </p:cNvPr>
          <p:cNvSpPr/>
          <p:nvPr/>
        </p:nvSpPr>
        <p:spPr>
          <a:xfrm>
            <a:off x="5047488" y="1133856"/>
            <a:ext cx="2212848" cy="658368"/>
          </a:xfrm>
          <a:prstGeom prst="roundRect">
            <a:avLst/>
          </a:prstGeom>
          <a:gradFill flip="none" rotWithShape="1">
            <a:gsLst>
              <a:gs pos="39000">
                <a:schemeClr val="accent3"/>
              </a:gs>
              <a:gs pos="60000">
                <a:schemeClr val="accent1">
                  <a:lumMod val="60000"/>
                  <a:lumOff val="40000"/>
                </a:schemeClr>
              </a:gs>
            </a:gsLst>
            <a:lin ang="0" scaled="0"/>
            <a:tileRect/>
          </a:gra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FFFFFF"/>
                </a:solidFill>
                <a:latin typeface="Arial"/>
              </a:rPr>
              <a:t>B
Long-Term</a:t>
            </a:r>
            <a:r>
              <a:rPr lang="en-US" sz="1400" b="1" dirty="0">
                <a:solidFill>
                  <a:srgbClr val="FFFFFF"/>
                </a:solidFill>
                <a:latin typeface="Arial"/>
              </a:rPr>
              <a:t>;</a:t>
            </a:r>
          </a:p>
          <a:p>
            <a:pPr algn="ctr"/>
            <a:r>
              <a:rPr lang="en-US" sz="1400" b="1" dirty="0">
                <a:solidFill>
                  <a:srgbClr val="FFFFFF"/>
                </a:solidFill>
                <a:latin typeface="Arial"/>
              </a:rPr>
              <a:t>then </a:t>
            </a:r>
            <a:r>
              <a:rPr sz="1400" b="1" dirty="0">
                <a:solidFill>
                  <a:srgbClr val="FFFFFF"/>
                </a:solidFill>
                <a:latin typeface="Arial"/>
              </a:rPr>
              <a:t>Flexible</a:t>
            </a:r>
          </a:p>
        </p:txBody>
      </p:sp>
      <p:sp>
        <p:nvSpPr>
          <p:cNvPr id="7" name="Rounded Rectangle 10">
            <a:extLst>
              <a:ext uri="{FF2B5EF4-FFF2-40B4-BE49-F238E27FC236}">
                <a16:creationId xmlns:a16="http://schemas.microsoft.com/office/drawing/2014/main" id="{2BBF4087-3F19-768D-FBF6-505CF1621379}"/>
              </a:ext>
            </a:extLst>
          </p:cNvPr>
          <p:cNvSpPr/>
          <p:nvPr/>
        </p:nvSpPr>
        <p:spPr>
          <a:xfrm>
            <a:off x="7260336" y="1133856"/>
            <a:ext cx="2212848" cy="658368"/>
          </a:xfrm>
          <a:prstGeom prst="roundRect">
            <a:avLst/>
          </a:prstGeom>
          <a:gradFill flip="none" rotWithShape="1">
            <a:gsLst>
              <a:gs pos="41000">
                <a:schemeClr val="accent1">
                  <a:lumMod val="60000"/>
                  <a:lumOff val="40000"/>
                </a:schemeClr>
              </a:gs>
              <a:gs pos="59000">
                <a:schemeClr val="accent3"/>
              </a:gs>
            </a:gsLst>
            <a:lin ang="0" scaled="0"/>
            <a:tileRect/>
          </a:gra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FFFFFF"/>
                </a:solidFill>
                <a:latin typeface="Arial"/>
              </a:rPr>
              <a:t>C
Flexible</a:t>
            </a:r>
            <a:r>
              <a:rPr lang="en-US" sz="1400" b="1" dirty="0">
                <a:solidFill>
                  <a:srgbClr val="FFFFFF"/>
                </a:solidFill>
                <a:latin typeface="Arial"/>
              </a:rPr>
              <a:t>;</a:t>
            </a:r>
            <a:r>
              <a:rPr sz="1400" b="1" dirty="0">
                <a:solidFill>
                  <a:srgbClr val="FFFFFF"/>
                </a:solidFill>
                <a:latin typeface="Arial"/>
              </a:rPr>
              <a:t>
</a:t>
            </a:r>
            <a:r>
              <a:rPr lang="en-US" sz="1400" b="1" dirty="0">
                <a:solidFill>
                  <a:srgbClr val="FFFFFF"/>
                </a:solidFill>
                <a:latin typeface="Arial"/>
              </a:rPr>
              <a:t>then L</a:t>
            </a:r>
            <a:r>
              <a:rPr sz="1400" b="1" dirty="0">
                <a:solidFill>
                  <a:srgbClr val="FFFFFF"/>
                </a:solidFill>
                <a:latin typeface="Arial"/>
              </a:rPr>
              <a:t>ong-Term</a:t>
            </a:r>
          </a:p>
        </p:txBody>
      </p:sp>
      <p:sp>
        <p:nvSpPr>
          <p:cNvPr id="8" name="Rounded Rectangle 11">
            <a:extLst>
              <a:ext uri="{FF2B5EF4-FFF2-40B4-BE49-F238E27FC236}">
                <a16:creationId xmlns:a16="http://schemas.microsoft.com/office/drawing/2014/main" id="{E223FA5E-38F8-B2DE-F397-B3BB609998CC}"/>
              </a:ext>
            </a:extLst>
          </p:cNvPr>
          <p:cNvSpPr/>
          <p:nvPr/>
        </p:nvSpPr>
        <p:spPr>
          <a:xfrm>
            <a:off x="9473184" y="1133856"/>
            <a:ext cx="2304288" cy="658368"/>
          </a:xfrm>
          <a:prstGeom prst="roundRect">
            <a:avLst/>
          </a:prstGeom>
          <a:solidFill>
            <a:schemeClr val="accent1">
              <a:lumMod val="60000"/>
              <a:lumOff val="40000"/>
            </a:schemeClr>
          </a:solidFill>
          <a:ln w="7620">
            <a:solidFill>
              <a:schemeClr val="accent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FFFFFF"/>
                </a:solidFill>
                <a:latin typeface="Arial"/>
              </a:rPr>
              <a:t>D
All Flexible</a:t>
            </a:r>
          </a:p>
        </p:txBody>
      </p:sp>
      <p:sp>
        <p:nvSpPr>
          <p:cNvPr id="9" name="Rounded Rectangle 12">
            <a:extLst>
              <a:ext uri="{FF2B5EF4-FFF2-40B4-BE49-F238E27FC236}">
                <a16:creationId xmlns:a16="http://schemas.microsoft.com/office/drawing/2014/main" id="{3526B0AF-5192-D570-5E77-DD035E219349}"/>
              </a:ext>
            </a:extLst>
          </p:cNvPr>
          <p:cNvSpPr/>
          <p:nvPr/>
        </p:nvSpPr>
        <p:spPr>
          <a:xfrm>
            <a:off x="411480" y="1792224"/>
            <a:ext cx="2423160" cy="502920"/>
          </a:xfrm>
          <a:prstGeom prst="roundRect">
            <a:avLst/>
          </a:prstGeom>
          <a:solidFill>
            <a:srgbClr val="E5EDF0"/>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l"/>
            <a:r>
              <a:rPr sz="1400" b="1" dirty="0">
                <a:solidFill>
                  <a:srgbClr val="002030"/>
                </a:solidFill>
                <a:latin typeface="Arial"/>
              </a:rPr>
              <a:t>Fit with Benton PUD's current resource plan</a:t>
            </a:r>
          </a:p>
        </p:txBody>
      </p:sp>
      <p:sp>
        <p:nvSpPr>
          <p:cNvPr id="10" name="Rounded Rectangle 13">
            <a:extLst>
              <a:ext uri="{FF2B5EF4-FFF2-40B4-BE49-F238E27FC236}">
                <a16:creationId xmlns:a16="http://schemas.microsoft.com/office/drawing/2014/main" id="{8B10B882-4E95-43A4-85A7-4F36A38FD9E5}"/>
              </a:ext>
            </a:extLst>
          </p:cNvPr>
          <p:cNvSpPr/>
          <p:nvPr/>
        </p:nvSpPr>
        <p:spPr>
          <a:xfrm>
            <a:off x="2834640" y="1792224"/>
            <a:ext cx="2212848" cy="502920"/>
          </a:xfrm>
          <a:prstGeom prst="roundRect">
            <a:avLst/>
          </a:prstGeom>
          <a:solidFill>
            <a:srgbClr val="E2EEE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002030"/>
                </a:solidFill>
                <a:latin typeface="Arial"/>
              </a:rPr>
              <a:t>Highest</a:t>
            </a:r>
          </a:p>
        </p:txBody>
      </p:sp>
      <p:sp>
        <p:nvSpPr>
          <p:cNvPr id="11" name="Rounded Rectangle 14">
            <a:extLst>
              <a:ext uri="{FF2B5EF4-FFF2-40B4-BE49-F238E27FC236}">
                <a16:creationId xmlns:a16="http://schemas.microsoft.com/office/drawing/2014/main" id="{B0DB6DD6-320F-5B77-6402-EF80E040A7C8}"/>
              </a:ext>
            </a:extLst>
          </p:cNvPr>
          <p:cNvSpPr/>
          <p:nvPr/>
        </p:nvSpPr>
        <p:spPr>
          <a:xfrm>
            <a:off x="5047488" y="1792224"/>
            <a:ext cx="2212848" cy="502920"/>
          </a:xfrm>
          <a:prstGeom prst="roundRect">
            <a:avLst/>
          </a:prstGeom>
          <a:solidFill>
            <a:srgbClr val="F9FAF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Higher</a:t>
            </a:r>
            <a:endParaRPr sz="1400" b="0" dirty="0">
              <a:solidFill>
                <a:srgbClr val="002030"/>
              </a:solidFill>
              <a:latin typeface="Arial"/>
            </a:endParaRPr>
          </a:p>
        </p:txBody>
      </p:sp>
      <p:sp>
        <p:nvSpPr>
          <p:cNvPr id="12" name="Rounded Rectangle 15">
            <a:extLst>
              <a:ext uri="{FF2B5EF4-FFF2-40B4-BE49-F238E27FC236}">
                <a16:creationId xmlns:a16="http://schemas.microsoft.com/office/drawing/2014/main" id="{C0DF66EF-FC68-8B01-EA68-17A5BFB363EB}"/>
              </a:ext>
            </a:extLst>
          </p:cNvPr>
          <p:cNvSpPr/>
          <p:nvPr/>
        </p:nvSpPr>
        <p:spPr>
          <a:xfrm>
            <a:off x="7260336" y="1792224"/>
            <a:ext cx="2212848" cy="502920"/>
          </a:xfrm>
          <a:prstGeom prst="roundRect">
            <a:avLst/>
          </a:prstGeom>
          <a:solidFill>
            <a:srgbClr val="F9FAF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dirty="0">
                <a:solidFill>
                  <a:srgbClr val="002030"/>
                </a:solidFill>
                <a:latin typeface="Arial"/>
              </a:rPr>
              <a:t>Lower</a:t>
            </a:r>
          </a:p>
        </p:txBody>
      </p:sp>
      <p:sp>
        <p:nvSpPr>
          <p:cNvPr id="13" name="Rounded Rectangle 16">
            <a:extLst>
              <a:ext uri="{FF2B5EF4-FFF2-40B4-BE49-F238E27FC236}">
                <a16:creationId xmlns:a16="http://schemas.microsoft.com/office/drawing/2014/main" id="{4D368D48-0DBF-C9B6-AE3F-8FC76EA61F96}"/>
              </a:ext>
            </a:extLst>
          </p:cNvPr>
          <p:cNvSpPr/>
          <p:nvPr/>
        </p:nvSpPr>
        <p:spPr>
          <a:xfrm>
            <a:off x="9473184" y="1792224"/>
            <a:ext cx="2304288" cy="502920"/>
          </a:xfrm>
          <a:prstGeom prst="roundRect">
            <a:avLst/>
          </a:prstGeom>
          <a:solidFill>
            <a:schemeClr val="accent1">
              <a:lumMod val="60000"/>
              <a:lumOff val="40000"/>
              <a:alpha val="25000"/>
            </a:schemeClr>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dirty="0">
                <a:solidFill>
                  <a:srgbClr val="002030"/>
                </a:solidFill>
                <a:latin typeface="Arial"/>
              </a:rPr>
              <a:t>Lowest</a:t>
            </a:r>
          </a:p>
        </p:txBody>
      </p:sp>
      <p:sp>
        <p:nvSpPr>
          <p:cNvPr id="14" name="Rounded Rectangle 17">
            <a:extLst>
              <a:ext uri="{FF2B5EF4-FFF2-40B4-BE49-F238E27FC236}">
                <a16:creationId xmlns:a16="http://schemas.microsoft.com/office/drawing/2014/main" id="{B38BC66D-C65A-7A40-B033-72575E95ACCC}"/>
              </a:ext>
            </a:extLst>
          </p:cNvPr>
          <p:cNvSpPr/>
          <p:nvPr/>
        </p:nvSpPr>
        <p:spPr>
          <a:xfrm>
            <a:off x="411480" y="2295144"/>
            <a:ext cx="2423160"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l"/>
            <a:r>
              <a:rPr lang="en-US" sz="1400" b="1" dirty="0">
                <a:solidFill>
                  <a:srgbClr val="002030"/>
                </a:solidFill>
                <a:latin typeface="Arial"/>
              </a:rPr>
              <a:t>S</a:t>
            </a:r>
            <a:r>
              <a:rPr sz="1400" b="1" dirty="0">
                <a:solidFill>
                  <a:srgbClr val="002030"/>
                </a:solidFill>
                <a:latin typeface="Arial"/>
              </a:rPr>
              <a:t>upply certainty</a:t>
            </a:r>
            <a:endParaRPr lang="en-US" sz="1400" b="1" dirty="0">
              <a:solidFill>
                <a:srgbClr val="002030"/>
              </a:solidFill>
              <a:latin typeface="Arial"/>
            </a:endParaRPr>
          </a:p>
        </p:txBody>
      </p:sp>
      <p:sp>
        <p:nvSpPr>
          <p:cNvPr id="15" name="Rounded Rectangle 18">
            <a:extLst>
              <a:ext uri="{FF2B5EF4-FFF2-40B4-BE49-F238E27FC236}">
                <a16:creationId xmlns:a16="http://schemas.microsoft.com/office/drawing/2014/main" id="{2A3627C1-5FEA-54CA-B1F9-5042A609CA10}"/>
              </a:ext>
            </a:extLst>
          </p:cNvPr>
          <p:cNvSpPr/>
          <p:nvPr/>
        </p:nvSpPr>
        <p:spPr>
          <a:xfrm>
            <a:off x="2834640" y="2295144"/>
            <a:ext cx="2212848" cy="502920"/>
          </a:xfrm>
          <a:prstGeom prst="roundRect">
            <a:avLst/>
          </a:prstGeom>
          <a:solidFill>
            <a:srgbClr val="E2EEE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002030"/>
                </a:solidFill>
                <a:latin typeface="Arial"/>
              </a:rPr>
              <a:t>Highest</a:t>
            </a:r>
            <a:endParaRPr lang="en-US" sz="1400" b="1" dirty="0">
              <a:solidFill>
                <a:srgbClr val="002030"/>
              </a:solidFill>
              <a:latin typeface="Arial"/>
            </a:endParaRPr>
          </a:p>
        </p:txBody>
      </p:sp>
      <p:sp>
        <p:nvSpPr>
          <p:cNvPr id="16" name="Rounded Rectangle 19">
            <a:extLst>
              <a:ext uri="{FF2B5EF4-FFF2-40B4-BE49-F238E27FC236}">
                <a16:creationId xmlns:a16="http://schemas.microsoft.com/office/drawing/2014/main" id="{B5171F52-7424-81B0-6DF7-D6051DF06A89}"/>
              </a:ext>
            </a:extLst>
          </p:cNvPr>
          <p:cNvSpPr/>
          <p:nvPr/>
        </p:nvSpPr>
        <p:spPr>
          <a:xfrm>
            <a:off x="5047488" y="2295144"/>
            <a:ext cx="2212848"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dirty="0">
                <a:solidFill>
                  <a:srgbClr val="002030"/>
                </a:solidFill>
                <a:latin typeface="Arial"/>
              </a:rPr>
              <a:t>Higher</a:t>
            </a:r>
            <a:r>
              <a:rPr lang="en-US" sz="1400" b="0" dirty="0">
                <a:solidFill>
                  <a:srgbClr val="002030"/>
                </a:solidFill>
                <a:latin typeface="Arial"/>
              </a:rPr>
              <a:t>;</a:t>
            </a:r>
          </a:p>
          <a:p>
            <a:pPr algn="ctr"/>
            <a:r>
              <a:rPr lang="en-US" sz="1400" b="0" dirty="0">
                <a:solidFill>
                  <a:srgbClr val="002030"/>
                </a:solidFill>
                <a:latin typeface="Arial"/>
              </a:rPr>
              <a:t>then Lower</a:t>
            </a:r>
          </a:p>
        </p:txBody>
      </p:sp>
      <p:sp>
        <p:nvSpPr>
          <p:cNvPr id="17" name="Rounded Rectangle 20">
            <a:extLst>
              <a:ext uri="{FF2B5EF4-FFF2-40B4-BE49-F238E27FC236}">
                <a16:creationId xmlns:a16="http://schemas.microsoft.com/office/drawing/2014/main" id="{85F2F9EF-03DF-184B-C04C-14D34FD68795}"/>
              </a:ext>
            </a:extLst>
          </p:cNvPr>
          <p:cNvSpPr/>
          <p:nvPr/>
        </p:nvSpPr>
        <p:spPr>
          <a:xfrm>
            <a:off x="7260336" y="2295144"/>
            <a:ext cx="2212848"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Lower;</a:t>
            </a:r>
          </a:p>
          <a:p>
            <a:pPr algn="ctr"/>
            <a:r>
              <a:rPr lang="en-US" sz="1400" b="0" dirty="0">
                <a:solidFill>
                  <a:srgbClr val="002030"/>
                </a:solidFill>
                <a:latin typeface="Arial"/>
              </a:rPr>
              <a:t>then Higher</a:t>
            </a:r>
            <a:endParaRPr sz="1400" b="0" dirty="0">
              <a:solidFill>
                <a:srgbClr val="002030"/>
              </a:solidFill>
              <a:latin typeface="Arial"/>
            </a:endParaRPr>
          </a:p>
        </p:txBody>
      </p:sp>
      <p:sp>
        <p:nvSpPr>
          <p:cNvPr id="18" name="Rounded Rectangle 21">
            <a:extLst>
              <a:ext uri="{FF2B5EF4-FFF2-40B4-BE49-F238E27FC236}">
                <a16:creationId xmlns:a16="http://schemas.microsoft.com/office/drawing/2014/main" id="{1FB38150-13D2-D429-CA6A-C39235201E84}"/>
              </a:ext>
            </a:extLst>
          </p:cNvPr>
          <p:cNvSpPr/>
          <p:nvPr/>
        </p:nvSpPr>
        <p:spPr>
          <a:xfrm>
            <a:off x="9473184" y="2295144"/>
            <a:ext cx="2304288" cy="502920"/>
          </a:xfrm>
          <a:prstGeom prst="roundRect">
            <a:avLst/>
          </a:prstGeom>
          <a:solidFill>
            <a:schemeClr val="accent1">
              <a:lumMod val="60000"/>
              <a:lumOff val="40000"/>
              <a:alpha val="25000"/>
            </a:schemeClr>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dirty="0">
                <a:solidFill>
                  <a:srgbClr val="002030"/>
                </a:solidFill>
                <a:latin typeface="Arial"/>
              </a:rPr>
              <a:t>Lowest</a:t>
            </a:r>
            <a:endParaRPr lang="en-US" sz="1400" b="0" dirty="0">
              <a:solidFill>
                <a:srgbClr val="002030"/>
              </a:solidFill>
              <a:latin typeface="Arial"/>
            </a:endParaRPr>
          </a:p>
        </p:txBody>
      </p:sp>
      <p:sp>
        <p:nvSpPr>
          <p:cNvPr id="19" name="Rounded Rectangle 22">
            <a:extLst>
              <a:ext uri="{FF2B5EF4-FFF2-40B4-BE49-F238E27FC236}">
                <a16:creationId xmlns:a16="http://schemas.microsoft.com/office/drawing/2014/main" id="{87EDEFBE-54B0-1E8A-39FD-888465A4C558}"/>
              </a:ext>
            </a:extLst>
          </p:cNvPr>
          <p:cNvSpPr/>
          <p:nvPr/>
        </p:nvSpPr>
        <p:spPr>
          <a:xfrm>
            <a:off x="411480" y="2798064"/>
            <a:ext cx="2423160" cy="502920"/>
          </a:xfrm>
          <a:prstGeom prst="roundRect">
            <a:avLst/>
          </a:prstGeom>
          <a:solidFill>
            <a:srgbClr val="E5EDF0"/>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l"/>
            <a:r>
              <a:rPr lang="en-US" sz="1400" b="1" dirty="0">
                <a:solidFill>
                  <a:srgbClr val="002030"/>
                </a:solidFill>
                <a:latin typeface="Arial"/>
              </a:rPr>
              <a:t>F</a:t>
            </a:r>
            <a:r>
              <a:rPr sz="1400" b="1" dirty="0">
                <a:solidFill>
                  <a:srgbClr val="002030"/>
                </a:solidFill>
                <a:latin typeface="Arial"/>
              </a:rPr>
              <a:t>lexibility</a:t>
            </a:r>
          </a:p>
        </p:txBody>
      </p:sp>
      <p:sp>
        <p:nvSpPr>
          <p:cNvPr id="20" name="Rounded Rectangle 23">
            <a:extLst>
              <a:ext uri="{FF2B5EF4-FFF2-40B4-BE49-F238E27FC236}">
                <a16:creationId xmlns:a16="http://schemas.microsoft.com/office/drawing/2014/main" id="{2CDBA126-659A-101D-E4CE-863E20F2FB4A}"/>
              </a:ext>
            </a:extLst>
          </p:cNvPr>
          <p:cNvSpPr/>
          <p:nvPr/>
        </p:nvSpPr>
        <p:spPr>
          <a:xfrm>
            <a:off x="2834640" y="2798064"/>
            <a:ext cx="2212848" cy="502920"/>
          </a:xfrm>
          <a:prstGeom prst="roundRect">
            <a:avLst/>
          </a:prstGeom>
          <a:solidFill>
            <a:srgbClr val="E2EEE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002030"/>
                </a:solidFill>
                <a:latin typeface="Arial"/>
              </a:rPr>
              <a:t>Lowest</a:t>
            </a:r>
          </a:p>
        </p:txBody>
      </p:sp>
      <p:sp>
        <p:nvSpPr>
          <p:cNvPr id="21" name="Rounded Rectangle 24">
            <a:extLst>
              <a:ext uri="{FF2B5EF4-FFF2-40B4-BE49-F238E27FC236}">
                <a16:creationId xmlns:a16="http://schemas.microsoft.com/office/drawing/2014/main" id="{B930D190-438B-A564-6635-8223D4AAFFDC}"/>
              </a:ext>
            </a:extLst>
          </p:cNvPr>
          <p:cNvSpPr/>
          <p:nvPr/>
        </p:nvSpPr>
        <p:spPr>
          <a:xfrm>
            <a:off x="5047488" y="2798064"/>
            <a:ext cx="2212848" cy="502920"/>
          </a:xfrm>
          <a:prstGeom prst="roundRect">
            <a:avLst/>
          </a:prstGeom>
          <a:solidFill>
            <a:srgbClr val="F9FAF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dirty="0">
                <a:solidFill>
                  <a:srgbClr val="002030"/>
                </a:solidFill>
                <a:latin typeface="Arial"/>
              </a:rPr>
              <a:t>Lower;</a:t>
            </a:r>
          </a:p>
          <a:p>
            <a:pPr algn="ctr"/>
            <a:r>
              <a:rPr lang="en-US" sz="1400" dirty="0">
                <a:solidFill>
                  <a:srgbClr val="002030"/>
                </a:solidFill>
                <a:latin typeface="Arial"/>
              </a:rPr>
              <a:t>then </a:t>
            </a:r>
            <a:r>
              <a:rPr lang="en-US" sz="1400" b="0" dirty="0">
                <a:solidFill>
                  <a:srgbClr val="002030"/>
                </a:solidFill>
                <a:latin typeface="Arial"/>
              </a:rPr>
              <a:t>Higher</a:t>
            </a:r>
            <a:endParaRPr sz="1400" b="0" dirty="0">
              <a:solidFill>
                <a:srgbClr val="002030"/>
              </a:solidFill>
              <a:latin typeface="Arial"/>
            </a:endParaRPr>
          </a:p>
        </p:txBody>
      </p:sp>
      <p:sp>
        <p:nvSpPr>
          <p:cNvPr id="22" name="Rounded Rectangle 25">
            <a:extLst>
              <a:ext uri="{FF2B5EF4-FFF2-40B4-BE49-F238E27FC236}">
                <a16:creationId xmlns:a16="http://schemas.microsoft.com/office/drawing/2014/main" id="{FA4ED6D0-11B7-70D1-32EE-C1F24FECE1A2}"/>
              </a:ext>
            </a:extLst>
          </p:cNvPr>
          <p:cNvSpPr/>
          <p:nvPr/>
        </p:nvSpPr>
        <p:spPr>
          <a:xfrm>
            <a:off x="7260336" y="2798064"/>
            <a:ext cx="2212848" cy="502920"/>
          </a:xfrm>
          <a:prstGeom prst="roundRect">
            <a:avLst/>
          </a:prstGeom>
          <a:solidFill>
            <a:srgbClr val="F9FAF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Higher;</a:t>
            </a:r>
          </a:p>
          <a:p>
            <a:pPr algn="ctr"/>
            <a:r>
              <a:rPr lang="en-US" sz="1400" b="0" dirty="0">
                <a:solidFill>
                  <a:srgbClr val="002030"/>
                </a:solidFill>
                <a:latin typeface="Arial"/>
              </a:rPr>
              <a:t>then Lower</a:t>
            </a:r>
            <a:endParaRPr sz="1400" b="0" dirty="0">
              <a:solidFill>
                <a:srgbClr val="002030"/>
              </a:solidFill>
              <a:latin typeface="Arial"/>
            </a:endParaRPr>
          </a:p>
        </p:txBody>
      </p:sp>
      <p:sp>
        <p:nvSpPr>
          <p:cNvPr id="23" name="Rounded Rectangle 26">
            <a:extLst>
              <a:ext uri="{FF2B5EF4-FFF2-40B4-BE49-F238E27FC236}">
                <a16:creationId xmlns:a16="http://schemas.microsoft.com/office/drawing/2014/main" id="{7CA43CFD-03AA-EC2D-6A04-AA7C0A195BAA}"/>
              </a:ext>
            </a:extLst>
          </p:cNvPr>
          <p:cNvSpPr/>
          <p:nvPr/>
        </p:nvSpPr>
        <p:spPr>
          <a:xfrm>
            <a:off x="9473184" y="2798064"/>
            <a:ext cx="2304288" cy="502920"/>
          </a:xfrm>
          <a:prstGeom prst="roundRect">
            <a:avLst/>
          </a:prstGeom>
          <a:solidFill>
            <a:schemeClr val="accent1">
              <a:lumMod val="60000"/>
              <a:lumOff val="40000"/>
              <a:alpha val="25000"/>
            </a:schemeClr>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dirty="0">
                <a:solidFill>
                  <a:srgbClr val="002030"/>
                </a:solidFill>
                <a:latin typeface="Arial"/>
              </a:rPr>
              <a:t>Highest</a:t>
            </a:r>
          </a:p>
        </p:txBody>
      </p:sp>
      <p:sp>
        <p:nvSpPr>
          <p:cNvPr id="24" name="Rounded Rectangle 27">
            <a:extLst>
              <a:ext uri="{FF2B5EF4-FFF2-40B4-BE49-F238E27FC236}">
                <a16:creationId xmlns:a16="http://schemas.microsoft.com/office/drawing/2014/main" id="{CABC4772-0AFF-08EB-E9E1-CFDFEB00F199}"/>
              </a:ext>
            </a:extLst>
          </p:cNvPr>
          <p:cNvSpPr/>
          <p:nvPr/>
        </p:nvSpPr>
        <p:spPr>
          <a:xfrm>
            <a:off x="411480" y="3300984"/>
            <a:ext cx="2423160"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l"/>
            <a:r>
              <a:rPr sz="1400" b="1" dirty="0">
                <a:solidFill>
                  <a:srgbClr val="002030"/>
                </a:solidFill>
                <a:latin typeface="Arial"/>
              </a:rPr>
              <a:t>Benton resource acquisition burden</a:t>
            </a:r>
          </a:p>
        </p:txBody>
      </p:sp>
      <p:sp>
        <p:nvSpPr>
          <p:cNvPr id="25" name="Rounded Rectangle 28">
            <a:extLst>
              <a:ext uri="{FF2B5EF4-FFF2-40B4-BE49-F238E27FC236}">
                <a16:creationId xmlns:a16="http://schemas.microsoft.com/office/drawing/2014/main" id="{E92A4B4A-EE9E-13C6-656A-1ADEDC2549B6}"/>
              </a:ext>
            </a:extLst>
          </p:cNvPr>
          <p:cNvSpPr/>
          <p:nvPr/>
        </p:nvSpPr>
        <p:spPr>
          <a:xfrm>
            <a:off x="2834640" y="3300984"/>
            <a:ext cx="2212848" cy="502920"/>
          </a:xfrm>
          <a:prstGeom prst="roundRect">
            <a:avLst/>
          </a:prstGeom>
          <a:solidFill>
            <a:srgbClr val="E2EEE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002030"/>
                </a:solidFill>
                <a:latin typeface="Arial"/>
              </a:rPr>
              <a:t>Lowest</a:t>
            </a:r>
          </a:p>
        </p:txBody>
      </p:sp>
      <p:sp>
        <p:nvSpPr>
          <p:cNvPr id="26" name="Rounded Rectangle 29">
            <a:extLst>
              <a:ext uri="{FF2B5EF4-FFF2-40B4-BE49-F238E27FC236}">
                <a16:creationId xmlns:a16="http://schemas.microsoft.com/office/drawing/2014/main" id="{02B4AFF3-4A2B-B1D0-389D-4A0EBBD1266F}"/>
              </a:ext>
            </a:extLst>
          </p:cNvPr>
          <p:cNvSpPr/>
          <p:nvPr/>
        </p:nvSpPr>
        <p:spPr>
          <a:xfrm>
            <a:off x="5047488" y="3300984"/>
            <a:ext cx="2212848"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Lower;</a:t>
            </a:r>
          </a:p>
          <a:p>
            <a:pPr algn="ctr"/>
            <a:r>
              <a:rPr lang="en-US" sz="1400" b="0" dirty="0">
                <a:solidFill>
                  <a:srgbClr val="002030"/>
                </a:solidFill>
                <a:latin typeface="Arial"/>
              </a:rPr>
              <a:t>then Higher</a:t>
            </a:r>
            <a:endParaRPr sz="1400" b="0" dirty="0">
              <a:solidFill>
                <a:srgbClr val="002030"/>
              </a:solidFill>
              <a:latin typeface="Arial"/>
            </a:endParaRPr>
          </a:p>
        </p:txBody>
      </p:sp>
      <p:sp>
        <p:nvSpPr>
          <p:cNvPr id="27" name="Rounded Rectangle 30">
            <a:extLst>
              <a:ext uri="{FF2B5EF4-FFF2-40B4-BE49-F238E27FC236}">
                <a16:creationId xmlns:a16="http://schemas.microsoft.com/office/drawing/2014/main" id="{9941E18E-40CA-A8C9-0FB8-23FD1EA98395}"/>
              </a:ext>
            </a:extLst>
          </p:cNvPr>
          <p:cNvSpPr/>
          <p:nvPr/>
        </p:nvSpPr>
        <p:spPr>
          <a:xfrm>
            <a:off x="7260336" y="3300984"/>
            <a:ext cx="2212848"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Higher;</a:t>
            </a:r>
          </a:p>
          <a:p>
            <a:pPr algn="ctr"/>
            <a:r>
              <a:rPr lang="en-US" sz="1400" b="0" dirty="0">
                <a:solidFill>
                  <a:srgbClr val="002030"/>
                </a:solidFill>
                <a:latin typeface="Arial"/>
              </a:rPr>
              <a:t>then </a:t>
            </a:r>
            <a:r>
              <a:rPr lang="en-US" sz="1400" dirty="0">
                <a:solidFill>
                  <a:srgbClr val="002030"/>
                </a:solidFill>
                <a:latin typeface="Arial"/>
              </a:rPr>
              <a:t>Lower</a:t>
            </a:r>
            <a:endParaRPr sz="1400" b="0" dirty="0">
              <a:solidFill>
                <a:srgbClr val="002030"/>
              </a:solidFill>
              <a:latin typeface="Arial"/>
            </a:endParaRPr>
          </a:p>
        </p:txBody>
      </p:sp>
      <p:sp>
        <p:nvSpPr>
          <p:cNvPr id="28" name="Rounded Rectangle 31">
            <a:extLst>
              <a:ext uri="{FF2B5EF4-FFF2-40B4-BE49-F238E27FC236}">
                <a16:creationId xmlns:a16="http://schemas.microsoft.com/office/drawing/2014/main" id="{56E1BA38-C6CD-EA04-2964-F5EBECF06FE8}"/>
              </a:ext>
            </a:extLst>
          </p:cNvPr>
          <p:cNvSpPr/>
          <p:nvPr/>
        </p:nvSpPr>
        <p:spPr>
          <a:xfrm>
            <a:off x="9473184" y="3300984"/>
            <a:ext cx="2304288" cy="502920"/>
          </a:xfrm>
          <a:prstGeom prst="roundRect">
            <a:avLst/>
          </a:prstGeom>
          <a:solidFill>
            <a:schemeClr val="accent1">
              <a:lumMod val="60000"/>
              <a:lumOff val="40000"/>
              <a:alpha val="25000"/>
            </a:schemeClr>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a:solidFill>
                  <a:srgbClr val="002030"/>
                </a:solidFill>
                <a:latin typeface="Arial"/>
              </a:rPr>
              <a:t>Highest</a:t>
            </a:r>
          </a:p>
        </p:txBody>
      </p:sp>
      <p:sp>
        <p:nvSpPr>
          <p:cNvPr id="29" name="Rounded Rectangle 32">
            <a:extLst>
              <a:ext uri="{FF2B5EF4-FFF2-40B4-BE49-F238E27FC236}">
                <a16:creationId xmlns:a16="http://schemas.microsoft.com/office/drawing/2014/main" id="{2AB145EF-B746-429A-BEC1-4299AD94CB2D}"/>
              </a:ext>
            </a:extLst>
          </p:cNvPr>
          <p:cNvSpPr/>
          <p:nvPr/>
        </p:nvSpPr>
        <p:spPr>
          <a:xfrm>
            <a:off x="411480" y="3803904"/>
            <a:ext cx="2423160" cy="502920"/>
          </a:xfrm>
          <a:prstGeom prst="roundRect">
            <a:avLst/>
          </a:prstGeom>
          <a:solidFill>
            <a:srgbClr val="E5EDF0"/>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l"/>
            <a:r>
              <a:rPr sz="1400" b="1" dirty="0">
                <a:solidFill>
                  <a:srgbClr val="002030"/>
                </a:solidFill>
                <a:latin typeface="Arial"/>
              </a:rPr>
              <a:t>BPA L</a:t>
            </a:r>
            <a:r>
              <a:rPr lang="en-US" sz="1400" b="1" dirty="0">
                <a:solidFill>
                  <a:srgbClr val="002030"/>
                </a:solidFill>
                <a:latin typeface="Arial"/>
              </a:rPr>
              <a:t>ong-Term </a:t>
            </a:r>
            <a:r>
              <a:rPr sz="1400" b="1" dirty="0">
                <a:solidFill>
                  <a:srgbClr val="002030"/>
                </a:solidFill>
                <a:latin typeface="Arial"/>
              </a:rPr>
              <a:t>Tier 2
rate exposure</a:t>
            </a:r>
          </a:p>
        </p:txBody>
      </p:sp>
      <p:sp>
        <p:nvSpPr>
          <p:cNvPr id="30" name="Rounded Rectangle 33">
            <a:extLst>
              <a:ext uri="{FF2B5EF4-FFF2-40B4-BE49-F238E27FC236}">
                <a16:creationId xmlns:a16="http://schemas.microsoft.com/office/drawing/2014/main" id="{2DD46A06-37CA-FD76-486F-2C9CFA475140}"/>
              </a:ext>
            </a:extLst>
          </p:cNvPr>
          <p:cNvSpPr/>
          <p:nvPr/>
        </p:nvSpPr>
        <p:spPr>
          <a:xfrm>
            <a:off x="2834640" y="3803904"/>
            <a:ext cx="2212848" cy="502920"/>
          </a:xfrm>
          <a:prstGeom prst="roundRect">
            <a:avLst/>
          </a:prstGeom>
          <a:solidFill>
            <a:srgbClr val="E2EEE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002030"/>
                </a:solidFill>
                <a:latin typeface="Arial"/>
              </a:rPr>
              <a:t>Highest</a:t>
            </a:r>
          </a:p>
        </p:txBody>
      </p:sp>
      <p:sp>
        <p:nvSpPr>
          <p:cNvPr id="31" name="Rounded Rectangle 34">
            <a:extLst>
              <a:ext uri="{FF2B5EF4-FFF2-40B4-BE49-F238E27FC236}">
                <a16:creationId xmlns:a16="http://schemas.microsoft.com/office/drawing/2014/main" id="{16BBA199-D6EA-C5E1-42DB-2103FA78EF98}"/>
              </a:ext>
            </a:extLst>
          </p:cNvPr>
          <p:cNvSpPr/>
          <p:nvPr/>
        </p:nvSpPr>
        <p:spPr>
          <a:xfrm>
            <a:off x="5047488" y="3803904"/>
            <a:ext cx="2212848" cy="502920"/>
          </a:xfrm>
          <a:prstGeom prst="roundRect">
            <a:avLst/>
          </a:prstGeom>
          <a:solidFill>
            <a:srgbClr val="F9FAF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dirty="0">
                <a:solidFill>
                  <a:srgbClr val="002030"/>
                </a:solidFill>
                <a:latin typeface="Arial"/>
              </a:rPr>
              <a:t>Higher</a:t>
            </a:r>
            <a:r>
              <a:rPr lang="en-US" sz="1400" b="0" dirty="0">
                <a:solidFill>
                  <a:srgbClr val="002030"/>
                </a:solidFill>
                <a:latin typeface="Arial"/>
              </a:rPr>
              <a:t>;</a:t>
            </a:r>
          </a:p>
          <a:p>
            <a:pPr algn="ctr"/>
            <a:r>
              <a:rPr lang="en-US" sz="1400" b="0" dirty="0">
                <a:solidFill>
                  <a:srgbClr val="002030"/>
                </a:solidFill>
                <a:latin typeface="Arial"/>
              </a:rPr>
              <a:t>then Lower</a:t>
            </a:r>
            <a:endParaRPr sz="1400" b="0" dirty="0">
              <a:solidFill>
                <a:srgbClr val="002030"/>
              </a:solidFill>
              <a:latin typeface="Arial"/>
            </a:endParaRPr>
          </a:p>
        </p:txBody>
      </p:sp>
      <p:sp>
        <p:nvSpPr>
          <p:cNvPr id="32" name="Rounded Rectangle 35">
            <a:extLst>
              <a:ext uri="{FF2B5EF4-FFF2-40B4-BE49-F238E27FC236}">
                <a16:creationId xmlns:a16="http://schemas.microsoft.com/office/drawing/2014/main" id="{E5FCC9D5-B7CD-93AA-F7F4-B1A21E8EF729}"/>
              </a:ext>
            </a:extLst>
          </p:cNvPr>
          <p:cNvSpPr/>
          <p:nvPr/>
        </p:nvSpPr>
        <p:spPr>
          <a:xfrm>
            <a:off x="7260336" y="3803904"/>
            <a:ext cx="2212848" cy="502920"/>
          </a:xfrm>
          <a:prstGeom prst="roundRect">
            <a:avLst/>
          </a:prstGeom>
          <a:solidFill>
            <a:srgbClr val="F9FAF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dirty="0">
                <a:solidFill>
                  <a:srgbClr val="002030"/>
                </a:solidFill>
                <a:latin typeface="Arial"/>
              </a:rPr>
              <a:t>Lower</a:t>
            </a:r>
            <a:r>
              <a:rPr lang="en-US" sz="1400" b="0" dirty="0">
                <a:solidFill>
                  <a:srgbClr val="002030"/>
                </a:solidFill>
                <a:latin typeface="Arial"/>
              </a:rPr>
              <a:t>;</a:t>
            </a:r>
          </a:p>
          <a:p>
            <a:pPr algn="ctr"/>
            <a:r>
              <a:rPr lang="en-US" sz="1400" b="0" dirty="0">
                <a:solidFill>
                  <a:srgbClr val="002030"/>
                </a:solidFill>
                <a:latin typeface="Arial"/>
              </a:rPr>
              <a:t>then Higher</a:t>
            </a:r>
            <a:endParaRPr sz="1400" b="0" dirty="0">
              <a:solidFill>
                <a:srgbClr val="002030"/>
              </a:solidFill>
              <a:latin typeface="Arial"/>
            </a:endParaRPr>
          </a:p>
        </p:txBody>
      </p:sp>
      <p:sp>
        <p:nvSpPr>
          <p:cNvPr id="33" name="Rounded Rectangle 36">
            <a:extLst>
              <a:ext uri="{FF2B5EF4-FFF2-40B4-BE49-F238E27FC236}">
                <a16:creationId xmlns:a16="http://schemas.microsoft.com/office/drawing/2014/main" id="{FAFB0CAA-C93B-3414-5580-110935B38254}"/>
              </a:ext>
            </a:extLst>
          </p:cNvPr>
          <p:cNvSpPr/>
          <p:nvPr/>
        </p:nvSpPr>
        <p:spPr>
          <a:xfrm>
            <a:off x="9473184" y="3803904"/>
            <a:ext cx="2304288" cy="502920"/>
          </a:xfrm>
          <a:prstGeom prst="roundRect">
            <a:avLst/>
          </a:prstGeom>
          <a:solidFill>
            <a:schemeClr val="accent1">
              <a:lumMod val="60000"/>
              <a:lumOff val="40000"/>
              <a:alpha val="25000"/>
            </a:schemeClr>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dirty="0">
                <a:solidFill>
                  <a:srgbClr val="002030"/>
                </a:solidFill>
                <a:latin typeface="Arial"/>
              </a:rPr>
              <a:t>N/A</a:t>
            </a:r>
            <a:endParaRPr sz="1400" b="0" dirty="0">
              <a:solidFill>
                <a:srgbClr val="002030"/>
              </a:solidFill>
              <a:latin typeface="Arial"/>
            </a:endParaRPr>
          </a:p>
        </p:txBody>
      </p:sp>
      <p:sp>
        <p:nvSpPr>
          <p:cNvPr id="34" name="Rounded Rectangle 37">
            <a:extLst>
              <a:ext uri="{FF2B5EF4-FFF2-40B4-BE49-F238E27FC236}">
                <a16:creationId xmlns:a16="http://schemas.microsoft.com/office/drawing/2014/main" id="{7853D1F7-BC89-6FAC-A3EE-C102EE7CB2AC}"/>
              </a:ext>
            </a:extLst>
          </p:cNvPr>
          <p:cNvSpPr/>
          <p:nvPr/>
        </p:nvSpPr>
        <p:spPr>
          <a:xfrm>
            <a:off x="411480" y="4306824"/>
            <a:ext cx="2423160"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l"/>
            <a:r>
              <a:rPr sz="1400" b="1" dirty="0">
                <a:solidFill>
                  <a:srgbClr val="002030"/>
                </a:solidFill>
                <a:latin typeface="Arial"/>
              </a:rPr>
              <a:t>Market / </a:t>
            </a:r>
            <a:r>
              <a:rPr lang="en-US" sz="1400" b="1" dirty="0">
                <a:solidFill>
                  <a:srgbClr val="002030"/>
                </a:solidFill>
                <a:latin typeface="Arial"/>
              </a:rPr>
              <a:t>BPA </a:t>
            </a:r>
            <a:r>
              <a:rPr sz="1400" b="1" dirty="0">
                <a:solidFill>
                  <a:srgbClr val="002030"/>
                </a:solidFill>
                <a:latin typeface="Arial"/>
              </a:rPr>
              <a:t>Short-Term
Tier 2 exposure</a:t>
            </a:r>
          </a:p>
        </p:txBody>
      </p:sp>
      <p:sp>
        <p:nvSpPr>
          <p:cNvPr id="35" name="Rounded Rectangle 38">
            <a:extLst>
              <a:ext uri="{FF2B5EF4-FFF2-40B4-BE49-F238E27FC236}">
                <a16:creationId xmlns:a16="http://schemas.microsoft.com/office/drawing/2014/main" id="{779EEF7A-A3E3-D2B1-A932-0CB6173343AA}"/>
              </a:ext>
            </a:extLst>
          </p:cNvPr>
          <p:cNvSpPr/>
          <p:nvPr/>
        </p:nvSpPr>
        <p:spPr>
          <a:xfrm>
            <a:off x="2834640" y="4306824"/>
            <a:ext cx="2212848" cy="502920"/>
          </a:xfrm>
          <a:prstGeom prst="roundRect">
            <a:avLst/>
          </a:prstGeom>
          <a:solidFill>
            <a:srgbClr val="E2EEE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1" dirty="0">
                <a:solidFill>
                  <a:srgbClr val="002030"/>
                </a:solidFill>
                <a:latin typeface="Arial"/>
              </a:rPr>
              <a:t>N/A</a:t>
            </a:r>
            <a:endParaRPr sz="1400" b="1" dirty="0">
              <a:solidFill>
                <a:srgbClr val="002030"/>
              </a:solidFill>
              <a:latin typeface="Arial"/>
            </a:endParaRPr>
          </a:p>
        </p:txBody>
      </p:sp>
      <p:sp>
        <p:nvSpPr>
          <p:cNvPr id="36" name="Rounded Rectangle 39">
            <a:extLst>
              <a:ext uri="{FF2B5EF4-FFF2-40B4-BE49-F238E27FC236}">
                <a16:creationId xmlns:a16="http://schemas.microsoft.com/office/drawing/2014/main" id="{E07CA625-7C16-D32B-990C-22AEEA6F9CA3}"/>
              </a:ext>
            </a:extLst>
          </p:cNvPr>
          <p:cNvSpPr/>
          <p:nvPr/>
        </p:nvSpPr>
        <p:spPr>
          <a:xfrm>
            <a:off x="5047488" y="4306824"/>
            <a:ext cx="2212848"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Lower;</a:t>
            </a:r>
          </a:p>
          <a:p>
            <a:pPr algn="ctr"/>
            <a:r>
              <a:rPr lang="en-US" sz="1400" b="0" dirty="0">
                <a:solidFill>
                  <a:srgbClr val="002030"/>
                </a:solidFill>
                <a:latin typeface="Arial"/>
              </a:rPr>
              <a:t>then Higher</a:t>
            </a:r>
            <a:endParaRPr sz="1400" b="0" dirty="0">
              <a:solidFill>
                <a:srgbClr val="002030"/>
              </a:solidFill>
              <a:latin typeface="Arial"/>
            </a:endParaRPr>
          </a:p>
        </p:txBody>
      </p:sp>
      <p:sp>
        <p:nvSpPr>
          <p:cNvPr id="37" name="Rounded Rectangle 40">
            <a:extLst>
              <a:ext uri="{FF2B5EF4-FFF2-40B4-BE49-F238E27FC236}">
                <a16:creationId xmlns:a16="http://schemas.microsoft.com/office/drawing/2014/main" id="{C9A4B94C-F2B2-6C3A-0290-35F75B5C0298}"/>
              </a:ext>
            </a:extLst>
          </p:cNvPr>
          <p:cNvSpPr/>
          <p:nvPr/>
        </p:nvSpPr>
        <p:spPr>
          <a:xfrm>
            <a:off x="7260336" y="4306824"/>
            <a:ext cx="2212848"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Higher;</a:t>
            </a:r>
          </a:p>
          <a:p>
            <a:pPr algn="ctr"/>
            <a:r>
              <a:rPr lang="en-US" sz="1400" b="0" dirty="0">
                <a:solidFill>
                  <a:srgbClr val="002030"/>
                </a:solidFill>
                <a:latin typeface="Arial"/>
              </a:rPr>
              <a:t>then </a:t>
            </a:r>
            <a:r>
              <a:rPr lang="en-US" sz="1400" dirty="0">
                <a:solidFill>
                  <a:srgbClr val="002030"/>
                </a:solidFill>
                <a:latin typeface="Arial"/>
              </a:rPr>
              <a:t>Lower</a:t>
            </a:r>
            <a:endParaRPr lang="en-US" sz="1400" b="0" dirty="0">
              <a:solidFill>
                <a:srgbClr val="002030"/>
              </a:solidFill>
              <a:latin typeface="Arial"/>
            </a:endParaRPr>
          </a:p>
        </p:txBody>
      </p:sp>
      <p:sp>
        <p:nvSpPr>
          <p:cNvPr id="38" name="Rounded Rectangle 41">
            <a:extLst>
              <a:ext uri="{FF2B5EF4-FFF2-40B4-BE49-F238E27FC236}">
                <a16:creationId xmlns:a16="http://schemas.microsoft.com/office/drawing/2014/main" id="{C015214C-006C-B7A4-A155-3ED6B22260DE}"/>
              </a:ext>
            </a:extLst>
          </p:cNvPr>
          <p:cNvSpPr/>
          <p:nvPr/>
        </p:nvSpPr>
        <p:spPr>
          <a:xfrm>
            <a:off x="9473184" y="4306824"/>
            <a:ext cx="2304288" cy="502920"/>
          </a:xfrm>
          <a:prstGeom prst="roundRect">
            <a:avLst/>
          </a:prstGeom>
          <a:solidFill>
            <a:schemeClr val="accent1">
              <a:lumMod val="60000"/>
              <a:lumOff val="40000"/>
              <a:alpha val="25000"/>
            </a:schemeClr>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a:solidFill>
                  <a:srgbClr val="002030"/>
                </a:solidFill>
                <a:latin typeface="Arial"/>
              </a:rPr>
              <a:t>Highest</a:t>
            </a:r>
          </a:p>
        </p:txBody>
      </p:sp>
      <p:sp>
        <p:nvSpPr>
          <p:cNvPr id="39" name="Rounded Rectangle 42">
            <a:extLst>
              <a:ext uri="{FF2B5EF4-FFF2-40B4-BE49-F238E27FC236}">
                <a16:creationId xmlns:a16="http://schemas.microsoft.com/office/drawing/2014/main" id="{AA752A60-44C6-C0AF-1E7D-B1B81D1C3277}"/>
              </a:ext>
            </a:extLst>
          </p:cNvPr>
          <p:cNvSpPr/>
          <p:nvPr/>
        </p:nvSpPr>
        <p:spPr>
          <a:xfrm>
            <a:off x="411480" y="4809744"/>
            <a:ext cx="2423160" cy="502920"/>
          </a:xfrm>
          <a:prstGeom prst="roundRect">
            <a:avLst/>
          </a:prstGeom>
          <a:solidFill>
            <a:srgbClr val="E5EDF0"/>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l"/>
            <a:r>
              <a:rPr sz="1400" b="1">
                <a:solidFill>
                  <a:srgbClr val="002030"/>
                </a:solidFill>
                <a:latin typeface="Arial"/>
              </a:rPr>
              <a:t>Implementation complexity</a:t>
            </a:r>
          </a:p>
        </p:txBody>
      </p:sp>
      <p:sp>
        <p:nvSpPr>
          <p:cNvPr id="40" name="Rounded Rectangle 43">
            <a:extLst>
              <a:ext uri="{FF2B5EF4-FFF2-40B4-BE49-F238E27FC236}">
                <a16:creationId xmlns:a16="http://schemas.microsoft.com/office/drawing/2014/main" id="{30A7E443-49CB-F3BB-AF6F-1A35F5513EAE}"/>
              </a:ext>
            </a:extLst>
          </p:cNvPr>
          <p:cNvSpPr/>
          <p:nvPr/>
        </p:nvSpPr>
        <p:spPr>
          <a:xfrm>
            <a:off x="2834640" y="4809744"/>
            <a:ext cx="2212848" cy="502920"/>
          </a:xfrm>
          <a:prstGeom prst="roundRect">
            <a:avLst/>
          </a:prstGeom>
          <a:solidFill>
            <a:srgbClr val="E2EEE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1" dirty="0">
                <a:solidFill>
                  <a:srgbClr val="002030"/>
                </a:solidFill>
                <a:latin typeface="Arial"/>
              </a:rPr>
              <a:t>Lowest</a:t>
            </a:r>
          </a:p>
        </p:txBody>
      </p:sp>
      <p:sp>
        <p:nvSpPr>
          <p:cNvPr id="41" name="Rounded Rectangle 44">
            <a:extLst>
              <a:ext uri="{FF2B5EF4-FFF2-40B4-BE49-F238E27FC236}">
                <a16:creationId xmlns:a16="http://schemas.microsoft.com/office/drawing/2014/main" id="{4D69CADB-794D-C922-9AC8-0727196DB09C}"/>
              </a:ext>
            </a:extLst>
          </p:cNvPr>
          <p:cNvSpPr/>
          <p:nvPr/>
        </p:nvSpPr>
        <p:spPr>
          <a:xfrm>
            <a:off x="5047488" y="4809744"/>
            <a:ext cx="2212848" cy="502920"/>
          </a:xfrm>
          <a:prstGeom prst="roundRect">
            <a:avLst/>
          </a:prstGeom>
          <a:solidFill>
            <a:srgbClr val="F9FAF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Lower</a:t>
            </a:r>
            <a:r>
              <a:rPr sz="1400" b="0" dirty="0">
                <a:solidFill>
                  <a:srgbClr val="002030"/>
                </a:solidFill>
                <a:latin typeface="Arial"/>
              </a:rPr>
              <a:t>;</a:t>
            </a:r>
            <a:endParaRPr lang="en-US" sz="1400" dirty="0">
              <a:solidFill>
                <a:srgbClr val="002030"/>
              </a:solidFill>
              <a:latin typeface="Arial"/>
            </a:endParaRPr>
          </a:p>
          <a:p>
            <a:pPr algn="ctr"/>
            <a:r>
              <a:rPr lang="en-US" sz="1400" b="0" dirty="0">
                <a:solidFill>
                  <a:srgbClr val="002030"/>
                </a:solidFill>
                <a:latin typeface="Arial"/>
              </a:rPr>
              <a:t>then Higher</a:t>
            </a:r>
            <a:endParaRPr sz="1400" b="0" dirty="0">
              <a:solidFill>
                <a:srgbClr val="002030"/>
              </a:solidFill>
              <a:latin typeface="Arial"/>
            </a:endParaRPr>
          </a:p>
        </p:txBody>
      </p:sp>
      <p:sp>
        <p:nvSpPr>
          <p:cNvPr id="42" name="Rounded Rectangle 45">
            <a:extLst>
              <a:ext uri="{FF2B5EF4-FFF2-40B4-BE49-F238E27FC236}">
                <a16:creationId xmlns:a16="http://schemas.microsoft.com/office/drawing/2014/main" id="{4AA7C3E3-185F-36E0-0793-A7AB3C17B20C}"/>
              </a:ext>
            </a:extLst>
          </p:cNvPr>
          <p:cNvSpPr/>
          <p:nvPr/>
        </p:nvSpPr>
        <p:spPr>
          <a:xfrm>
            <a:off x="7260336" y="4809744"/>
            <a:ext cx="2212848" cy="502920"/>
          </a:xfrm>
          <a:prstGeom prst="roundRect">
            <a:avLst/>
          </a:prstGeom>
          <a:solidFill>
            <a:srgbClr val="F9FAF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dirty="0">
                <a:solidFill>
                  <a:srgbClr val="002030"/>
                </a:solidFill>
                <a:latin typeface="Arial"/>
              </a:rPr>
              <a:t>Higher</a:t>
            </a:r>
            <a:r>
              <a:rPr lang="en-US" sz="1400" b="0" dirty="0">
                <a:solidFill>
                  <a:srgbClr val="002030"/>
                </a:solidFill>
                <a:latin typeface="Arial"/>
              </a:rPr>
              <a:t>;</a:t>
            </a:r>
          </a:p>
          <a:p>
            <a:pPr algn="ctr"/>
            <a:r>
              <a:rPr lang="en-US" sz="1400" b="0" dirty="0">
                <a:solidFill>
                  <a:srgbClr val="002030"/>
                </a:solidFill>
                <a:latin typeface="Arial"/>
              </a:rPr>
              <a:t>then Lower</a:t>
            </a:r>
            <a:endParaRPr sz="1400" b="0" dirty="0">
              <a:solidFill>
                <a:srgbClr val="002030"/>
              </a:solidFill>
              <a:latin typeface="Arial"/>
            </a:endParaRPr>
          </a:p>
        </p:txBody>
      </p:sp>
      <p:sp>
        <p:nvSpPr>
          <p:cNvPr id="43" name="Rounded Rectangle 46">
            <a:extLst>
              <a:ext uri="{FF2B5EF4-FFF2-40B4-BE49-F238E27FC236}">
                <a16:creationId xmlns:a16="http://schemas.microsoft.com/office/drawing/2014/main" id="{C4F82B3B-45E4-95B6-27AD-0620D64067D9}"/>
              </a:ext>
            </a:extLst>
          </p:cNvPr>
          <p:cNvSpPr/>
          <p:nvPr/>
        </p:nvSpPr>
        <p:spPr>
          <a:xfrm>
            <a:off x="9473184" y="4809744"/>
            <a:ext cx="2304288" cy="502920"/>
          </a:xfrm>
          <a:prstGeom prst="roundRect">
            <a:avLst/>
          </a:prstGeom>
          <a:solidFill>
            <a:schemeClr val="accent1">
              <a:lumMod val="60000"/>
              <a:lumOff val="40000"/>
              <a:alpha val="25000"/>
            </a:schemeClr>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sz="1400" b="0">
                <a:solidFill>
                  <a:srgbClr val="002030"/>
                </a:solidFill>
                <a:latin typeface="Arial"/>
              </a:rPr>
              <a:t>Highest</a:t>
            </a:r>
          </a:p>
        </p:txBody>
      </p:sp>
      <p:sp>
        <p:nvSpPr>
          <p:cNvPr id="44" name="Rounded Rectangle 47">
            <a:extLst>
              <a:ext uri="{FF2B5EF4-FFF2-40B4-BE49-F238E27FC236}">
                <a16:creationId xmlns:a16="http://schemas.microsoft.com/office/drawing/2014/main" id="{7BE82535-3E80-78D3-3BAC-7D1F006A04D2}"/>
              </a:ext>
            </a:extLst>
          </p:cNvPr>
          <p:cNvSpPr/>
          <p:nvPr/>
        </p:nvSpPr>
        <p:spPr>
          <a:xfrm>
            <a:off x="411480" y="5312664"/>
            <a:ext cx="2423160"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l"/>
            <a:r>
              <a:rPr sz="1400" b="1" dirty="0">
                <a:solidFill>
                  <a:srgbClr val="002030"/>
                </a:solidFill>
                <a:latin typeface="Arial"/>
              </a:rPr>
              <a:t>Overall Benton PUD fit</a:t>
            </a:r>
          </a:p>
        </p:txBody>
      </p:sp>
      <p:sp>
        <p:nvSpPr>
          <p:cNvPr id="45" name="Rounded Rectangle 48">
            <a:extLst>
              <a:ext uri="{FF2B5EF4-FFF2-40B4-BE49-F238E27FC236}">
                <a16:creationId xmlns:a16="http://schemas.microsoft.com/office/drawing/2014/main" id="{7BC17F84-9DCF-07B3-0B84-72661F44E078}"/>
              </a:ext>
            </a:extLst>
          </p:cNvPr>
          <p:cNvSpPr/>
          <p:nvPr/>
        </p:nvSpPr>
        <p:spPr>
          <a:xfrm>
            <a:off x="2834640" y="5312664"/>
            <a:ext cx="2212848" cy="502920"/>
          </a:xfrm>
          <a:prstGeom prst="roundRect">
            <a:avLst/>
          </a:prstGeom>
          <a:solidFill>
            <a:srgbClr val="E2EEE8"/>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1" u="sng" dirty="0">
                <a:solidFill>
                  <a:srgbClr val="002030"/>
                </a:solidFill>
                <a:latin typeface="Arial"/>
              </a:rPr>
              <a:t>BEST FIT</a:t>
            </a:r>
          </a:p>
        </p:txBody>
      </p:sp>
      <p:sp>
        <p:nvSpPr>
          <p:cNvPr id="46" name="Rounded Rectangle 49">
            <a:extLst>
              <a:ext uri="{FF2B5EF4-FFF2-40B4-BE49-F238E27FC236}">
                <a16:creationId xmlns:a16="http://schemas.microsoft.com/office/drawing/2014/main" id="{A1AFE545-4858-857B-F7D5-7A84BE3A7AE8}"/>
              </a:ext>
            </a:extLst>
          </p:cNvPr>
          <p:cNvSpPr/>
          <p:nvPr/>
        </p:nvSpPr>
        <p:spPr>
          <a:xfrm>
            <a:off x="5047488" y="5312664"/>
            <a:ext cx="2212848"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Possible hybrid</a:t>
            </a:r>
            <a:endParaRPr sz="1400" b="0" dirty="0">
              <a:solidFill>
                <a:srgbClr val="002030"/>
              </a:solidFill>
              <a:latin typeface="Arial"/>
            </a:endParaRPr>
          </a:p>
        </p:txBody>
      </p:sp>
      <p:sp>
        <p:nvSpPr>
          <p:cNvPr id="47" name="Rounded Rectangle 50">
            <a:extLst>
              <a:ext uri="{FF2B5EF4-FFF2-40B4-BE49-F238E27FC236}">
                <a16:creationId xmlns:a16="http://schemas.microsoft.com/office/drawing/2014/main" id="{F5FF89A4-BBCE-91DB-0B79-DCF258BB0836}"/>
              </a:ext>
            </a:extLst>
          </p:cNvPr>
          <p:cNvSpPr/>
          <p:nvPr/>
        </p:nvSpPr>
        <p:spPr>
          <a:xfrm>
            <a:off x="7260336" y="5312664"/>
            <a:ext cx="2212848" cy="502920"/>
          </a:xfrm>
          <a:prstGeom prst="roundRect">
            <a:avLst/>
          </a:prstGeom>
          <a:solidFill>
            <a:srgbClr val="F4F6F3"/>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Weaker hybrid</a:t>
            </a:r>
            <a:endParaRPr sz="1400" b="0" dirty="0">
              <a:solidFill>
                <a:srgbClr val="002030"/>
              </a:solidFill>
              <a:latin typeface="Arial"/>
            </a:endParaRPr>
          </a:p>
        </p:txBody>
      </p:sp>
      <p:sp>
        <p:nvSpPr>
          <p:cNvPr id="48" name="Rounded Rectangle 51">
            <a:extLst>
              <a:ext uri="{FF2B5EF4-FFF2-40B4-BE49-F238E27FC236}">
                <a16:creationId xmlns:a16="http://schemas.microsoft.com/office/drawing/2014/main" id="{E185D1B6-BA34-A266-F5BB-2ABA5D1BA5F9}"/>
              </a:ext>
            </a:extLst>
          </p:cNvPr>
          <p:cNvSpPr/>
          <p:nvPr/>
        </p:nvSpPr>
        <p:spPr>
          <a:xfrm>
            <a:off x="9473184" y="5312664"/>
            <a:ext cx="2304288" cy="502920"/>
          </a:xfrm>
          <a:prstGeom prst="roundRect">
            <a:avLst/>
          </a:prstGeom>
          <a:solidFill>
            <a:schemeClr val="accent1">
              <a:lumMod val="60000"/>
              <a:lumOff val="40000"/>
              <a:alpha val="25000"/>
            </a:schemeClr>
          </a:solidFill>
          <a:ln w="7620">
            <a:solidFill>
              <a:srgbClr val="BEC5C1"/>
            </a:solidFill>
          </a:ln>
        </p:spPr>
        <p:style>
          <a:lnRef idx="1">
            <a:schemeClr val="accent1"/>
          </a:lnRef>
          <a:fillRef idx="3">
            <a:schemeClr val="accent1"/>
          </a:fillRef>
          <a:effectRef idx="2">
            <a:schemeClr val="accent1"/>
          </a:effectRef>
          <a:fontRef idx="minor">
            <a:schemeClr val="lt1"/>
          </a:fontRef>
        </p:style>
        <p:txBody>
          <a:bodyPr lIns="36576" tIns="27432" rIns="36576" bIns="27432" rtlCol="0" anchor="ctr"/>
          <a:lstStyle/>
          <a:p>
            <a:pPr algn="ctr"/>
            <a:r>
              <a:rPr lang="en-US" sz="1400" b="0" dirty="0">
                <a:solidFill>
                  <a:srgbClr val="002030"/>
                </a:solidFill>
                <a:latin typeface="Arial"/>
              </a:rPr>
              <a:t>Weakest fit</a:t>
            </a:r>
            <a:endParaRPr sz="1400" b="0" dirty="0">
              <a:solidFill>
                <a:srgbClr val="002030"/>
              </a:solidFill>
              <a:latin typeface="Arial"/>
            </a:endParaRPr>
          </a:p>
        </p:txBody>
      </p:sp>
      <p:sp>
        <p:nvSpPr>
          <p:cNvPr id="49" name="Rounded Rectangle 52">
            <a:extLst>
              <a:ext uri="{FF2B5EF4-FFF2-40B4-BE49-F238E27FC236}">
                <a16:creationId xmlns:a16="http://schemas.microsoft.com/office/drawing/2014/main" id="{1ABE818B-CEFD-2E6E-1A27-7A4288784A7B}"/>
              </a:ext>
            </a:extLst>
          </p:cNvPr>
          <p:cNvSpPr/>
          <p:nvPr/>
        </p:nvSpPr>
        <p:spPr>
          <a:xfrm>
            <a:off x="411480" y="5888736"/>
            <a:ext cx="11365992" cy="594126"/>
          </a:xfrm>
          <a:prstGeom prst="roundRect">
            <a:avLst/>
          </a:prstGeom>
          <a:solidFill>
            <a:srgbClr val="002030"/>
          </a:solidFill>
          <a:ln>
            <a:noFill/>
          </a:ln>
        </p:spPr>
        <p:style>
          <a:lnRef idx="1">
            <a:schemeClr val="accent1"/>
          </a:lnRef>
          <a:fillRef idx="3">
            <a:schemeClr val="accent1"/>
          </a:fillRef>
          <a:effectRef idx="2">
            <a:schemeClr val="accent1"/>
          </a:effectRef>
          <a:fontRef idx="minor">
            <a:schemeClr val="lt1"/>
          </a:fontRef>
        </p:style>
        <p:txBody>
          <a:bodyPr lIns="137160" rIns="137160" rtlCol="0" anchor="ctr"/>
          <a:lstStyle/>
          <a:p>
            <a:pPr algn="ctr"/>
            <a:r>
              <a:rPr sz="1400" dirty="0">
                <a:solidFill>
                  <a:srgbClr val="FFFFFF"/>
                </a:solidFill>
                <a:latin typeface="Arial"/>
              </a:rPr>
              <a:t>Note: </a:t>
            </a:r>
            <a:r>
              <a:rPr sz="1400" b="1" dirty="0">
                <a:solidFill>
                  <a:srgbClr val="FFFFFF"/>
                </a:solidFill>
                <a:latin typeface="Arial"/>
              </a:rPr>
              <a:t>Rankings reflect Benton PUD's current position</a:t>
            </a:r>
            <a:r>
              <a:rPr sz="1400" dirty="0">
                <a:solidFill>
                  <a:srgbClr val="FFFFFF"/>
                </a:solidFill>
                <a:latin typeface="Arial"/>
              </a:rPr>
              <a:t>: no near-term Above-CHWM</a:t>
            </a:r>
            <a:r>
              <a:rPr lang="en-US" sz="1400" dirty="0">
                <a:solidFill>
                  <a:srgbClr val="FFFFFF"/>
                </a:solidFill>
                <a:latin typeface="Arial"/>
              </a:rPr>
              <a:t>,</a:t>
            </a:r>
            <a:r>
              <a:rPr sz="1400" dirty="0">
                <a:solidFill>
                  <a:srgbClr val="FFFFFF"/>
                </a:solidFill>
                <a:latin typeface="Arial"/>
              </a:rPr>
              <a:t> </a:t>
            </a:r>
            <a:r>
              <a:rPr lang="en-US" sz="1400" dirty="0">
                <a:solidFill>
                  <a:srgbClr val="FFFFFF"/>
                </a:solidFill>
                <a:latin typeface="Arial"/>
              </a:rPr>
              <a:t>no near-term </a:t>
            </a:r>
            <a:r>
              <a:rPr sz="1400" dirty="0">
                <a:solidFill>
                  <a:srgbClr val="FFFFFF"/>
                </a:solidFill>
                <a:latin typeface="Arial"/>
              </a:rPr>
              <a:t>non-BPA resource</a:t>
            </a:r>
            <a:r>
              <a:rPr lang="en-US" sz="1400" dirty="0">
                <a:solidFill>
                  <a:srgbClr val="FFFFFF"/>
                </a:solidFill>
                <a:latin typeface="Arial"/>
              </a:rPr>
              <a:t>s,</a:t>
            </a:r>
            <a:r>
              <a:rPr sz="1400" dirty="0">
                <a:solidFill>
                  <a:srgbClr val="FFFFFF"/>
                </a:solidFill>
                <a:latin typeface="Arial"/>
              </a:rPr>
              <a:t> and no current plan to add </a:t>
            </a:r>
            <a:r>
              <a:rPr lang="en-US" sz="1400" dirty="0">
                <a:solidFill>
                  <a:srgbClr val="FFFFFF"/>
                </a:solidFill>
                <a:latin typeface="Arial"/>
              </a:rPr>
              <a:t>resources</a:t>
            </a:r>
            <a:r>
              <a:rPr sz="1400" dirty="0">
                <a:solidFill>
                  <a:srgbClr val="FFFFFF"/>
                </a:solidFill>
                <a:latin typeface="Arial"/>
              </a:rPr>
              <a:t>.</a:t>
            </a:r>
            <a:r>
              <a:rPr lang="en-US" sz="1400" dirty="0">
                <a:solidFill>
                  <a:srgbClr val="FFFFFF"/>
                </a:solidFill>
                <a:latin typeface="Arial"/>
              </a:rPr>
              <a:t> Options B and C depend heavily on the fixed/flexible </a:t>
            </a:r>
            <a:r>
              <a:rPr lang="en-US" sz="1400" dirty="0" err="1">
                <a:solidFill>
                  <a:srgbClr val="FFFFFF"/>
                </a:solidFill>
                <a:latin typeface="Arial"/>
              </a:rPr>
              <a:t>aMW</a:t>
            </a:r>
            <a:r>
              <a:rPr lang="en-US" sz="1400" dirty="0">
                <a:solidFill>
                  <a:srgbClr val="FFFFFF"/>
                </a:solidFill>
                <a:latin typeface="Arial"/>
              </a:rPr>
              <a:t> amount and timing of any planned resources.</a:t>
            </a:r>
            <a:endParaRPr sz="1400" dirty="0">
              <a:solidFill>
                <a:srgbClr val="FFFFFF"/>
              </a:solidFill>
              <a:latin typeface="Arial"/>
            </a:endParaRPr>
          </a:p>
        </p:txBody>
      </p:sp>
    </p:spTree>
    <p:extLst>
      <p:ext uri="{BB962C8B-B14F-4D97-AF65-F5344CB8AC3E}">
        <p14:creationId xmlns:p14="http://schemas.microsoft.com/office/powerpoint/2010/main" val="189364593"/>
      </p:ext>
    </p:extLst>
  </p:cSld>
  <p:clrMapOvr>
    <a:masterClrMapping/>
  </p:clrMapOvr>
  <p:transition spd="slow">
    <p:push dir="u"/>
  </p:transition>
</p:sld>
</file>

<file path=ppt/theme/theme1.xml><?xml version="1.0" encoding="utf-8"?>
<a:theme xmlns:a="http://schemas.openxmlformats.org/drawingml/2006/main" name="Office Theme">
  <a:themeElements>
    <a:clrScheme name="BPUD New">
      <a:dk1>
        <a:srgbClr val="000000"/>
      </a:dk1>
      <a:lt1>
        <a:sysClr val="window" lastClr="FFFFFF"/>
      </a:lt1>
      <a:dk2>
        <a:srgbClr val="011F34"/>
      </a:dk2>
      <a:lt2>
        <a:srgbClr val="EFF0EB"/>
      </a:lt2>
      <a:accent1>
        <a:srgbClr val="366E96"/>
      </a:accent1>
      <a:accent2>
        <a:srgbClr val="D4B237"/>
      </a:accent2>
      <a:accent3>
        <a:srgbClr val="3F8070"/>
      </a:accent3>
      <a:accent4>
        <a:srgbClr val="89979F"/>
      </a:accent4>
      <a:accent5>
        <a:srgbClr val="A43D3D"/>
      </a:accent5>
      <a:accent6>
        <a:srgbClr val="011F34"/>
      </a:accent6>
      <a:hlink>
        <a:srgbClr val="D4B237"/>
      </a:hlink>
      <a:folHlink>
        <a:srgbClr val="5E96BE"/>
      </a:folHlink>
    </a:clrScheme>
    <a:fontScheme name="BPUD New">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800" u="none" strike="noStrike" dirty="0" smtClean="0">
            <a:solidFill>
              <a:schemeClr val="bg2"/>
            </a:solidFill>
            <a:effectLst/>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10553</TotalTime>
  <Words>1483</Words>
  <Application>Microsoft Office PowerPoint</Application>
  <PresentationFormat>Widescreen</PresentationFormat>
  <Paragraphs>218</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Narrow</vt:lpstr>
      <vt:lpstr>Arial</vt:lpstr>
      <vt:lpstr>Calibri</vt:lpstr>
      <vt:lpstr>Calibri-LightItalic</vt:lpstr>
      <vt:lpstr>Montserrat</vt:lpstr>
      <vt:lpstr>Open Sans</vt:lpstr>
      <vt:lpstr>Office Theme</vt:lpstr>
      <vt:lpstr>BPA Provider of Choice Above Contract High Water Mark (Above-CHWM) Election</vt:lpstr>
      <vt:lpstr>Benton PUD’s Resource Plan</vt:lpstr>
      <vt:lpstr>Above-CHWM Forecast</vt:lpstr>
      <vt:lpstr>Before Above-CHWM Load Service Options</vt:lpstr>
      <vt:lpstr>Above-CHWM Election Options</vt:lpstr>
      <vt:lpstr>Right to Reduce Tier 2 Long-Term</vt:lpstr>
      <vt:lpstr>Above-CHWM Election Considerations</vt:lpstr>
      <vt:lpstr>BPA Contract - Resource Loss</vt:lpstr>
      <vt:lpstr>Above-CHWM Election Comparison</vt:lpstr>
      <vt:lpstr>Above-CHWM Election Process</vt:lpstr>
      <vt:lpstr>Above-CHWM Election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Blake Scherer</dc:creator>
  <cp:lastModifiedBy>Blake Scherer</cp:lastModifiedBy>
  <cp:revision>429</cp:revision>
  <cp:lastPrinted>2026-06-22T23:40:32Z</cp:lastPrinted>
  <dcterms:created xsi:type="dcterms:W3CDTF">2025-07-02T00:27:58Z</dcterms:created>
  <dcterms:modified xsi:type="dcterms:W3CDTF">2026-06-23T14:51:58Z</dcterms:modified>
</cp:coreProperties>
</file>