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0"/>
  </p:notesMasterIdLst>
  <p:sldIdLst>
    <p:sldId id="263" r:id="rId5"/>
    <p:sldId id="995707489" r:id="rId6"/>
    <p:sldId id="995707493" r:id="rId7"/>
    <p:sldId id="995707479" r:id="rId8"/>
    <p:sldId id="995707485" r:id="rId9"/>
    <p:sldId id="995707486" r:id="rId10"/>
    <p:sldId id="995707392" r:id="rId11"/>
    <p:sldId id="995707490" r:id="rId12"/>
    <p:sldId id="995707495" r:id="rId13"/>
    <p:sldId id="258" r:id="rId14"/>
    <p:sldId id="995707496" r:id="rId15"/>
    <p:sldId id="995707482" r:id="rId16"/>
    <p:sldId id="995707407" r:id="rId17"/>
    <p:sldId id="995707397" r:id="rId18"/>
    <p:sldId id="995707484" r:id="rId19"/>
    <p:sldId id="995707336" r:id="rId20"/>
    <p:sldId id="995707492" r:id="rId21"/>
    <p:sldId id="995707494" r:id="rId22"/>
    <p:sldId id="995707491" r:id="rId23"/>
    <p:sldId id="995707460" r:id="rId24"/>
    <p:sldId id="323" r:id="rId25"/>
    <p:sldId id="322" r:id="rId26"/>
    <p:sldId id="324" r:id="rId27"/>
    <p:sldId id="995707393"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7DDC5E6-DE98-467A-95BD-2DA2AAE6B36F}">
          <p14:sldIdLst>
            <p14:sldId id="263"/>
            <p14:sldId id="995707489"/>
            <p14:sldId id="995707493"/>
            <p14:sldId id="995707479"/>
            <p14:sldId id="995707485"/>
            <p14:sldId id="995707486"/>
            <p14:sldId id="995707392"/>
            <p14:sldId id="995707490"/>
            <p14:sldId id="995707495"/>
            <p14:sldId id="258"/>
            <p14:sldId id="995707496"/>
            <p14:sldId id="995707482"/>
            <p14:sldId id="995707407"/>
            <p14:sldId id="995707397"/>
            <p14:sldId id="995707484"/>
            <p14:sldId id="995707336"/>
            <p14:sldId id="995707492"/>
            <p14:sldId id="995707494"/>
            <p14:sldId id="995707491"/>
            <p14:sldId id="995707460"/>
            <p14:sldId id="323"/>
            <p14:sldId id="322"/>
            <p14:sldId id="324"/>
            <p14:sldId id="995707393"/>
            <p14:sldId id="284"/>
          </p14:sldIdLst>
        </p14:section>
      </p14:sectionLst>
    </p:ext>
    <p:ext uri="{EFAFB233-063F-42B5-8137-9DF3F51BA10A}">
      <p15:sldGuideLst xmlns:p15="http://schemas.microsoft.com/office/powerpoint/2012/main">
        <p15:guide id="2" pos="3816" userDrawn="1">
          <p15:clr>
            <a:srgbClr val="A4A3A4"/>
          </p15:clr>
        </p15:guide>
        <p15:guide id="3" orient="horz" pos="21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348"/>
    <a:srgbClr val="D4B237"/>
    <a:srgbClr val="0073B3"/>
    <a:srgbClr val="FFFFFF"/>
    <a:srgbClr val="011F34"/>
    <a:srgbClr val="F8F9F6"/>
    <a:srgbClr val="3F8070"/>
    <a:srgbClr val="F6F6F3"/>
    <a:srgbClr val="EFF0E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17" autoAdjust="0"/>
    <p:restoredTop sz="79177" autoAdjust="0"/>
  </p:normalViewPr>
  <p:slideViewPr>
    <p:cSldViewPr snapToGrid="0">
      <p:cViewPr varScale="1">
        <p:scale>
          <a:sx n="84" d="100"/>
          <a:sy n="84" d="100"/>
        </p:scale>
        <p:origin x="402" y="78"/>
      </p:cViewPr>
      <p:guideLst>
        <p:guide pos="3816"/>
        <p:guide orient="horz" pos="2184"/>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81" d="100"/>
          <a:sy n="81" d="100"/>
        </p:scale>
        <p:origin x="3894"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22A035-19B4-4A09-AFAE-351F06989529}"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B56BF5-373A-438D-BDFD-88733D0179B9}" type="slidenum">
              <a:rPr lang="en-US" smtClean="0"/>
              <a:t>‹#›</a:t>
            </a:fld>
            <a:endParaRPr lang="en-US"/>
          </a:p>
        </p:txBody>
      </p:sp>
    </p:spTree>
    <p:extLst>
      <p:ext uri="{BB962C8B-B14F-4D97-AF65-F5344CB8AC3E}">
        <p14:creationId xmlns:p14="http://schemas.microsoft.com/office/powerpoint/2010/main" val="1599362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B56BF5-373A-438D-BDFD-88733D0179B9}" type="slidenum">
              <a:rPr lang="en-US" smtClean="0"/>
              <a:t>1</a:t>
            </a:fld>
            <a:endParaRPr lang="en-US"/>
          </a:p>
        </p:txBody>
      </p:sp>
    </p:spTree>
    <p:extLst>
      <p:ext uri="{BB962C8B-B14F-4D97-AF65-F5344CB8AC3E}">
        <p14:creationId xmlns:p14="http://schemas.microsoft.com/office/powerpoint/2010/main" val="1829745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UPDATED MAP &amp; GO OVER THE COSTS</a:t>
            </a:r>
          </a:p>
        </p:txBody>
      </p:sp>
      <p:sp>
        <p:nvSpPr>
          <p:cNvPr id="4" name="Slide Number Placeholder 3"/>
          <p:cNvSpPr>
            <a:spLocks noGrp="1"/>
          </p:cNvSpPr>
          <p:nvPr>
            <p:ph type="sldNum" sz="quarter" idx="5"/>
          </p:nvPr>
        </p:nvSpPr>
        <p:spPr/>
        <p:txBody>
          <a:bodyPr/>
          <a:lstStyle/>
          <a:p>
            <a:fld id="{15B56BF5-373A-438D-BDFD-88733D0179B9}" type="slidenum">
              <a:rPr lang="en-US" smtClean="0"/>
              <a:t>2</a:t>
            </a:fld>
            <a:endParaRPr lang="en-US"/>
          </a:p>
        </p:txBody>
      </p:sp>
    </p:spTree>
    <p:extLst>
      <p:ext uri="{BB962C8B-B14F-4D97-AF65-F5344CB8AC3E}">
        <p14:creationId xmlns:p14="http://schemas.microsoft.com/office/powerpoint/2010/main" val="1844944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The yellow ones left in East/West Kennewick have been visited BUT still have violations that need to be addressed by the Contractor – typically it is </a:t>
            </a:r>
            <a:r>
              <a:rPr lang="en-US" dirty="0" err="1"/>
              <a:t>Ziply</a:t>
            </a:r>
            <a:r>
              <a:rPr lang="en-US" dirty="0"/>
              <a:t>, and they more than likely have Alden tickets out against them to correct.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kumimoji="0" lang="en-US" sz="1200" b="0" i="0" u="none" strike="noStrike" kern="1200" cap="none" spc="0" normalizeH="0" baseline="0" noProof="0" dirty="0">
                <a:ln>
                  <a:noFill/>
                </a:ln>
                <a:solidFill>
                  <a:prstClr val="black"/>
                </a:solidFill>
                <a:effectLst/>
                <a:uLnTx/>
                <a:uFillTx/>
                <a:latin typeface="+mn-lt"/>
                <a:ea typeface="+mn-ea"/>
                <a:cs typeface="+mn-cs"/>
              </a:rPr>
              <a:t>2014, BPUD completed a system-wide audit of all joint-use attachments, covering </a:t>
            </a:r>
            <a:r>
              <a:rPr kumimoji="0" lang="en-US" sz="1200" b="1" i="0" u="none" strike="noStrike" kern="1200" cap="none" spc="0" normalizeH="0" baseline="0" noProof="0" dirty="0">
                <a:ln>
                  <a:noFill/>
                </a:ln>
                <a:solidFill>
                  <a:prstClr val="black"/>
                </a:solidFill>
                <a:effectLst/>
                <a:uLnTx/>
                <a:uFillTx/>
                <a:latin typeface="+mn-lt"/>
                <a:ea typeface="+mn-ea"/>
                <a:cs typeface="+mn-cs"/>
              </a:rPr>
              <a:t>5,340 poles</a:t>
            </a:r>
            <a:r>
              <a:rPr kumimoji="0" lang="en-US" sz="1200" b="0" i="0" u="none" strike="noStrike" kern="1200" cap="none" spc="0" normalizeH="0" baseline="0" noProof="0" dirty="0">
                <a:ln>
                  <a:noFill/>
                </a:ln>
                <a:solidFill>
                  <a:prstClr val="black"/>
                </a:solidFill>
                <a:effectLst/>
                <a:uLnTx/>
                <a:uFillTx/>
                <a:latin typeface="+mn-lt"/>
                <a:ea typeface="+mn-ea"/>
                <a:cs typeface="+mn-cs"/>
              </a:rPr>
              <a:t>. That audit identified </a:t>
            </a:r>
            <a:r>
              <a:rPr kumimoji="0" lang="en-US" sz="1200" b="1" i="0" u="none" strike="noStrike" kern="1200" cap="none" spc="0" normalizeH="0" baseline="0" noProof="0" dirty="0">
                <a:ln>
                  <a:noFill/>
                </a:ln>
                <a:solidFill>
                  <a:prstClr val="black"/>
                </a:solidFill>
                <a:effectLst/>
                <a:uLnTx/>
                <a:uFillTx/>
                <a:latin typeface="+mn-lt"/>
                <a:ea typeface="+mn-ea"/>
                <a:cs typeface="+mn-cs"/>
              </a:rPr>
              <a:t>15,740 compliance violations</a:t>
            </a:r>
            <a:r>
              <a:rPr kumimoji="0" lang="en-US" sz="1200" b="0" i="0" u="none" strike="noStrike" kern="1200" cap="none" spc="0" normalizeH="0" baseline="0" noProof="0" dirty="0">
                <a:ln>
                  <a:noFill/>
                </a:ln>
                <a:solidFill>
                  <a:prstClr val="black"/>
                </a:solidFill>
                <a:effectLst/>
                <a:uLnTx/>
                <a:uFillTx/>
                <a:latin typeface="+mn-lt"/>
                <a:ea typeface="+mn-ea"/>
                <a:cs typeface="+mn-cs"/>
              </a:rPr>
              <a:t>, establishing the baseline for the Joint Use/NESC Compliance 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Since that time, BPUD has added </a:t>
            </a:r>
            <a:r>
              <a:rPr kumimoji="0" lang="en-US" sz="1200" b="1" i="0" u="none" strike="noStrike" kern="1200" cap="none" spc="0" normalizeH="0" baseline="0" noProof="0" dirty="0">
                <a:ln>
                  <a:noFill/>
                </a:ln>
                <a:solidFill>
                  <a:prstClr val="black"/>
                </a:solidFill>
                <a:effectLst/>
                <a:uLnTx/>
                <a:uFillTx/>
                <a:latin typeface="+mn-lt"/>
                <a:ea typeface="+mn-ea"/>
                <a:cs typeface="+mn-cs"/>
              </a:rPr>
              <a:t>2,149 poles</a:t>
            </a:r>
            <a:r>
              <a:rPr kumimoji="0" lang="en-US" sz="1200" b="0" i="0" u="none" strike="noStrike" kern="1200" cap="none" spc="0" normalizeH="0" baseline="0" noProof="0" dirty="0">
                <a:ln>
                  <a:noFill/>
                </a:ln>
                <a:solidFill>
                  <a:prstClr val="black"/>
                </a:solidFill>
                <a:effectLst/>
                <a:uLnTx/>
                <a:uFillTx/>
                <a:latin typeface="+mn-lt"/>
                <a:ea typeface="+mn-ea"/>
                <a:cs typeface="+mn-cs"/>
              </a:rPr>
              <a:t> to the distribution system, and as of </a:t>
            </a:r>
            <a:r>
              <a:rPr kumimoji="0" lang="en-US" sz="1200" b="1" i="0" u="none" strike="noStrike" kern="1200" cap="none" spc="0" normalizeH="0" baseline="0" noProof="0" dirty="0">
                <a:ln>
                  <a:noFill/>
                </a:ln>
                <a:solidFill>
                  <a:prstClr val="black"/>
                </a:solidFill>
                <a:effectLst/>
                <a:uLnTx/>
                <a:uFillTx/>
                <a:latin typeface="+mn-lt"/>
                <a:ea typeface="+mn-ea"/>
                <a:cs typeface="+mn-cs"/>
              </a:rPr>
              <a:t>August 1, 2026</a:t>
            </a:r>
            <a:r>
              <a:rPr kumimoji="0" lang="en-US" sz="1200" b="0" i="0" u="none" strike="noStrike" kern="1200" cap="none" spc="0" normalizeH="0" baseline="0" noProof="0" dirty="0">
                <a:ln>
                  <a:noFill/>
                </a:ln>
                <a:solidFill>
                  <a:prstClr val="black"/>
                </a:solidFill>
                <a:effectLst/>
                <a:uLnTx/>
                <a:uFillTx/>
                <a:latin typeface="+mn-lt"/>
                <a:ea typeface="+mn-ea"/>
                <a:cs typeface="+mn-cs"/>
              </a:rPr>
              <a:t>, </a:t>
            </a:r>
            <a:r>
              <a:rPr kumimoji="0" lang="en-US" sz="1200" b="1" i="0" u="none" strike="noStrike" kern="1200" cap="none" spc="0" normalizeH="0" baseline="0" noProof="0" dirty="0">
                <a:ln>
                  <a:noFill/>
                </a:ln>
                <a:solidFill>
                  <a:prstClr val="black"/>
                </a:solidFill>
                <a:effectLst/>
                <a:uLnTx/>
                <a:uFillTx/>
                <a:latin typeface="+mn-lt"/>
                <a:ea typeface="+mn-ea"/>
                <a:cs typeface="+mn-cs"/>
              </a:rPr>
              <a:t>8,722 additional compliance violations</a:t>
            </a:r>
            <a:r>
              <a:rPr kumimoji="0" lang="en-US" sz="1200" b="0" i="0" u="none" strike="noStrike" kern="1200" cap="none" spc="0" normalizeH="0" baseline="0" noProof="0" dirty="0">
                <a:ln>
                  <a:noFill/>
                </a:ln>
                <a:solidFill>
                  <a:prstClr val="black"/>
                </a:solidFill>
                <a:effectLst/>
                <a:uLnTx/>
                <a:uFillTx/>
                <a:latin typeface="+mn-lt"/>
                <a:ea typeface="+mn-ea"/>
                <a:cs typeface="+mn-cs"/>
              </a:rPr>
              <a:t> have been identified through ongoing inspections.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It is important to note that the original 2014 audit was conducted from ground level and did not include cable tagging, grounding and bonding deficiencies, or guy marker replacements. </a:t>
            </a:r>
            <a:r>
              <a:rPr kumimoji="0" lang="en-US" sz="1200" b="0" i="0" u="none" strike="noStrike" kern="1200" cap="none" spc="0" normalizeH="0" baseline="0" noProof="0">
                <a:ln>
                  <a:noFill/>
                </a:ln>
                <a:solidFill>
                  <a:prstClr val="black"/>
                </a:solidFill>
                <a:effectLst/>
                <a:uLnTx/>
                <a:uFillTx/>
                <a:latin typeface="+mn-lt"/>
                <a:ea typeface="+mn-ea"/>
                <a:cs typeface="+mn-cs"/>
              </a:rPr>
              <a:t>These items are now evaluated during field inspection &amp; corrections and account for a significant portion of the additional compliance violations identified since the original audit.</a:t>
            </a:r>
          </a:p>
          <a:p>
            <a:endParaRPr lang="en-US" dirty="0"/>
          </a:p>
        </p:txBody>
      </p:sp>
      <p:sp>
        <p:nvSpPr>
          <p:cNvPr id="4" name="Slide Number Placeholder 3"/>
          <p:cNvSpPr>
            <a:spLocks noGrp="1"/>
          </p:cNvSpPr>
          <p:nvPr>
            <p:ph type="sldNum" sz="quarter" idx="10"/>
          </p:nvPr>
        </p:nvSpPr>
        <p:spPr/>
        <p:txBody>
          <a:bodyPr/>
          <a:lstStyle/>
          <a:p>
            <a:fld id="{2485C31C-98E6-451E-9298-EDEFF1D639ED}" type="slidenum">
              <a:rPr lang="en-US" smtClean="0"/>
              <a:pPr/>
              <a:t>4</a:t>
            </a:fld>
            <a:endParaRPr lang="en-US"/>
          </a:p>
        </p:txBody>
      </p:sp>
    </p:spTree>
    <p:extLst>
      <p:ext uri="{BB962C8B-B14F-4D97-AF65-F5344CB8AC3E}">
        <p14:creationId xmlns:p14="http://schemas.microsoft.com/office/powerpoint/2010/main" val="2324542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JWV 8/5/2026 3:45pm</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In 2014, BPUD completed a system-wide audit of all joint-use attachments, covering </a:t>
            </a: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5,340 poles</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That audit identified </a:t>
            </a: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15,740 compliance violations</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establishing the baseline for the Joint Use/NESC Compliance 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Since that time, BPUD has added </a:t>
            </a: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2,149 poles</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to the distribution system, and as of </a:t>
            </a: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August 1, 2026</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8,722 additional compliance violations</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have been identified through ongoing inspections.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It is important to note that the original 2014 audit was conducted from ground level and did not include cable tagging, grounding and bonding deficiencies, or guy marker replacements. These items are now evaluated during field inspection &amp; corrections and account for a significant portion of the additional compliance violations identified since the original audit.</a:t>
            </a:r>
          </a:p>
          <a:p>
            <a:endParaRPr lang="en-US" dirty="0"/>
          </a:p>
        </p:txBody>
      </p:sp>
      <p:sp>
        <p:nvSpPr>
          <p:cNvPr id="4" name="Slide Number Placeholder 3"/>
          <p:cNvSpPr>
            <a:spLocks noGrp="1"/>
          </p:cNvSpPr>
          <p:nvPr>
            <p:ph type="sldNum" sz="quarter" idx="5"/>
          </p:nvPr>
        </p:nvSpPr>
        <p:spPr/>
        <p:txBody>
          <a:bodyPr/>
          <a:lstStyle/>
          <a:p>
            <a:fld id="{D97E9935-3EBA-4FA3-B266-48148E5C4261}" type="slidenum">
              <a:rPr lang="en-US" smtClean="0"/>
              <a:pPr/>
              <a:t>5</a:t>
            </a:fld>
            <a:endParaRPr lang="en-US"/>
          </a:p>
        </p:txBody>
      </p:sp>
    </p:spTree>
    <p:extLst>
      <p:ext uri="{BB962C8B-B14F-4D97-AF65-F5344CB8AC3E}">
        <p14:creationId xmlns:p14="http://schemas.microsoft.com/office/powerpoint/2010/main" val="1282707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19825" cy="3498850"/>
          </a:xfrm>
        </p:spPr>
      </p:sp>
      <p:sp>
        <p:nvSpPr>
          <p:cNvPr id="3" name="Notes Placeholder 2"/>
          <p:cNvSpPr>
            <a:spLocks noGrp="1"/>
          </p:cNvSpPr>
          <p:nvPr>
            <p:ph type="body" idx="1"/>
          </p:nvPr>
        </p:nvSpPr>
        <p:spPr/>
        <p:txBody>
          <a:bodyPr/>
          <a:lstStyle/>
          <a:p>
            <a:r>
              <a:rPr lang="en-US" sz="1000" dirty="0"/>
              <a:t>Updated: JWV 8/5/2026 3:15pm</a:t>
            </a:r>
          </a:p>
          <a:p>
            <a:endParaRPr lang="en-US" sz="1000" dirty="0"/>
          </a:p>
          <a:p>
            <a:pPr>
              <a:buNone/>
            </a:pPr>
            <a:r>
              <a:rPr lang="en-US" sz="1000" dirty="0"/>
              <a:t>In 2014, BPUD completed a system-wide audit of all joint-use attachments, covering </a:t>
            </a:r>
            <a:r>
              <a:rPr lang="en-US" sz="1000" b="1" dirty="0"/>
              <a:t>5,340 poles</a:t>
            </a:r>
            <a:r>
              <a:rPr lang="en-US" sz="1000" dirty="0"/>
              <a:t>. That audit identified </a:t>
            </a:r>
            <a:r>
              <a:rPr lang="en-US" sz="1000" b="1" dirty="0"/>
              <a:t>15,740 compliance violations</a:t>
            </a:r>
            <a:r>
              <a:rPr lang="en-US" sz="1000" dirty="0"/>
              <a:t>, establishing the baseline for the Joint Use/NESC Compliance Program.</a:t>
            </a:r>
          </a:p>
          <a:p>
            <a:pPr>
              <a:buNone/>
            </a:pPr>
            <a:r>
              <a:rPr lang="en-US" sz="1000" dirty="0"/>
              <a:t>Since that time, BPUD has added </a:t>
            </a:r>
            <a:r>
              <a:rPr lang="en-US" sz="1000" b="1" dirty="0"/>
              <a:t>2,149 poles</a:t>
            </a:r>
            <a:r>
              <a:rPr lang="en-US" sz="1000" dirty="0"/>
              <a:t> to the distribution system, and as of </a:t>
            </a:r>
            <a:r>
              <a:rPr lang="en-US" sz="1000" b="1" dirty="0"/>
              <a:t>August 1, 2026</a:t>
            </a:r>
            <a:r>
              <a:rPr lang="en-US" sz="1000" dirty="0"/>
              <a:t>, </a:t>
            </a:r>
            <a:r>
              <a:rPr lang="en-US" sz="1000" b="1" dirty="0"/>
              <a:t>8,722 additional compliance violations</a:t>
            </a:r>
            <a:r>
              <a:rPr lang="en-US" sz="1000" dirty="0"/>
              <a:t> have been identified through ongoing inspections.</a:t>
            </a:r>
          </a:p>
          <a:p>
            <a:pPr>
              <a:buNone/>
            </a:pPr>
            <a:r>
              <a:rPr lang="en-US" sz="1000" dirty="0"/>
              <a:t>It is important to note that the original 2014 audit was conducted from ground level and did not include cable tagging, grounding and bonding deficiencies, or guy marker replacements. These items are now evaluated during field inspection &amp; corrections and account for a significant portion of the additional compliance violations identified since the original audit.</a:t>
            </a:r>
          </a:p>
          <a:p>
            <a:endParaRPr lang="en-US" dirty="0"/>
          </a:p>
        </p:txBody>
      </p:sp>
      <p:sp>
        <p:nvSpPr>
          <p:cNvPr id="4" name="Slide Number Placeholder 3"/>
          <p:cNvSpPr>
            <a:spLocks noGrp="1"/>
          </p:cNvSpPr>
          <p:nvPr>
            <p:ph type="sldNum" sz="quarter" idx="5"/>
          </p:nvPr>
        </p:nvSpPr>
        <p:spPr/>
        <p:txBody>
          <a:bodyPr/>
          <a:lstStyle/>
          <a:p>
            <a:fld id="{D97E9935-3EBA-4FA3-B266-48148E5C4261}" type="slidenum">
              <a:rPr lang="en-US" smtClean="0"/>
              <a:pPr/>
              <a:t>6</a:t>
            </a:fld>
            <a:endParaRPr lang="en-US"/>
          </a:p>
        </p:txBody>
      </p:sp>
    </p:spTree>
    <p:extLst>
      <p:ext uri="{BB962C8B-B14F-4D97-AF65-F5344CB8AC3E}">
        <p14:creationId xmlns:p14="http://schemas.microsoft.com/office/powerpoint/2010/main" val="2021175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85C31C-98E6-451E-9298-EDEFF1D639ED}" type="slidenum">
              <a:rPr lang="en-US" smtClean="0"/>
              <a:pPr/>
              <a:t>7</a:t>
            </a:fld>
            <a:endParaRPr lang="en-US"/>
          </a:p>
        </p:txBody>
      </p:sp>
    </p:spTree>
    <p:extLst>
      <p:ext uri="{BB962C8B-B14F-4D97-AF65-F5344CB8AC3E}">
        <p14:creationId xmlns:p14="http://schemas.microsoft.com/office/powerpoint/2010/main" val="2740437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5B1F1-DDA0-0281-A6A5-9D87EEB204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67AF8-0BA7-5165-1F36-56514F8F335C}"/>
              </a:ext>
            </a:extLst>
          </p:cNvPr>
          <p:cNvSpPr>
            <a:spLocks noGrp="1" noRot="1" noChangeAspect="1"/>
          </p:cNvSpPr>
          <p:nvPr>
            <p:ph type="sldImg"/>
          </p:nvPr>
        </p:nvSpPr>
        <p:spPr>
          <a:xfrm>
            <a:off x="396875" y="692150"/>
            <a:ext cx="6156325" cy="3463925"/>
          </a:xfrm>
        </p:spPr>
      </p:sp>
      <p:sp>
        <p:nvSpPr>
          <p:cNvPr id="3" name="Notes Placeholder 2">
            <a:extLst>
              <a:ext uri="{FF2B5EF4-FFF2-40B4-BE49-F238E27FC236}">
                <a16:creationId xmlns:a16="http://schemas.microsoft.com/office/drawing/2014/main" id="{BE69D34D-3E40-ED87-9724-86452737A0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6B086F-7759-9818-2893-117773EFD12C}"/>
              </a:ext>
            </a:extLst>
          </p:cNvPr>
          <p:cNvSpPr>
            <a:spLocks noGrp="1"/>
          </p:cNvSpPr>
          <p:nvPr>
            <p:ph type="sldNum" sz="quarter" idx="10"/>
          </p:nvPr>
        </p:nvSpPr>
        <p:spPr/>
        <p:txBody>
          <a:bodyPr/>
          <a:lstStyle/>
          <a:p>
            <a:fld id="{2485C31C-98E6-451E-9298-EDEFF1D639ED}" type="slidenum">
              <a:rPr lang="en-US" smtClean="0"/>
              <a:pPr/>
              <a:t>8</a:t>
            </a:fld>
            <a:endParaRPr lang="en-US"/>
          </a:p>
        </p:txBody>
      </p:sp>
    </p:spTree>
    <p:extLst>
      <p:ext uri="{BB962C8B-B14F-4D97-AF65-F5344CB8AC3E}">
        <p14:creationId xmlns:p14="http://schemas.microsoft.com/office/powerpoint/2010/main" val="3215405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B56BF5-373A-438D-BDFD-88733D0179B9}" type="slidenum">
              <a:rPr lang="en-US" smtClean="0"/>
              <a:t>10</a:t>
            </a:fld>
            <a:endParaRPr lang="en-US"/>
          </a:p>
        </p:txBody>
      </p:sp>
    </p:spTree>
    <p:extLst>
      <p:ext uri="{BB962C8B-B14F-4D97-AF65-F5344CB8AC3E}">
        <p14:creationId xmlns:p14="http://schemas.microsoft.com/office/powerpoint/2010/main" val="30555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EED4E-2756-F74A-7758-1F560888F2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7BF1E-6D30-99FF-C1EB-5A546E0C85C4}"/>
              </a:ext>
            </a:extLst>
          </p:cNvPr>
          <p:cNvSpPr>
            <a:spLocks noGrp="1" noRot="1" noChangeAspect="1"/>
          </p:cNvSpPr>
          <p:nvPr>
            <p:ph type="sldImg"/>
          </p:nvPr>
        </p:nvSpPr>
        <p:spPr>
          <a:xfrm>
            <a:off x="396875" y="692150"/>
            <a:ext cx="6156325" cy="3463925"/>
          </a:xfrm>
        </p:spPr>
      </p:sp>
      <p:sp>
        <p:nvSpPr>
          <p:cNvPr id="3" name="Notes Placeholder 2">
            <a:extLst>
              <a:ext uri="{FF2B5EF4-FFF2-40B4-BE49-F238E27FC236}">
                <a16:creationId xmlns:a16="http://schemas.microsoft.com/office/drawing/2014/main" id="{EBA3FABE-DC62-424B-D7C6-D5CEE105878E}"/>
              </a:ext>
            </a:extLst>
          </p:cNvPr>
          <p:cNvSpPr>
            <a:spLocks noGrp="1"/>
          </p:cNvSpPr>
          <p:nvPr>
            <p:ph type="body" idx="1"/>
          </p:nvPr>
        </p:nvSpPr>
        <p:spPr/>
        <p:txBody>
          <a:bodyPr/>
          <a:lstStyle/>
          <a:p>
            <a:r>
              <a:rPr lang="en-US" dirty="0"/>
              <a:t>In Area 7, a total of 534 arrestors – 437 have been replaced, 97 remaining to do. </a:t>
            </a:r>
          </a:p>
          <a:p>
            <a:r>
              <a:rPr lang="en-US" dirty="0"/>
              <a:t>Overall total arresters 2,426 – 536 have been replaced, 1890 remaining to do. </a:t>
            </a:r>
          </a:p>
        </p:txBody>
      </p:sp>
      <p:sp>
        <p:nvSpPr>
          <p:cNvPr id="4" name="Slide Number Placeholder 3">
            <a:extLst>
              <a:ext uri="{FF2B5EF4-FFF2-40B4-BE49-F238E27FC236}">
                <a16:creationId xmlns:a16="http://schemas.microsoft.com/office/drawing/2014/main" id="{F588A85A-891B-2C15-57A0-9A0AE1050D47}"/>
              </a:ext>
            </a:extLst>
          </p:cNvPr>
          <p:cNvSpPr>
            <a:spLocks noGrp="1"/>
          </p:cNvSpPr>
          <p:nvPr>
            <p:ph type="sldNum" sz="quarter" idx="5"/>
          </p:nvPr>
        </p:nvSpPr>
        <p:spPr/>
        <p:txBody>
          <a:bodyPr/>
          <a:lstStyle/>
          <a:p>
            <a:fld id="{D97E9935-3EBA-4FA3-B266-48148E5C4261}" type="slidenum">
              <a:rPr lang="en-US" smtClean="0"/>
              <a:pPr/>
              <a:t>11</a:t>
            </a:fld>
            <a:endParaRPr lang="en-US"/>
          </a:p>
        </p:txBody>
      </p:sp>
    </p:spTree>
    <p:extLst>
      <p:ext uri="{BB962C8B-B14F-4D97-AF65-F5344CB8AC3E}">
        <p14:creationId xmlns:p14="http://schemas.microsoft.com/office/powerpoint/2010/main" val="2995368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03D7F-166C-8FE6-68B9-A8D776326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26CB1-1C14-DB1C-09EF-F080DDB17DF1}"/>
              </a:ext>
            </a:extLst>
          </p:cNvPr>
          <p:cNvSpPr>
            <a:spLocks noGrp="1" noRot="1" noChangeAspect="1"/>
          </p:cNvSpPr>
          <p:nvPr>
            <p:ph type="sldImg"/>
          </p:nvPr>
        </p:nvSpPr>
        <p:spPr>
          <a:xfrm>
            <a:off x="396875" y="692150"/>
            <a:ext cx="6156325" cy="3463925"/>
          </a:xfrm>
        </p:spPr>
      </p:sp>
      <p:sp>
        <p:nvSpPr>
          <p:cNvPr id="3" name="Notes Placeholder 2">
            <a:extLst>
              <a:ext uri="{FF2B5EF4-FFF2-40B4-BE49-F238E27FC236}">
                <a16:creationId xmlns:a16="http://schemas.microsoft.com/office/drawing/2014/main" id="{005F3664-592C-7109-1A72-8427D43E5B2B}"/>
              </a:ext>
            </a:extLst>
          </p:cNvPr>
          <p:cNvSpPr>
            <a:spLocks noGrp="1"/>
          </p:cNvSpPr>
          <p:nvPr>
            <p:ph type="body" idx="1"/>
          </p:nvPr>
        </p:nvSpPr>
        <p:spPr/>
        <p:txBody>
          <a:bodyPr/>
          <a:lstStyle/>
          <a:p>
            <a:endParaRPr lang="en-US" dirty="0">
              <a:solidFill>
                <a:srgbClr val="FF0000"/>
              </a:solidFill>
              <a:highlight>
                <a:srgbClr val="FFFF00"/>
              </a:highlight>
            </a:endParaRPr>
          </a:p>
        </p:txBody>
      </p:sp>
      <p:sp>
        <p:nvSpPr>
          <p:cNvPr id="4" name="Slide Number Placeholder 3">
            <a:extLst>
              <a:ext uri="{FF2B5EF4-FFF2-40B4-BE49-F238E27FC236}">
                <a16:creationId xmlns:a16="http://schemas.microsoft.com/office/drawing/2014/main" id="{62D8EA9B-F319-4028-9B8D-9C387AD35FF7}"/>
              </a:ext>
            </a:extLst>
          </p:cNvPr>
          <p:cNvSpPr>
            <a:spLocks noGrp="1"/>
          </p:cNvSpPr>
          <p:nvPr>
            <p:ph type="sldNum" sz="quarter" idx="5"/>
          </p:nvPr>
        </p:nvSpPr>
        <p:spPr/>
        <p:txBody>
          <a:bodyPr/>
          <a:lstStyle/>
          <a:p>
            <a:fld id="{D97E9935-3EBA-4FA3-B266-48148E5C4261}" type="slidenum">
              <a:rPr lang="en-US" smtClean="0"/>
              <a:pPr/>
              <a:t>12</a:t>
            </a:fld>
            <a:endParaRPr lang="en-US"/>
          </a:p>
        </p:txBody>
      </p:sp>
    </p:spTree>
    <p:extLst>
      <p:ext uri="{BB962C8B-B14F-4D97-AF65-F5344CB8AC3E}">
        <p14:creationId xmlns:p14="http://schemas.microsoft.com/office/powerpoint/2010/main" val="1936256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have typically looking for encroachment, pedestal encroachment, blocked access, </a:t>
            </a:r>
            <a:r>
              <a:rPr lang="en-US" sz="1200" kern="1200" dirty="0" err="1">
                <a:solidFill>
                  <a:schemeClr val="tx1"/>
                </a:solidFill>
                <a:effectLst/>
                <a:latin typeface="+mn-lt"/>
                <a:ea typeface="+mn-ea"/>
                <a:cs typeface="+mn-cs"/>
              </a:rPr>
              <a:t>Jbox</a:t>
            </a:r>
            <a:r>
              <a:rPr lang="en-US" sz="1200" kern="1200" dirty="0">
                <a:solidFill>
                  <a:schemeClr val="tx1"/>
                </a:solidFill>
                <a:effectLst/>
                <a:latin typeface="+mn-lt"/>
                <a:ea typeface="+mn-ea"/>
                <a:cs typeface="+mn-cs"/>
              </a:rPr>
              <a:t> encroachment, bird nest, connectors not taped, meter seals, &amp; vegetation overgrowth. </a:t>
            </a:r>
          </a:p>
          <a:p>
            <a:endParaRPr lang="en-US" dirty="0"/>
          </a:p>
        </p:txBody>
      </p:sp>
      <p:sp>
        <p:nvSpPr>
          <p:cNvPr id="4" name="Slide Number Placeholder 3"/>
          <p:cNvSpPr>
            <a:spLocks noGrp="1"/>
          </p:cNvSpPr>
          <p:nvPr>
            <p:ph type="sldNum" sz="quarter" idx="5"/>
          </p:nvPr>
        </p:nvSpPr>
        <p:spPr/>
        <p:txBody>
          <a:bodyPr/>
          <a:lstStyle/>
          <a:p>
            <a:fld id="{D97E9935-3EBA-4FA3-B266-48148E5C4261}" type="slidenum">
              <a:rPr lang="en-US" smtClean="0"/>
              <a:pPr/>
              <a:t>13</a:t>
            </a:fld>
            <a:endParaRPr lang="en-US"/>
          </a:p>
        </p:txBody>
      </p:sp>
    </p:spTree>
    <p:extLst>
      <p:ext uri="{BB962C8B-B14F-4D97-AF65-F5344CB8AC3E}">
        <p14:creationId xmlns:p14="http://schemas.microsoft.com/office/powerpoint/2010/main" val="1427684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UPDATED One Picture 3/27/25</a:t>
            </a:r>
          </a:p>
          <a:p>
            <a:r>
              <a:rPr lang="en-US" dirty="0"/>
              <a:t>Zapping sounds </a:t>
            </a:r>
          </a:p>
        </p:txBody>
      </p:sp>
      <p:sp>
        <p:nvSpPr>
          <p:cNvPr id="4" name="Slide Number Placeholder 3"/>
          <p:cNvSpPr>
            <a:spLocks noGrp="1"/>
          </p:cNvSpPr>
          <p:nvPr>
            <p:ph type="sldNum" sz="quarter" idx="5"/>
          </p:nvPr>
        </p:nvSpPr>
        <p:spPr/>
        <p:txBody>
          <a:bodyPr/>
          <a:lstStyle/>
          <a:p>
            <a:fld id="{D97E9935-3EBA-4FA3-B266-48148E5C4261}" type="slidenum">
              <a:rPr lang="en-US" smtClean="0"/>
              <a:pPr/>
              <a:t>14</a:t>
            </a:fld>
            <a:endParaRPr lang="en-US"/>
          </a:p>
        </p:txBody>
      </p:sp>
    </p:spTree>
    <p:extLst>
      <p:ext uri="{BB962C8B-B14F-4D97-AF65-F5344CB8AC3E}">
        <p14:creationId xmlns:p14="http://schemas.microsoft.com/office/powerpoint/2010/main" val="1471325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Trees are trimmed on a 3-year basis but there are some cycle buster trees that are done annually. Our line clearances tree trimmers have been efficient over the past several years so that we are under budget last year and trending that way for 2026. We will be going out to bid for our 2027 contract</a:t>
            </a:r>
            <a:endParaRPr lang="en-US" dirty="0"/>
          </a:p>
        </p:txBody>
      </p:sp>
      <p:sp>
        <p:nvSpPr>
          <p:cNvPr id="4" name="Slide Number Placeholder 3"/>
          <p:cNvSpPr>
            <a:spLocks noGrp="1"/>
          </p:cNvSpPr>
          <p:nvPr>
            <p:ph type="sldNum" sz="quarter" idx="5"/>
          </p:nvPr>
        </p:nvSpPr>
        <p:spPr/>
        <p:txBody>
          <a:bodyPr/>
          <a:lstStyle/>
          <a:p>
            <a:fld id="{15B56BF5-373A-438D-BDFD-88733D0179B9}" type="slidenum">
              <a:rPr lang="en-US" smtClean="0"/>
              <a:t>15</a:t>
            </a:fld>
            <a:endParaRPr lang="en-US"/>
          </a:p>
        </p:txBody>
      </p:sp>
    </p:spTree>
    <p:extLst>
      <p:ext uri="{BB962C8B-B14F-4D97-AF65-F5344CB8AC3E}">
        <p14:creationId xmlns:p14="http://schemas.microsoft.com/office/powerpoint/2010/main" val="2834875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Reject poles is higher this year, we have been looking into these being the PPL poles that we acquired? As old as 1942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Pole testers inspect poles for decay by sounding with a hammer listening for hollow spots. Then drill pre-determined test holes using a specialized tool to find any decay. They give the pole a pass or fail rating based on the amount of decay they find.  If the pole passes, they add fumigant to preserve the pole until the next test cycle. Fumigant can be done every 10 years when the pole is tested. The reasoning behind this is to keep the pole preserved for 50-60 years at minimum.  No fumigant is put into the pole if it fails as they plan to replace the pole. </a:t>
            </a:r>
          </a:p>
          <a:p>
            <a:r>
              <a:rPr lang="en-US" sz="1200" kern="1200" dirty="0">
                <a:solidFill>
                  <a:schemeClr val="tx1"/>
                </a:solidFill>
                <a:effectLst/>
                <a:latin typeface="+mn-lt"/>
                <a:ea typeface="+mn-ea"/>
                <a:cs typeface="+mn-cs"/>
              </a:rPr>
              <a:t>They also perform a visual inspection looking for things like: loose hardware, broken crossarms, missing or damaged ground wires, and loose guy wires.</a:t>
            </a:r>
          </a:p>
          <a:p>
            <a:endParaRPr lang="en-US" dirty="0"/>
          </a:p>
          <a:p>
            <a:endParaRPr lang="en-US" dirty="0"/>
          </a:p>
        </p:txBody>
      </p:sp>
      <p:sp>
        <p:nvSpPr>
          <p:cNvPr id="4" name="Slide Number Placeholder 3"/>
          <p:cNvSpPr>
            <a:spLocks noGrp="1"/>
          </p:cNvSpPr>
          <p:nvPr>
            <p:ph type="sldNum" sz="quarter" idx="5"/>
          </p:nvPr>
        </p:nvSpPr>
        <p:spPr/>
        <p:txBody>
          <a:bodyPr/>
          <a:lstStyle/>
          <a:p>
            <a:fld id="{D97E9935-3EBA-4FA3-B266-48148E5C4261}" type="slidenum">
              <a:rPr lang="en-US" smtClean="0"/>
              <a:pPr/>
              <a:t>16</a:t>
            </a:fld>
            <a:endParaRPr lang="en-US"/>
          </a:p>
        </p:txBody>
      </p:sp>
    </p:spTree>
    <p:extLst>
      <p:ext uri="{BB962C8B-B14F-4D97-AF65-F5344CB8AC3E}">
        <p14:creationId xmlns:p14="http://schemas.microsoft.com/office/powerpoint/2010/main" val="2505511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168E9-04FA-D25F-5B6C-D5D9D796A0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D1929-B724-30AF-237A-C386C7426FD6}"/>
              </a:ext>
            </a:extLst>
          </p:cNvPr>
          <p:cNvSpPr>
            <a:spLocks noGrp="1" noRot="1" noChangeAspect="1"/>
          </p:cNvSpPr>
          <p:nvPr>
            <p:ph type="sldImg"/>
          </p:nvPr>
        </p:nvSpPr>
        <p:spPr>
          <a:xfrm>
            <a:off x="396875" y="692150"/>
            <a:ext cx="6156325" cy="3463925"/>
          </a:xfrm>
        </p:spPr>
      </p:sp>
      <p:sp>
        <p:nvSpPr>
          <p:cNvPr id="3" name="Notes Placeholder 2">
            <a:extLst>
              <a:ext uri="{FF2B5EF4-FFF2-40B4-BE49-F238E27FC236}">
                <a16:creationId xmlns:a16="http://schemas.microsoft.com/office/drawing/2014/main" id="{4264691C-2BCE-FA87-9498-DD1697B0CE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B73BB7-2042-592F-F5E1-3C6B8378E972}"/>
              </a:ext>
            </a:extLst>
          </p:cNvPr>
          <p:cNvSpPr>
            <a:spLocks noGrp="1"/>
          </p:cNvSpPr>
          <p:nvPr>
            <p:ph type="sldNum" sz="quarter" idx="5"/>
          </p:nvPr>
        </p:nvSpPr>
        <p:spPr/>
        <p:txBody>
          <a:bodyPr/>
          <a:lstStyle/>
          <a:p>
            <a:fld id="{D97E9935-3EBA-4FA3-B266-48148E5C4261}" type="slidenum">
              <a:rPr lang="en-US" smtClean="0"/>
              <a:pPr/>
              <a:t>17</a:t>
            </a:fld>
            <a:endParaRPr lang="en-US"/>
          </a:p>
        </p:txBody>
      </p:sp>
    </p:spTree>
    <p:extLst>
      <p:ext uri="{BB962C8B-B14F-4D97-AF65-F5344CB8AC3E}">
        <p14:creationId xmlns:p14="http://schemas.microsoft.com/office/powerpoint/2010/main" val="1055687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B56BF5-373A-438D-BDFD-88733D0179B9}" type="slidenum">
              <a:rPr lang="en-US" smtClean="0"/>
              <a:t>18</a:t>
            </a:fld>
            <a:endParaRPr lang="en-US"/>
          </a:p>
        </p:txBody>
      </p:sp>
    </p:spTree>
    <p:extLst>
      <p:ext uri="{BB962C8B-B14F-4D97-AF65-F5344CB8AC3E}">
        <p14:creationId xmlns:p14="http://schemas.microsoft.com/office/powerpoint/2010/main" val="1052170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6F831-D17D-23C2-CE39-261E7C5A5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BA8476-6CC4-5F2C-73E8-5F048A086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A503FE-0028-48A3-8C9E-6E03205BB689}"/>
              </a:ext>
            </a:extLst>
          </p:cNvPr>
          <p:cNvSpPr>
            <a:spLocks noGrp="1"/>
          </p:cNvSpPr>
          <p:nvPr>
            <p:ph type="body" idx="1"/>
          </p:nvPr>
        </p:nvSpPr>
        <p:spPr/>
        <p:txBody>
          <a:bodyPr/>
          <a:lstStyle/>
          <a:p>
            <a:r>
              <a:rPr lang="en-US" dirty="0"/>
              <a:t>WO 723689 Replaced 21 Davit arm assemblies  Financial ‘Actual Cost $119,895  Construction Actual Material $28,106.69 Construction Actual Material Labor $43,509.16=$71,615.85/21=$34102.28 per pole.  These are difficult structures to reach as they are on hillsides behind fences – travel time is a factor as these are work-in jobs along the river as they have time.</a:t>
            </a:r>
          </a:p>
          <a:p>
            <a:r>
              <a:rPr lang="en-US" dirty="0"/>
              <a:t>Some of the gold poles area actually  H structures and have been replaced- I changed the remaining overall number to reflect what I know</a:t>
            </a:r>
          </a:p>
          <a:p>
            <a:r>
              <a:rPr lang="en-US" dirty="0"/>
              <a:t>We have skipped some areas where access will require roads built.</a:t>
            </a:r>
          </a:p>
          <a:p>
            <a:r>
              <a:rPr lang="en-US" dirty="0"/>
              <a:t>We’ve also skipped Davit arm angle structures – we are looking into composite davit arms for future replacements.</a:t>
            </a:r>
          </a:p>
        </p:txBody>
      </p:sp>
      <p:sp>
        <p:nvSpPr>
          <p:cNvPr id="4" name="Slide Number Placeholder 3">
            <a:extLst>
              <a:ext uri="{FF2B5EF4-FFF2-40B4-BE49-F238E27FC236}">
                <a16:creationId xmlns:a16="http://schemas.microsoft.com/office/drawing/2014/main" id="{2AD073E6-1826-F18E-14D6-A253673E0528}"/>
              </a:ext>
            </a:extLst>
          </p:cNvPr>
          <p:cNvSpPr>
            <a:spLocks noGrp="1"/>
          </p:cNvSpPr>
          <p:nvPr>
            <p:ph type="sldNum" sz="quarter" idx="5"/>
          </p:nvPr>
        </p:nvSpPr>
        <p:spPr/>
        <p:txBody>
          <a:bodyPr/>
          <a:lstStyle/>
          <a:p>
            <a:fld id="{15B56BF5-373A-438D-BDFD-88733D0179B9}" type="slidenum">
              <a:rPr lang="en-US" smtClean="0"/>
              <a:t>19</a:t>
            </a:fld>
            <a:endParaRPr lang="en-US"/>
          </a:p>
        </p:txBody>
      </p:sp>
    </p:spTree>
    <p:extLst>
      <p:ext uri="{BB962C8B-B14F-4D97-AF65-F5344CB8AC3E}">
        <p14:creationId xmlns:p14="http://schemas.microsoft.com/office/powerpoint/2010/main" val="42377339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normAutofit/>
          </a:bodyPr>
          <a:lstStyle/>
          <a:p>
            <a:pPr defTabSz="907451">
              <a:defRPr/>
            </a:pPr>
            <a:r>
              <a:rPr lang="en-US" dirty="0"/>
              <a:t>Our power transformer fleet, while relatively healthy, is aging with the majority being 40 or older.</a:t>
            </a:r>
          </a:p>
          <a:p>
            <a:pPr defTabSz="907451">
              <a:defRPr/>
            </a:pPr>
            <a:endParaRPr lang="en-US" dirty="0"/>
          </a:p>
          <a:p>
            <a:pPr defTabSz="907451">
              <a:defRPr/>
            </a:pPr>
            <a:r>
              <a:rPr lang="en-US" dirty="0"/>
              <a:t>Current capital planning has a power transformer purchase forecasted in 2032+</a:t>
            </a:r>
          </a:p>
          <a:p>
            <a:endParaRPr lang="en-US" dirty="0"/>
          </a:p>
        </p:txBody>
      </p:sp>
      <p:sp>
        <p:nvSpPr>
          <p:cNvPr id="4" name="Slide Number Placeholder 3"/>
          <p:cNvSpPr>
            <a:spLocks noGrp="1"/>
          </p:cNvSpPr>
          <p:nvPr>
            <p:ph type="sldNum" sz="quarter" idx="10"/>
          </p:nvPr>
        </p:nvSpPr>
        <p:spPr/>
        <p:txBody>
          <a:bodyPr/>
          <a:lstStyle/>
          <a:p>
            <a:fld id="{D97E9935-3EBA-4FA3-B266-48148E5C4261}"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normAutofit fontScale="92500" lnSpcReduction="20000"/>
          </a:bodyPr>
          <a:lstStyle/>
          <a:p>
            <a:r>
              <a:rPr lang="en-US" dirty="0"/>
              <a:t>The District ranks power transformer &amp; 3 phase regulator health using a combination of Doble Testing and annual Oil sampling results.</a:t>
            </a:r>
          </a:p>
          <a:p>
            <a:endParaRPr lang="en-US" dirty="0"/>
          </a:p>
          <a:p>
            <a:r>
              <a:rPr lang="en-US" dirty="0"/>
              <a:t>This helps in the process of deciding which units to plan for replacement vs other remedial actions such as replacing aged components or processing the oil.</a:t>
            </a:r>
          </a:p>
          <a:p>
            <a:r>
              <a:rPr lang="en-US" dirty="0"/>
              <a:t>What do each of the colors mean? And the letters?</a:t>
            </a:r>
          </a:p>
          <a:p>
            <a:endParaRPr lang="en-US" dirty="0"/>
          </a:p>
          <a:p>
            <a:r>
              <a:rPr lang="en-US" dirty="0"/>
              <a:t>In the top row Over, HVC1, LVC1, HVC2, LVC2, LVHC, HVSA, LVSA, &amp; EXE are all tests the are part of Doble testing and provide information about the insulation values in the transformer core &amp; components.</a:t>
            </a:r>
          </a:p>
          <a:p>
            <a:endParaRPr lang="en-US" dirty="0"/>
          </a:p>
          <a:p>
            <a:r>
              <a:rPr lang="en-US" dirty="0"/>
              <a:t>The next few columns are related to different types of oil tests. DGA – Dissolved Gas Analysis tells what gases are present in the oil and how much. For example Acetylene indicates arcing in oil, while CO &amp; CO2 can tell the age and rate of aging in the transformer winding’s paper insulation.  KF- Karl Fisher Test tells us how much water is in the oil. Water in the oil causes the paper insulation to break down. So if the transformer has water in it </a:t>
            </a:r>
            <a:r>
              <a:rPr lang="en-US" dirty="0" err="1"/>
              <a:t>it</a:t>
            </a:r>
            <a:r>
              <a:rPr lang="en-US" dirty="0"/>
              <a:t> probably has CO &amp; CO2 in it.</a:t>
            </a:r>
          </a:p>
          <a:p>
            <a:endParaRPr lang="en-US" dirty="0"/>
          </a:p>
          <a:p>
            <a:r>
              <a:rPr lang="en-US" dirty="0"/>
              <a:t>The designations (Doble Testing) are I = Investigate, D = Deteriorate, G = good. The designations are based on a massive data base of testing compiled by doble for similar transformers with similar components.</a:t>
            </a:r>
          </a:p>
          <a:p>
            <a:r>
              <a:rPr lang="en-US" dirty="0"/>
              <a:t>For Oil Testing the designations are AC = Acceptable, QU = Questionable.</a:t>
            </a:r>
          </a:p>
          <a:p>
            <a:endParaRPr lang="en-US" dirty="0"/>
          </a:p>
          <a:p>
            <a:r>
              <a:rPr lang="en-US" dirty="0"/>
              <a:t>Each of the designations is weighted and tallied to give the rankings.  </a:t>
            </a:r>
          </a:p>
          <a:p>
            <a:endParaRPr lang="en-US" dirty="0"/>
          </a:p>
        </p:txBody>
      </p:sp>
      <p:sp>
        <p:nvSpPr>
          <p:cNvPr id="4" name="Slide Number Placeholder 3"/>
          <p:cNvSpPr>
            <a:spLocks noGrp="1"/>
          </p:cNvSpPr>
          <p:nvPr>
            <p:ph type="sldNum" sz="quarter" idx="10"/>
          </p:nvPr>
        </p:nvSpPr>
        <p:spPr/>
        <p:txBody>
          <a:bodyPr/>
          <a:lstStyle/>
          <a:p>
            <a:fld id="{D97E9935-3EBA-4FA3-B266-48148E5C4261}"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normAutofit/>
          </a:bodyPr>
          <a:lstStyle/>
          <a:p>
            <a:r>
              <a:rPr lang="en-US" dirty="0"/>
              <a:t>Karl Fisher – Moisture Results – This unit shower higher moisture in the oil. We used our Dry Max filter unit to process the oil and reduce the moisture to a more typical level. </a:t>
            </a:r>
          </a:p>
          <a:p>
            <a:endParaRPr lang="en-US" dirty="0"/>
          </a:p>
          <a:p>
            <a:r>
              <a:rPr lang="en-US" dirty="0"/>
              <a:t>DGA Results – These are from the repaired Ely Bay 2 unit. Elevated ethylene and acetylene were detected after the event. After repairs and oil processing the levels have returned to normal for this unit.</a:t>
            </a:r>
          </a:p>
          <a:p>
            <a:endParaRPr lang="en-US" dirty="0"/>
          </a:p>
          <a:p>
            <a:endParaRPr lang="en-US" dirty="0"/>
          </a:p>
        </p:txBody>
      </p:sp>
      <p:sp>
        <p:nvSpPr>
          <p:cNvPr id="4" name="Slide Number Placeholder 3"/>
          <p:cNvSpPr>
            <a:spLocks noGrp="1"/>
          </p:cNvSpPr>
          <p:nvPr>
            <p:ph type="sldNum" sz="quarter" idx="10"/>
          </p:nvPr>
        </p:nvSpPr>
        <p:spPr/>
        <p:txBody>
          <a:bodyPr/>
          <a:lstStyle/>
          <a:p>
            <a:fld id="{D97E9935-3EBA-4FA3-B266-48148E5C4261}"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7E9935-3EBA-4FA3-B266-48148E5C4261}"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normAutofit fontScale="92500" lnSpcReduction="20000"/>
          </a:bodyPr>
          <a:lstStyle/>
          <a:p>
            <a:r>
              <a:rPr lang="en-US" dirty="0"/>
              <a:t>UPDATED 07/2026</a:t>
            </a:r>
          </a:p>
          <a:p>
            <a:r>
              <a:rPr lang="en-US" dirty="0"/>
              <a:t>$9,500 a month O&amp;M payment </a:t>
            </a:r>
          </a:p>
          <a:p>
            <a:pPr>
              <a:buFont typeface="Wingdings" panose="05000000000000000000" pitchFamily="2" charset="2"/>
              <a:buChar char="Ø"/>
            </a:pPr>
            <a:r>
              <a:rPr lang="en-US" dirty="0">
                <a:solidFill>
                  <a:srgbClr val="153348"/>
                </a:solidFill>
              </a:rPr>
              <a:t>2026 Maintenance Activities:</a:t>
            </a:r>
          </a:p>
          <a:p>
            <a:pPr marL="520700" lvl="1">
              <a:buFont typeface="Wingdings" panose="05000000000000000000" pitchFamily="2" charset="2"/>
              <a:buChar char="Ø"/>
            </a:pPr>
            <a:r>
              <a:rPr lang="en-US" dirty="0">
                <a:solidFill>
                  <a:srgbClr val="153348"/>
                </a:solidFill>
              </a:rPr>
              <a:t>35kV Breaker Inspections</a:t>
            </a:r>
          </a:p>
          <a:p>
            <a:pPr marL="520700" lvl="1">
              <a:buFont typeface="Wingdings" panose="05000000000000000000" pitchFamily="2" charset="2"/>
              <a:buChar char="Ø"/>
            </a:pPr>
            <a:r>
              <a:rPr lang="en-US" dirty="0">
                <a:solidFill>
                  <a:srgbClr val="153348"/>
                </a:solidFill>
              </a:rPr>
              <a:t>Annual Oil Sampling (63 step-up transformers, 3 power transformers)</a:t>
            </a:r>
          </a:p>
          <a:p>
            <a:endParaRPr lang="en-US" dirty="0"/>
          </a:p>
          <a:p>
            <a:pPr>
              <a:buFont typeface="Wingdings" panose="05000000000000000000" pitchFamily="2" charset="2"/>
              <a:buChar char="Ø"/>
            </a:pPr>
            <a:r>
              <a:rPr lang="en-US" sz="1600" dirty="0">
                <a:solidFill>
                  <a:srgbClr val="153348"/>
                </a:solidFill>
              </a:rPr>
              <a:t>Nine Canyon Project Life Extension:</a:t>
            </a:r>
          </a:p>
          <a:p>
            <a:pPr lvl="1">
              <a:buFont typeface="Wingdings" panose="05000000000000000000" pitchFamily="2" charset="2"/>
              <a:buChar char="Ø"/>
            </a:pPr>
            <a:r>
              <a:rPr lang="en-US" sz="1400" dirty="0">
                <a:solidFill>
                  <a:srgbClr val="153348"/>
                </a:solidFill>
              </a:rPr>
              <a:t>End of service life components will need to be modernized:</a:t>
            </a:r>
          </a:p>
          <a:p>
            <a:pPr marL="522287" lvl="1">
              <a:buFont typeface="Wingdings" panose="05000000000000000000" pitchFamily="2" charset="2"/>
              <a:buChar char="Ø"/>
            </a:pPr>
            <a:r>
              <a:rPr lang="en-US" dirty="0">
                <a:solidFill>
                  <a:srgbClr val="153348"/>
                </a:solidFill>
              </a:rPr>
              <a:t>Circuit Breaker, Circuit Switcher, &amp; Capacitor Bank Controls</a:t>
            </a:r>
          </a:p>
          <a:p>
            <a:pPr marL="522287" lvl="1">
              <a:buFont typeface="Wingdings" panose="05000000000000000000" pitchFamily="2" charset="2"/>
              <a:buChar char="Ø"/>
            </a:pPr>
            <a:r>
              <a:rPr lang="en-US" dirty="0">
                <a:solidFill>
                  <a:srgbClr val="153348"/>
                </a:solidFill>
              </a:rPr>
              <a:t>SCADA Communications Infrastructure</a:t>
            </a:r>
          </a:p>
          <a:p>
            <a:endParaRPr lang="en-US" dirty="0"/>
          </a:p>
          <a:p>
            <a:endParaRPr lang="en-US" dirty="0"/>
          </a:p>
          <a:p>
            <a:r>
              <a:rPr lang="en-US" dirty="0"/>
              <a:t>In 2025 we had to replace a number of rubber goods due to them having a 3 year shelf life. These materials are charged to the O&amp;M portion of the contract upon receipt. This resulted in a negative balance on the contract at the end of 2025 (ENW owing us).</a:t>
            </a:r>
          </a:p>
          <a:p>
            <a:endParaRPr lang="en-US" dirty="0"/>
          </a:p>
          <a:p>
            <a:r>
              <a:rPr lang="en-US" dirty="0"/>
              <a:t>Thus far 2026 has been relatively low on expenses for Nine Canyon. We do have annual testing and oil sampling that will be in September’s billings but overall the balance should recover to close to even for the end of 2026.</a:t>
            </a:r>
          </a:p>
          <a:p>
            <a:endParaRPr lang="en-US" dirty="0"/>
          </a:p>
          <a:p>
            <a:r>
              <a:rPr lang="en-US" dirty="0"/>
              <a:t>If the Life Extension for the project does move forward, we would modernize circuit breaker, circuit switcher, and capacitor bank controls, bring the SCADA communications infrastructure up to the District’s current practices, and do an end of expected service life analysis on the remaining equipment. These costs would be captured in a Capital Project that is billed separately from the O&amp;M costs to ENW.</a:t>
            </a:r>
          </a:p>
        </p:txBody>
      </p:sp>
      <p:sp>
        <p:nvSpPr>
          <p:cNvPr id="4" name="Slide Number Placeholder 3"/>
          <p:cNvSpPr>
            <a:spLocks noGrp="1"/>
          </p:cNvSpPr>
          <p:nvPr>
            <p:ph type="sldNum" sz="quarter" idx="10"/>
          </p:nvPr>
        </p:nvSpPr>
        <p:spPr/>
        <p:txBody>
          <a:bodyPr/>
          <a:lstStyle/>
          <a:p>
            <a:fld id="{D97E9935-3EBA-4FA3-B266-48148E5C4261}" type="slidenum">
              <a:rPr lang="en-US" smtClean="0"/>
              <a:pPr/>
              <a:t>24</a:t>
            </a:fld>
            <a:endParaRPr lang="en-US"/>
          </a:p>
        </p:txBody>
      </p:sp>
    </p:spTree>
    <p:extLst>
      <p:ext uri="{BB962C8B-B14F-4D97-AF65-F5344CB8AC3E}">
        <p14:creationId xmlns:p14="http://schemas.microsoft.com/office/powerpoint/2010/main" val="14767007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flip="none" rotWithShape="1">
          <a:gsLst>
            <a:gs pos="49000">
              <a:schemeClr val="bg2"/>
            </a:gs>
            <a:gs pos="100000">
              <a:srgbClr val="153348"/>
            </a:gs>
          </a:gsLst>
          <a:lin ang="2700000" scaled="1"/>
          <a:tileRect/>
        </a:gradFill>
        <a:effectLst/>
      </p:bgPr>
    </p:bg>
    <p:spTree>
      <p:nvGrpSpPr>
        <p:cNvPr id="1" name=""/>
        <p:cNvGrpSpPr/>
        <p:nvPr/>
      </p:nvGrpSpPr>
      <p:grpSpPr>
        <a:xfrm>
          <a:off x="0" y="0"/>
          <a:ext cx="0" cy="0"/>
          <a:chOff x="0" y="0"/>
          <a:chExt cx="0" cy="0"/>
        </a:xfrm>
      </p:grpSpPr>
      <p:sp>
        <p:nvSpPr>
          <p:cNvPr id="9" name="background cover">
            <a:extLst>
              <a:ext uri="{FF2B5EF4-FFF2-40B4-BE49-F238E27FC236}">
                <a16:creationId xmlns:a16="http://schemas.microsoft.com/office/drawing/2014/main" id="{B4A41C9B-41A0-0295-D4F5-DA3C7643126F}"/>
              </a:ext>
            </a:extLst>
          </p:cNvPr>
          <p:cNvSpPr/>
          <p:nvPr userDrawn="1"/>
        </p:nvSpPr>
        <p:spPr>
          <a:xfrm>
            <a:off x="0" y="0"/>
            <a:ext cx="12191999" cy="6858000"/>
          </a:xfrm>
          <a:prstGeom prst="rect">
            <a:avLst/>
          </a:prstGeom>
          <a:gradFill>
            <a:gsLst>
              <a:gs pos="49000">
                <a:schemeClr val="tx2"/>
              </a:gs>
              <a:gs pos="100000">
                <a:schemeClr val="tx1"/>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Placeholder" descr="A truck on the road&#10;&#10;AI-generated content may be incorrect.">
            <a:extLst>
              <a:ext uri="{FF2B5EF4-FFF2-40B4-BE49-F238E27FC236}">
                <a16:creationId xmlns:a16="http://schemas.microsoft.com/office/drawing/2014/main" id="{CC3A2E5B-8D1C-F07C-C8FD-65AC3DCCCE82}"/>
              </a:ext>
            </a:extLst>
          </p:cNvPr>
          <p:cNvPicPr>
            <a:picLocks noChangeAspect="1"/>
          </p:cNvPicPr>
          <p:nvPr userDrawn="1"/>
        </p:nvPicPr>
        <p:blipFill>
          <a:blip r:embed="rId2">
            <a:extLst>
              <a:ext uri="{28A0092B-C50C-407E-A947-70E740481C1C}">
                <a14:useLocalDpi xmlns:a14="http://schemas.microsoft.com/office/drawing/2010/main" val="0"/>
              </a:ext>
            </a:extLst>
          </a:blip>
          <a:srcRect l="2562" t="38759" b="13411"/>
          <a:stretch/>
        </p:blipFill>
        <p:spPr>
          <a:xfrm>
            <a:off x="0" y="0"/>
            <a:ext cx="12192000" cy="4489041"/>
          </a:xfrm>
          <a:prstGeom prst="rect">
            <a:avLst/>
          </a:prstGeom>
        </p:spPr>
      </p:pic>
      <p:sp>
        <p:nvSpPr>
          <p:cNvPr id="17" name="divider">
            <a:extLst>
              <a:ext uri="{FF2B5EF4-FFF2-40B4-BE49-F238E27FC236}">
                <a16:creationId xmlns:a16="http://schemas.microsoft.com/office/drawing/2014/main" id="{057982F5-B298-29BB-D665-D21D6382782A}"/>
              </a:ext>
            </a:extLst>
          </p:cNvPr>
          <p:cNvSpPr/>
          <p:nvPr userDrawn="1"/>
        </p:nvSpPr>
        <p:spPr>
          <a:xfrm>
            <a:off x="0" y="4400550"/>
            <a:ext cx="12192001" cy="18288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ubtitle placeholder">
            <a:extLst>
              <a:ext uri="{FF2B5EF4-FFF2-40B4-BE49-F238E27FC236}">
                <a16:creationId xmlns:a16="http://schemas.microsoft.com/office/drawing/2014/main" id="{975235FE-6CB7-F3D3-54CA-D18009894F17}"/>
              </a:ext>
            </a:extLst>
          </p:cNvPr>
          <p:cNvSpPr>
            <a:spLocks noGrp="1"/>
          </p:cNvSpPr>
          <p:nvPr>
            <p:ph type="body" sz="quarter" idx="10" hasCustomPrompt="1"/>
          </p:nvPr>
        </p:nvSpPr>
        <p:spPr>
          <a:xfrm>
            <a:off x="2446016" y="4879340"/>
            <a:ext cx="7313297" cy="1682750"/>
          </a:xfrm>
          <a:ln>
            <a:noFill/>
          </a:ln>
        </p:spPr>
        <p:txBody>
          <a:bodyPr anchor="ctr"/>
          <a:lstStyle>
            <a:lvl1pPr marL="0" indent="0" algn="ctr">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subtitle</a:t>
            </a:r>
          </a:p>
          <a:p>
            <a:pPr lvl="0"/>
            <a:r>
              <a:rPr lang="en-US" dirty="0"/>
              <a:t>Subtitle 2</a:t>
            </a:r>
          </a:p>
        </p:txBody>
      </p:sp>
      <p:sp>
        <p:nvSpPr>
          <p:cNvPr id="27" name="Title background">
            <a:extLst>
              <a:ext uri="{FF2B5EF4-FFF2-40B4-BE49-F238E27FC236}">
                <a16:creationId xmlns:a16="http://schemas.microsoft.com/office/drawing/2014/main" id="{1FF99432-8E24-03BC-BE36-FE45FA10E93F}"/>
              </a:ext>
            </a:extLst>
          </p:cNvPr>
          <p:cNvSpPr/>
          <p:nvPr userDrawn="1"/>
        </p:nvSpPr>
        <p:spPr>
          <a:xfrm>
            <a:off x="2446019" y="0"/>
            <a:ext cx="7326631" cy="3257550"/>
          </a:xfrm>
          <a:custGeom>
            <a:avLst/>
            <a:gdLst>
              <a:gd name="connsiteX0" fmla="*/ 0 w 7326631"/>
              <a:gd name="connsiteY0" fmla="*/ 370121 h 3623310"/>
              <a:gd name="connsiteX1" fmla="*/ 370121 w 7326631"/>
              <a:gd name="connsiteY1" fmla="*/ 0 h 3623310"/>
              <a:gd name="connsiteX2" fmla="*/ 6956510 w 7326631"/>
              <a:gd name="connsiteY2" fmla="*/ 0 h 3623310"/>
              <a:gd name="connsiteX3" fmla="*/ 7326631 w 7326631"/>
              <a:gd name="connsiteY3" fmla="*/ 370121 h 3623310"/>
              <a:gd name="connsiteX4" fmla="*/ 7326631 w 7326631"/>
              <a:gd name="connsiteY4" fmla="*/ 3253189 h 3623310"/>
              <a:gd name="connsiteX5" fmla="*/ 6956510 w 7326631"/>
              <a:gd name="connsiteY5" fmla="*/ 3623310 h 3623310"/>
              <a:gd name="connsiteX6" fmla="*/ 370121 w 7326631"/>
              <a:gd name="connsiteY6" fmla="*/ 3623310 h 3623310"/>
              <a:gd name="connsiteX7" fmla="*/ 0 w 7326631"/>
              <a:gd name="connsiteY7" fmla="*/ 3253189 h 3623310"/>
              <a:gd name="connsiteX8" fmla="*/ 0 w 7326631"/>
              <a:gd name="connsiteY8" fmla="*/ 370121 h 3623310"/>
              <a:gd name="connsiteX0" fmla="*/ 0 w 7326631"/>
              <a:gd name="connsiteY0" fmla="*/ 370121 h 3623310"/>
              <a:gd name="connsiteX1" fmla="*/ 370121 w 7326631"/>
              <a:gd name="connsiteY1" fmla="*/ 0 h 3623310"/>
              <a:gd name="connsiteX2" fmla="*/ 7326631 w 7326631"/>
              <a:gd name="connsiteY2" fmla="*/ 370121 h 3623310"/>
              <a:gd name="connsiteX3" fmla="*/ 7326631 w 7326631"/>
              <a:gd name="connsiteY3" fmla="*/ 3253189 h 3623310"/>
              <a:gd name="connsiteX4" fmla="*/ 6956510 w 7326631"/>
              <a:gd name="connsiteY4" fmla="*/ 3623310 h 3623310"/>
              <a:gd name="connsiteX5" fmla="*/ 370121 w 7326631"/>
              <a:gd name="connsiteY5" fmla="*/ 3623310 h 3623310"/>
              <a:gd name="connsiteX6" fmla="*/ 0 w 7326631"/>
              <a:gd name="connsiteY6" fmla="*/ 3253189 h 3623310"/>
              <a:gd name="connsiteX7" fmla="*/ 0 w 7326631"/>
              <a:gd name="connsiteY7" fmla="*/ 370121 h 3623310"/>
              <a:gd name="connsiteX0" fmla="*/ 0 w 7326631"/>
              <a:gd name="connsiteY0" fmla="*/ 360384 h 3613573"/>
              <a:gd name="connsiteX1" fmla="*/ 7326631 w 7326631"/>
              <a:gd name="connsiteY1" fmla="*/ 360384 h 3613573"/>
              <a:gd name="connsiteX2" fmla="*/ 7326631 w 7326631"/>
              <a:gd name="connsiteY2" fmla="*/ 3243452 h 3613573"/>
              <a:gd name="connsiteX3" fmla="*/ 6956510 w 7326631"/>
              <a:gd name="connsiteY3" fmla="*/ 3613573 h 3613573"/>
              <a:gd name="connsiteX4" fmla="*/ 370121 w 7326631"/>
              <a:gd name="connsiteY4" fmla="*/ 3613573 h 3613573"/>
              <a:gd name="connsiteX5" fmla="*/ 0 w 7326631"/>
              <a:gd name="connsiteY5" fmla="*/ 3243452 h 3613573"/>
              <a:gd name="connsiteX6" fmla="*/ 0 w 7326631"/>
              <a:gd name="connsiteY6" fmla="*/ 360384 h 3613573"/>
              <a:gd name="connsiteX0" fmla="*/ 0 w 7326631"/>
              <a:gd name="connsiteY0" fmla="*/ 216898 h 3470087"/>
              <a:gd name="connsiteX1" fmla="*/ 7326631 w 7326631"/>
              <a:gd name="connsiteY1" fmla="*/ 216898 h 3470087"/>
              <a:gd name="connsiteX2" fmla="*/ 7326631 w 7326631"/>
              <a:gd name="connsiteY2" fmla="*/ 3099966 h 3470087"/>
              <a:gd name="connsiteX3" fmla="*/ 6956510 w 7326631"/>
              <a:gd name="connsiteY3" fmla="*/ 3470087 h 3470087"/>
              <a:gd name="connsiteX4" fmla="*/ 370121 w 7326631"/>
              <a:gd name="connsiteY4" fmla="*/ 3470087 h 3470087"/>
              <a:gd name="connsiteX5" fmla="*/ 0 w 7326631"/>
              <a:gd name="connsiteY5" fmla="*/ 3099966 h 3470087"/>
              <a:gd name="connsiteX6" fmla="*/ 0 w 7326631"/>
              <a:gd name="connsiteY6" fmla="*/ 216898 h 3470087"/>
              <a:gd name="connsiteX0" fmla="*/ 0 w 7326631"/>
              <a:gd name="connsiteY0" fmla="*/ 214986 h 3468175"/>
              <a:gd name="connsiteX1" fmla="*/ 7326631 w 7326631"/>
              <a:gd name="connsiteY1" fmla="*/ 214986 h 3468175"/>
              <a:gd name="connsiteX2" fmla="*/ 7326631 w 7326631"/>
              <a:gd name="connsiteY2" fmla="*/ 3098054 h 3468175"/>
              <a:gd name="connsiteX3" fmla="*/ 6956510 w 7326631"/>
              <a:gd name="connsiteY3" fmla="*/ 3468175 h 3468175"/>
              <a:gd name="connsiteX4" fmla="*/ 370121 w 7326631"/>
              <a:gd name="connsiteY4" fmla="*/ 3468175 h 3468175"/>
              <a:gd name="connsiteX5" fmla="*/ 0 w 7326631"/>
              <a:gd name="connsiteY5" fmla="*/ 3098054 h 3468175"/>
              <a:gd name="connsiteX6" fmla="*/ 0 w 7326631"/>
              <a:gd name="connsiteY6" fmla="*/ 214986 h 3468175"/>
              <a:gd name="connsiteX0" fmla="*/ 0 w 7326631"/>
              <a:gd name="connsiteY0" fmla="*/ 0 h 3253189"/>
              <a:gd name="connsiteX1" fmla="*/ 7326631 w 7326631"/>
              <a:gd name="connsiteY1" fmla="*/ 0 h 3253189"/>
              <a:gd name="connsiteX2" fmla="*/ 7326631 w 7326631"/>
              <a:gd name="connsiteY2" fmla="*/ 2883068 h 3253189"/>
              <a:gd name="connsiteX3" fmla="*/ 6956510 w 7326631"/>
              <a:gd name="connsiteY3" fmla="*/ 3253189 h 3253189"/>
              <a:gd name="connsiteX4" fmla="*/ 370121 w 7326631"/>
              <a:gd name="connsiteY4" fmla="*/ 3253189 h 3253189"/>
              <a:gd name="connsiteX5" fmla="*/ 0 w 7326631"/>
              <a:gd name="connsiteY5" fmla="*/ 2883068 h 3253189"/>
              <a:gd name="connsiteX6" fmla="*/ 0 w 7326631"/>
              <a:gd name="connsiteY6" fmla="*/ 0 h 3253189"/>
              <a:gd name="connsiteX0" fmla="*/ 0 w 7326631"/>
              <a:gd name="connsiteY0" fmla="*/ 0 h 3253189"/>
              <a:gd name="connsiteX1" fmla="*/ 7326631 w 7326631"/>
              <a:gd name="connsiteY1" fmla="*/ 0 h 3253189"/>
              <a:gd name="connsiteX2" fmla="*/ 7326631 w 7326631"/>
              <a:gd name="connsiteY2" fmla="*/ 2883068 h 3253189"/>
              <a:gd name="connsiteX3" fmla="*/ 6956510 w 7326631"/>
              <a:gd name="connsiteY3" fmla="*/ 3253189 h 3253189"/>
              <a:gd name="connsiteX4" fmla="*/ 370121 w 7326631"/>
              <a:gd name="connsiteY4" fmla="*/ 3253189 h 3253189"/>
              <a:gd name="connsiteX5" fmla="*/ 0 w 7326631"/>
              <a:gd name="connsiteY5" fmla="*/ 2883068 h 3253189"/>
              <a:gd name="connsiteX6" fmla="*/ 0 w 7326631"/>
              <a:gd name="connsiteY6" fmla="*/ 0 h 325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26631" h="3253189">
                <a:moveTo>
                  <a:pt x="0" y="0"/>
                </a:moveTo>
                <a:lnTo>
                  <a:pt x="7326631" y="0"/>
                </a:lnTo>
                <a:lnTo>
                  <a:pt x="7326631" y="2883068"/>
                </a:lnTo>
                <a:cubicBezTo>
                  <a:pt x="7326631" y="3087480"/>
                  <a:pt x="7160922" y="3253189"/>
                  <a:pt x="6956510" y="3253189"/>
                </a:cubicBezTo>
                <a:lnTo>
                  <a:pt x="370121" y="3253189"/>
                </a:lnTo>
                <a:cubicBezTo>
                  <a:pt x="165709" y="3253189"/>
                  <a:pt x="0" y="3087480"/>
                  <a:pt x="0" y="2883068"/>
                </a:cubicBezTo>
                <a:lnTo>
                  <a:pt x="0" y="0"/>
                </a:lnTo>
                <a:close/>
              </a:path>
            </a:pathLst>
          </a:custGeom>
          <a:solidFill>
            <a:schemeClr val="bg2">
              <a:alpha val="898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400" b="1" dirty="0">
              <a:solidFill>
                <a:schemeClr val="bg2"/>
              </a:solidFill>
              <a:latin typeface="+mj-lt"/>
            </a:endParaRPr>
          </a:p>
        </p:txBody>
      </p:sp>
      <p:sp>
        <p:nvSpPr>
          <p:cNvPr id="2" name="Parallelogram 1" hidden="1">
            <a:extLst>
              <a:ext uri="{FF2B5EF4-FFF2-40B4-BE49-F238E27FC236}">
                <a16:creationId xmlns:a16="http://schemas.microsoft.com/office/drawing/2014/main" id="{0BCBD76D-84C0-6F22-6735-079E06821503}"/>
              </a:ext>
            </a:extLst>
          </p:cNvPr>
          <p:cNvSpPr/>
          <p:nvPr userDrawn="1"/>
        </p:nvSpPr>
        <p:spPr>
          <a:xfrm>
            <a:off x="5630090" y="4212559"/>
            <a:ext cx="964237" cy="559115"/>
          </a:xfrm>
          <a:prstGeom prst="parallelogram">
            <a:avLst>
              <a:gd name="adj" fmla="val 27171"/>
            </a:avLst>
          </a:prstGeom>
          <a:solidFill>
            <a:schemeClr val="accent2">
              <a:alpha val="898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BPUD logo">
            <a:extLst>
              <a:ext uri="{FF2B5EF4-FFF2-40B4-BE49-F238E27FC236}">
                <a16:creationId xmlns:a16="http://schemas.microsoft.com/office/drawing/2014/main" id="{3D8D839A-FC9E-5864-720D-EC290882A16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411599" y="282633"/>
            <a:ext cx="1119585" cy="562281"/>
          </a:xfrm>
          <a:prstGeom prst="rect">
            <a:avLst/>
          </a:prstGeom>
        </p:spPr>
      </p:pic>
      <p:sp>
        <p:nvSpPr>
          <p:cNvPr id="24" name="Title">
            <a:extLst>
              <a:ext uri="{FF2B5EF4-FFF2-40B4-BE49-F238E27FC236}">
                <a16:creationId xmlns:a16="http://schemas.microsoft.com/office/drawing/2014/main" id="{6EBD8ED0-0BE2-ABF8-0DEF-1D7EEBC7AADD}"/>
              </a:ext>
            </a:extLst>
          </p:cNvPr>
          <p:cNvSpPr>
            <a:spLocks noGrp="1"/>
          </p:cNvSpPr>
          <p:nvPr>
            <p:ph type="title" hasCustomPrompt="1"/>
          </p:nvPr>
        </p:nvSpPr>
        <p:spPr>
          <a:xfrm>
            <a:off x="2446016" y="1016000"/>
            <a:ext cx="7313297" cy="2241550"/>
          </a:xfrm>
        </p:spPr>
        <p:txBody>
          <a:bodyPr/>
          <a:lstStyle>
            <a:lvl1pPr algn="ctr">
              <a:defRPr>
                <a:solidFill>
                  <a:schemeClr val="tx1"/>
                </a:solidFill>
              </a:defRPr>
            </a:lvl1pPr>
          </a:lstStyle>
          <a:p>
            <a:r>
              <a:rPr lang="en-US" dirty="0"/>
              <a:t>Click to edit title</a:t>
            </a:r>
          </a:p>
        </p:txBody>
      </p:sp>
    </p:spTree>
    <p:extLst>
      <p:ext uri="{BB962C8B-B14F-4D97-AF65-F5344CB8AC3E}">
        <p14:creationId xmlns:p14="http://schemas.microsoft.com/office/powerpoint/2010/main" val="2616833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D116-C632-A1B4-0D9D-93EF71BCBD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11E66C-464E-54F4-B5C3-BA5234DFE90E}"/>
              </a:ext>
            </a:extLst>
          </p:cNvPr>
          <p:cNvSpPr>
            <a:spLocks noGrp="1"/>
          </p:cNvSpPr>
          <p:nvPr>
            <p:ph idx="1"/>
          </p:nvPr>
        </p:nvSpPr>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7C7EC72-2727-D96A-CCF5-A87B7F3B28A7}"/>
              </a:ext>
            </a:extLst>
          </p:cNvPr>
          <p:cNvSpPr>
            <a:spLocks noGrp="1"/>
          </p:cNvSpPr>
          <p:nvPr>
            <p:ph type="sldNum" sz="quarter" idx="12"/>
          </p:nvPr>
        </p:nvSpPr>
        <p:spPr/>
        <p:txBody>
          <a:bodyPr/>
          <a:lstStyle/>
          <a:p>
            <a:fld id="{14A0D438-1743-42C4-8C31-D251F13359CC}" type="slidenum">
              <a:rPr lang="en-US" smtClean="0"/>
              <a:t>‹#›</a:t>
            </a:fld>
            <a:endParaRPr lang="en-US"/>
          </a:p>
        </p:txBody>
      </p:sp>
    </p:spTree>
    <p:extLst>
      <p:ext uri="{BB962C8B-B14F-4D97-AF65-F5344CB8AC3E}">
        <p14:creationId xmlns:p14="http://schemas.microsoft.com/office/powerpoint/2010/main" val="2297880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9B3BD8A-E5FA-EF9D-496D-F22D6B55FF0B}"/>
              </a:ext>
            </a:extLst>
          </p:cNvPr>
          <p:cNvSpPr/>
          <p:nvPr userDrawn="1"/>
        </p:nvSpPr>
        <p:spPr>
          <a:xfrm>
            <a:off x="0" y="0"/>
            <a:ext cx="12192000" cy="322754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background cover">
            <a:extLst>
              <a:ext uri="{FF2B5EF4-FFF2-40B4-BE49-F238E27FC236}">
                <a16:creationId xmlns:a16="http://schemas.microsoft.com/office/drawing/2014/main" id="{95B680EE-643B-83DD-B15A-727F40F3B299}"/>
              </a:ext>
            </a:extLst>
          </p:cNvPr>
          <p:cNvSpPr/>
          <p:nvPr userDrawn="1"/>
        </p:nvSpPr>
        <p:spPr>
          <a:xfrm>
            <a:off x="0" y="3044666"/>
            <a:ext cx="12191999" cy="3813334"/>
          </a:xfrm>
          <a:prstGeom prst="rect">
            <a:avLst/>
          </a:prstGeom>
          <a:gradFill>
            <a:gsLst>
              <a:gs pos="49000">
                <a:schemeClr val="tx2"/>
              </a:gs>
              <a:gs pos="100000">
                <a:schemeClr val="tx1"/>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A176AB-003A-9C32-41C3-9E883F2B9562}"/>
              </a:ext>
            </a:extLst>
          </p:cNvPr>
          <p:cNvSpPr>
            <a:spLocks noGrp="1"/>
          </p:cNvSpPr>
          <p:nvPr>
            <p:ph type="title"/>
          </p:nvPr>
        </p:nvSpPr>
        <p:spPr>
          <a:xfrm>
            <a:off x="831850" y="0"/>
            <a:ext cx="10515600" cy="3044665"/>
          </a:xfrm>
        </p:spPr>
        <p:txBody>
          <a:bodyPr anchor="ctr"/>
          <a:lstStyle>
            <a:lvl1pPr algn="ctr">
              <a:defRPr sz="6000"/>
            </a:lvl1pPr>
          </a:lstStyle>
          <a:p>
            <a:r>
              <a:rPr lang="en-US" dirty="0"/>
              <a:t>Click to edit</a:t>
            </a:r>
          </a:p>
        </p:txBody>
      </p:sp>
      <p:sp>
        <p:nvSpPr>
          <p:cNvPr id="3" name="Text Placeholder 2">
            <a:extLst>
              <a:ext uri="{FF2B5EF4-FFF2-40B4-BE49-F238E27FC236}">
                <a16:creationId xmlns:a16="http://schemas.microsoft.com/office/drawing/2014/main" id="{FAEDA4A1-683B-9A7E-1334-04279CE79669}"/>
              </a:ext>
            </a:extLst>
          </p:cNvPr>
          <p:cNvSpPr>
            <a:spLocks noGrp="1"/>
          </p:cNvSpPr>
          <p:nvPr>
            <p:ph type="body" idx="1"/>
          </p:nvPr>
        </p:nvSpPr>
        <p:spPr>
          <a:xfrm>
            <a:off x="831850" y="3227545"/>
            <a:ext cx="10515600" cy="3630455"/>
          </a:xfrm>
        </p:spPr>
        <p:txBody>
          <a:bodyPr anchor="ctr"/>
          <a:lstStyle>
            <a:lvl1pPr marL="0" indent="0" algn="ctr">
              <a:lnSpc>
                <a:spcPct val="100000"/>
              </a:lnSpc>
              <a:spcBef>
                <a:spcPts val="0"/>
              </a:spcBef>
              <a:spcAft>
                <a:spcPts val="1000"/>
              </a:spcAft>
              <a:buNone/>
              <a:defRPr sz="24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a:t>
            </a:r>
          </a:p>
        </p:txBody>
      </p:sp>
      <p:sp>
        <p:nvSpPr>
          <p:cNvPr id="8" name="divider">
            <a:extLst>
              <a:ext uri="{FF2B5EF4-FFF2-40B4-BE49-F238E27FC236}">
                <a16:creationId xmlns:a16="http://schemas.microsoft.com/office/drawing/2014/main" id="{C04CBFF3-A288-8305-360F-59635D04BE91}"/>
              </a:ext>
            </a:extLst>
          </p:cNvPr>
          <p:cNvSpPr/>
          <p:nvPr userDrawn="1"/>
        </p:nvSpPr>
        <p:spPr>
          <a:xfrm>
            <a:off x="0" y="3044666"/>
            <a:ext cx="12192001" cy="18288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4992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6CA49-8CA8-7ECB-7FAD-79F71513D8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21E345-3118-B162-E650-29074CDA713D}"/>
              </a:ext>
            </a:extLst>
          </p:cNvPr>
          <p:cNvSpPr>
            <a:spLocks noGrp="1"/>
          </p:cNvSpPr>
          <p:nvPr>
            <p:ph sz="half" idx="1"/>
          </p:nvPr>
        </p:nvSpPr>
        <p:spPr>
          <a:xfrm>
            <a:off x="838200" y="1825625"/>
            <a:ext cx="5181600" cy="4351338"/>
          </a:xfrm>
        </p:spPr>
        <p:txBody>
          <a:bodyPr/>
          <a:lstStyle>
            <a:lvl1pPr>
              <a:lnSpc>
                <a:spcPct val="100000"/>
              </a:lnSpc>
              <a:spcAft>
                <a:spcPts val="1000"/>
              </a:spcAft>
              <a:defRPr/>
            </a:lvl1pPr>
            <a:lvl2pPr>
              <a:lnSpc>
                <a:spcPct val="100000"/>
              </a:lnSpc>
              <a:spcAft>
                <a:spcPts val="1000"/>
              </a:spcAft>
              <a:defRPr/>
            </a:lvl2pPr>
            <a:lvl3pPr>
              <a:lnSpc>
                <a:spcPct val="100000"/>
              </a:lnSpc>
              <a:spcAft>
                <a:spcPts val="1000"/>
              </a:spcAft>
              <a:defRPr/>
            </a:lvl3pPr>
            <a:lvl4pPr>
              <a:lnSpc>
                <a:spcPct val="100000"/>
              </a:lnSpc>
              <a:spcAft>
                <a:spcPts val="1000"/>
              </a:spcAft>
              <a:defRPr/>
            </a:lvl4pPr>
            <a:lvl5pPr>
              <a:lnSpc>
                <a:spcPct val="100000"/>
              </a:lnSpc>
              <a:spcAft>
                <a:spcPts val="10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9429286-B70D-126D-F4FA-C2E6D1A463AF}"/>
              </a:ext>
            </a:extLst>
          </p:cNvPr>
          <p:cNvSpPr>
            <a:spLocks noGrp="1"/>
          </p:cNvSpPr>
          <p:nvPr>
            <p:ph sz="half" idx="2"/>
          </p:nvPr>
        </p:nvSpPr>
        <p:spPr>
          <a:xfrm>
            <a:off x="6172200" y="1825625"/>
            <a:ext cx="5181600" cy="4351338"/>
          </a:xfrm>
        </p:spPr>
        <p:txBody>
          <a:bodyPr/>
          <a:lstStyle>
            <a:lvl1pPr>
              <a:lnSpc>
                <a:spcPct val="100000"/>
              </a:lnSpc>
              <a:spcAft>
                <a:spcPts val="1000"/>
              </a:spcAft>
              <a:defRPr/>
            </a:lvl1pPr>
            <a:lvl2pPr>
              <a:lnSpc>
                <a:spcPct val="100000"/>
              </a:lnSpc>
              <a:spcAft>
                <a:spcPts val="1000"/>
              </a:spcAft>
              <a:defRPr/>
            </a:lvl2pPr>
            <a:lvl3pPr>
              <a:lnSpc>
                <a:spcPct val="100000"/>
              </a:lnSpc>
              <a:spcAft>
                <a:spcPts val="1000"/>
              </a:spcAft>
              <a:defRPr/>
            </a:lvl3pPr>
            <a:lvl4pPr>
              <a:lnSpc>
                <a:spcPct val="100000"/>
              </a:lnSpc>
              <a:spcAft>
                <a:spcPts val="1000"/>
              </a:spcAft>
              <a:defRPr/>
            </a:lvl4pPr>
            <a:lvl5pPr>
              <a:lnSpc>
                <a:spcPct val="100000"/>
              </a:lnSpc>
              <a:spcAft>
                <a:spcPts val="10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19E1BAEE-8A2D-C1DE-DF97-D84CC022549D}"/>
              </a:ext>
            </a:extLst>
          </p:cNvPr>
          <p:cNvSpPr>
            <a:spLocks noGrp="1"/>
          </p:cNvSpPr>
          <p:nvPr>
            <p:ph type="sldNum" sz="quarter" idx="12"/>
          </p:nvPr>
        </p:nvSpPr>
        <p:spPr/>
        <p:txBody>
          <a:bodyPr/>
          <a:lstStyle/>
          <a:p>
            <a:fld id="{14A0D438-1743-42C4-8C31-D251F13359CC}" type="slidenum">
              <a:rPr lang="en-US" smtClean="0"/>
              <a:t>‹#›</a:t>
            </a:fld>
            <a:endParaRPr lang="en-US"/>
          </a:p>
        </p:txBody>
      </p:sp>
    </p:spTree>
    <p:extLst>
      <p:ext uri="{BB962C8B-B14F-4D97-AF65-F5344CB8AC3E}">
        <p14:creationId xmlns:p14="http://schemas.microsoft.com/office/powerpoint/2010/main" val="2459873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233AD-231D-0A95-A8B2-6E1787EB7647}"/>
              </a:ext>
            </a:extLst>
          </p:cNvPr>
          <p:cNvSpPr>
            <a:spLocks noGrp="1"/>
          </p:cNvSpPr>
          <p:nvPr>
            <p:ph type="title"/>
          </p:nvPr>
        </p:nvSpPr>
        <p:spPr>
          <a:xfrm>
            <a:off x="839788" y="-1"/>
            <a:ext cx="10515600" cy="951979"/>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03830C-B8B1-F265-DC77-AE05B95BE27A}"/>
              </a:ext>
            </a:extLst>
          </p:cNvPr>
          <p:cNvSpPr>
            <a:spLocks noGrp="1"/>
          </p:cNvSpPr>
          <p:nvPr>
            <p:ph type="body" idx="1"/>
          </p:nvPr>
        </p:nvSpPr>
        <p:spPr>
          <a:xfrm>
            <a:off x="839788" y="1681163"/>
            <a:ext cx="5157787"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451430D-1917-2985-56C8-446B4EC6CCFD}"/>
              </a:ext>
            </a:extLst>
          </p:cNvPr>
          <p:cNvSpPr>
            <a:spLocks noGrp="1"/>
          </p:cNvSpPr>
          <p:nvPr>
            <p:ph sz="half" idx="2"/>
          </p:nvPr>
        </p:nvSpPr>
        <p:spPr>
          <a:xfrm>
            <a:off x="839788" y="2505075"/>
            <a:ext cx="5157787" cy="3684588"/>
          </a:xfrm>
        </p:spPr>
        <p:txBody>
          <a:bodyPr/>
          <a:lstStyle>
            <a:lvl1pPr>
              <a:lnSpc>
                <a:spcPct val="100000"/>
              </a:lnSpc>
              <a:spcBef>
                <a:spcPts val="0"/>
              </a:spcBef>
              <a:spcAft>
                <a:spcPts val="1000"/>
              </a:spcAft>
              <a:defRPr/>
            </a:lvl1pPr>
            <a:lvl2pPr>
              <a:lnSpc>
                <a:spcPct val="100000"/>
              </a:lnSpc>
              <a:spcBef>
                <a:spcPts val="0"/>
              </a:spcBef>
              <a:spcAft>
                <a:spcPts val="1000"/>
              </a:spcAft>
              <a:defRPr/>
            </a:lvl2pPr>
            <a:lvl3pPr>
              <a:lnSpc>
                <a:spcPct val="100000"/>
              </a:lnSpc>
              <a:spcBef>
                <a:spcPts val="0"/>
              </a:spcBef>
              <a:spcAft>
                <a:spcPts val="1000"/>
              </a:spcAft>
              <a:defRPr/>
            </a:lvl3pPr>
            <a:lvl4pPr>
              <a:lnSpc>
                <a:spcPct val="100000"/>
              </a:lnSpc>
              <a:spcBef>
                <a:spcPts val="0"/>
              </a:spcBef>
              <a:spcAft>
                <a:spcPts val="1000"/>
              </a:spcAft>
              <a:defRPr/>
            </a:lvl4pPr>
            <a:lvl5pPr>
              <a:lnSpc>
                <a:spcPct val="100000"/>
              </a:lnSpc>
              <a:spcBef>
                <a:spcPts val="0"/>
              </a:spcBef>
              <a:spcAft>
                <a:spcPts val="10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B74FDBB4-57DE-5656-B38B-DF718F164E2D}"/>
              </a:ext>
            </a:extLst>
          </p:cNvPr>
          <p:cNvSpPr>
            <a:spLocks noGrp="1"/>
          </p:cNvSpPr>
          <p:nvPr>
            <p:ph type="sldNum" sz="quarter" idx="12"/>
          </p:nvPr>
        </p:nvSpPr>
        <p:spPr/>
        <p:txBody>
          <a:bodyPr/>
          <a:lstStyle/>
          <a:p>
            <a:fld id="{14A0D438-1743-42C4-8C31-D251F13359CC}" type="slidenum">
              <a:rPr lang="en-US" smtClean="0"/>
              <a:t>‹#›</a:t>
            </a:fld>
            <a:endParaRPr lang="en-US"/>
          </a:p>
        </p:txBody>
      </p:sp>
      <p:sp>
        <p:nvSpPr>
          <p:cNvPr id="7" name="Text Placeholder 2">
            <a:extLst>
              <a:ext uri="{FF2B5EF4-FFF2-40B4-BE49-F238E27FC236}">
                <a16:creationId xmlns:a16="http://schemas.microsoft.com/office/drawing/2014/main" id="{5A21361C-45E8-4056-F31A-F78CF2ADAFD9}"/>
              </a:ext>
            </a:extLst>
          </p:cNvPr>
          <p:cNvSpPr>
            <a:spLocks noGrp="1"/>
          </p:cNvSpPr>
          <p:nvPr>
            <p:ph type="body" idx="13"/>
          </p:nvPr>
        </p:nvSpPr>
        <p:spPr>
          <a:xfrm>
            <a:off x="6185096" y="1681163"/>
            <a:ext cx="5157787"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3">
            <a:extLst>
              <a:ext uri="{FF2B5EF4-FFF2-40B4-BE49-F238E27FC236}">
                <a16:creationId xmlns:a16="http://schemas.microsoft.com/office/drawing/2014/main" id="{C2E354B4-2231-94FD-A296-884574BE4F04}"/>
              </a:ext>
            </a:extLst>
          </p:cNvPr>
          <p:cNvSpPr>
            <a:spLocks noGrp="1"/>
          </p:cNvSpPr>
          <p:nvPr>
            <p:ph sz="half" idx="14"/>
          </p:nvPr>
        </p:nvSpPr>
        <p:spPr>
          <a:xfrm>
            <a:off x="6185095" y="2505075"/>
            <a:ext cx="5157787" cy="3684588"/>
          </a:xfrm>
        </p:spPr>
        <p:txBody>
          <a:bodyPr/>
          <a:lstStyle>
            <a:lvl1pPr>
              <a:lnSpc>
                <a:spcPct val="100000"/>
              </a:lnSpc>
              <a:spcBef>
                <a:spcPts val="0"/>
              </a:spcBef>
              <a:spcAft>
                <a:spcPts val="1000"/>
              </a:spcAft>
              <a:defRPr/>
            </a:lvl1pPr>
            <a:lvl2pPr>
              <a:lnSpc>
                <a:spcPct val="100000"/>
              </a:lnSpc>
              <a:spcBef>
                <a:spcPts val="0"/>
              </a:spcBef>
              <a:spcAft>
                <a:spcPts val="1000"/>
              </a:spcAft>
              <a:defRPr/>
            </a:lvl2pPr>
            <a:lvl3pPr>
              <a:lnSpc>
                <a:spcPct val="100000"/>
              </a:lnSpc>
              <a:spcBef>
                <a:spcPts val="0"/>
              </a:spcBef>
              <a:spcAft>
                <a:spcPts val="1000"/>
              </a:spcAft>
              <a:defRPr/>
            </a:lvl3pPr>
            <a:lvl4pPr>
              <a:lnSpc>
                <a:spcPct val="100000"/>
              </a:lnSpc>
              <a:spcBef>
                <a:spcPts val="0"/>
              </a:spcBef>
              <a:spcAft>
                <a:spcPts val="1000"/>
              </a:spcAft>
              <a:defRPr/>
            </a:lvl4pPr>
            <a:lvl5pPr>
              <a:lnSpc>
                <a:spcPct val="100000"/>
              </a:lnSpc>
              <a:spcBef>
                <a:spcPts val="0"/>
              </a:spcBef>
              <a:spcAft>
                <a:spcPts val="10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3925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Gradi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D43DC-9FA4-4704-1B94-D3A42FC15CC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E2CD6B14-D4F0-2A00-6E9E-265201C3B9C0}"/>
              </a:ext>
            </a:extLst>
          </p:cNvPr>
          <p:cNvSpPr>
            <a:spLocks noGrp="1"/>
          </p:cNvSpPr>
          <p:nvPr>
            <p:ph type="sldNum" sz="quarter" idx="12"/>
          </p:nvPr>
        </p:nvSpPr>
        <p:spPr/>
        <p:txBody>
          <a:bodyPr/>
          <a:lstStyle/>
          <a:p>
            <a:fld id="{14A0D438-1743-42C4-8C31-D251F13359CC}" type="slidenum">
              <a:rPr lang="en-US" smtClean="0"/>
              <a:t>‹#›</a:t>
            </a:fld>
            <a:endParaRPr lang="en-US"/>
          </a:p>
        </p:txBody>
      </p:sp>
    </p:spTree>
    <p:extLst>
      <p:ext uri="{BB962C8B-B14F-4D97-AF65-F5344CB8AC3E}">
        <p14:creationId xmlns:p14="http://schemas.microsoft.com/office/powerpoint/2010/main" val="2847091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Whit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D43DC-9FA4-4704-1B94-D3A42FC15CC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E2CD6B14-D4F0-2A00-6E9E-265201C3B9C0}"/>
              </a:ext>
            </a:extLst>
          </p:cNvPr>
          <p:cNvSpPr>
            <a:spLocks noGrp="1"/>
          </p:cNvSpPr>
          <p:nvPr>
            <p:ph type="sldNum" sz="quarter" idx="12"/>
          </p:nvPr>
        </p:nvSpPr>
        <p:spPr/>
        <p:txBody>
          <a:bodyPr/>
          <a:lstStyle/>
          <a:p>
            <a:fld id="{14A0D438-1743-42C4-8C31-D251F13359CC}" type="slidenum">
              <a:rPr lang="en-US" smtClean="0"/>
              <a:t>‹#›</a:t>
            </a:fld>
            <a:endParaRPr lang="en-US"/>
          </a:p>
        </p:txBody>
      </p:sp>
    </p:spTree>
    <p:extLst>
      <p:ext uri="{BB962C8B-B14F-4D97-AF65-F5344CB8AC3E}">
        <p14:creationId xmlns:p14="http://schemas.microsoft.com/office/powerpoint/2010/main" val="407490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Gradient)">
    <p:spTree>
      <p:nvGrpSpPr>
        <p:cNvPr id="1" name=""/>
        <p:cNvGrpSpPr/>
        <p:nvPr/>
      </p:nvGrpSpPr>
      <p:grpSpPr>
        <a:xfrm>
          <a:off x="0" y="0"/>
          <a:ext cx="0" cy="0"/>
          <a:chOff x="0" y="0"/>
          <a:chExt cx="0" cy="0"/>
        </a:xfrm>
      </p:grpSpPr>
      <p:sp>
        <p:nvSpPr>
          <p:cNvPr id="5" name="background cover">
            <a:extLst>
              <a:ext uri="{FF2B5EF4-FFF2-40B4-BE49-F238E27FC236}">
                <a16:creationId xmlns:a16="http://schemas.microsoft.com/office/drawing/2014/main" id="{CF4DB70D-D3FC-FC84-84EA-C0CCBAA6C22B}"/>
              </a:ext>
            </a:extLst>
          </p:cNvPr>
          <p:cNvSpPr/>
          <p:nvPr userDrawn="1"/>
        </p:nvSpPr>
        <p:spPr>
          <a:xfrm>
            <a:off x="0" y="0"/>
            <a:ext cx="12191999" cy="6858000"/>
          </a:xfrm>
          <a:prstGeom prst="rect">
            <a:avLst/>
          </a:prstGeom>
          <a:gradFill>
            <a:gsLst>
              <a:gs pos="49000">
                <a:schemeClr val="tx2"/>
              </a:gs>
              <a:gs pos="100000">
                <a:schemeClr val="tx1"/>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0490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hite)">
    <p:spTree>
      <p:nvGrpSpPr>
        <p:cNvPr id="1" name=""/>
        <p:cNvGrpSpPr/>
        <p:nvPr/>
      </p:nvGrpSpPr>
      <p:grpSpPr>
        <a:xfrm>
          <a:off x="0" y="0"/>
          <a:ext cx="0" cy="0"/>
          <a:chOff x="0" y="0"/>
          <a:chExt cx="0" cy="0"/>
        </a:xfrm>
      </p:grpSpPr>
      <p:sp>
        <p:nvSpPr>
          <p:cNvPr id="5" name="background cover">
            <a:extLst>
              <a:ext uri="{FF2B5EF4-FFF2-40B4-BE49-F238E27FC236}">
                <a16:creationId xmlns:a16="http://schemas.microsoft.com/office/drawing/2014/main" id="{CF4DB70D-D3FC-FC84-84EA-C0CCBAA6C22B}"/>
              </a:ext>
            </a:extLst>
          </p:cNvPr>
          <p:cNvSpPr/>
          <p:nvPr userDrawn="1"/>
        </p:nvSpPr>
        <p:spPr>
          <a:xfrm>
            <a:off x="0" y="0"/>
            <a:ext cx="12191999"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3156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43B343A-F851-08BA-92D1-7C3ABA374A6C}"/>
              </a:ext>
            </a:extLst>
          </p:cNvPr>
          <p:cNvSpPr>
            <a:spLocks noGrp="1"/>
          </p:cNvSpPr>
          <p:nvPr>
            <p:ph type="sldNum" sz="quarter" idx="12"/>
          </p:nvPr>
        </p:nvSpPr>
        <p:spPr/>
        <p:txBody>
          <a:bodyPr/>
          <a:lstStyle/>
          <a:p>
            <a:fld id="{14A0D438-1743-42C4-8C31-D251F13359CC}" type="slidenum">
              <a:rPr lang="en-US" smtClean="0"/>
              <a:t>‹#›</a:t>
            </a:fld>
            <a:endParaRPr lang="en-US"/>
          </a:p>
        </p:txBody>
      </p:sp>
      <p:sp>
        <p:nvSpPr>
          <p:cNvPr id="12" name="Content Placeholder 11">
            <a:extLst>
              <a:ext uri="{FF2B5EF4-FFF2-40B4-BE49-F238E27FC236}">
                <a16:creationId xmlns:a16="http://schemas.microsoft.com/office/drawing/2014/main" id="{FF9F7241-EE44-9457-24CB-AC6B185D9107}"/>
              </a:ext>
            </a:extLst>
          </p:cNvPr>
          <p:cNvSpPr>
            <a:spLocks noGrp="1"/>
          </p:cNvSpPr>
          <p:nvPr>
            <p:ph sz="quarter" idx="13"/>
          </p:nvPr>
        </p:nvSpPr>
        <p:spPr>
          <a:xfrm>
            <a:off x="5497513" y="1257300"/>
            <a:ext cx="6172200" cy="4924425"/>
          </a:xfrm>
        </p:spPr>
        <p:txBody>
          <a:bodyPr/>
          <a:lstStyle>
            <a:lvl1pPr>
              <a:lnSpc>
                <a:spcPct val="100000"/>
              </a:lnSpc>
              <a:spcBef>
                <a:spcPts val="0"/>
              </a:spcBef>
              <a:spcAft>
                <a:spcPts val="1000"/>
              </a:spcAft>
              <a:defRPr/>
            </a:lvl1pPr>
            <a:lvl2pPr>
              <a:lnSpc>
                <a:spcPct val="100000"/>
              </a:lnSpc>
              <a:spcBef>
                <a:spcPts val="0"/>
              </a:spcBef>
              <a:spcAft>
                <a:spcPts val="1000"/>
              </a:spcAft>
              <a:defRPr/>
            </a:lvl2pPr>
            <a:lvl3pPr>
              <a:lnSpc>
                <a:spcPct val="100000"/>
              </a:lnSpc>
              <a:spcBef>
                <a:spcPts val="0"/>
              </a:spcBef>
              <a:spcAft>
                <a:spcPts val="1000"/>
              </a:spcAft>
              <a:defRPr/>
            </a:lvl3pPr>
            <a:lvl4pPr>
              <a:lnSpc>
                <a:spcPct val="100000"/>
              </a:lnSpc>
              <a:spcBef>
                <a:spcPts val="0"/>
              </a:spcBef>
              <a:spcAft>
                <a:spcPts val="1000"/>
              </a:spcAft>
              <a:defRPr/>
            </a:lvl4pPr>
            <a:lvl5pPr>
              <a:lnSpc>
                <a:spcPct val="100000"/>
              </a:lnSpc>
              <a:spcBef>
                <a:spcPts val="0"/>
              </a:spcBef>
              <a:spcAft>
                <a:spcPts val="10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DA6E6E5D-E310-8C66-75B1-C293CA6879E2}"/>
              </a:ext>
            </a:extLst>
          </p:cNvPr>
          <p:cNvSpPr>
            <a:spLocks noGrp="1"/>
          </p:cNvSpPr>
          <p:nvPr>
            <p:ph type="title"/>
          </p:nvPr>
        </p:nvSpPr>
        <p:spPr/>
        <p:txBody>
          <a:bodyPr/>
          <a:lstStyle/>
          <a:p>
            <a:r>
              <a:rPr lang="en-US"/>
              <a:t>Click to edit Master title style</a:t>
            </a:r>
          </a:p>
        </p:txBody>
      </p:sp>
      <p:sp>
        <p:nvSpPr>
          <p:cNvPr id="2" name="Text Placeholder 3">
            <a:extLst>
              <a:ext uri="{FF2B5EF4-FFF2-40B4-BE49-F238E27FC236}">
                <a16:creationId xmlns:a16="http://schemas.microsoft.com/office/drawing/2014/main" id="{7BA21833-7EBB-A16E-F7ED-E1BD0B877E94}"/>
              </a:ext>
            </a:extLst>
          </p:cNvPr>
          <p:cNvSpPr>
            <a:spLocks noGrp="1"/>
          </p:cNvSpPr>
          <p:nvPr>
            <p:ph type="body" sz="half" idx="2"/>
          </p:nvPr>
        </p:nvSpPr>
        <p:spPr>
          <a:xfrm>
            <a:off x="839788" y="2358972"/>
            <a:ext cx="3932237" cy="3823188"/>
          </a:xfrm>
        </p:spPr>
        <p:txBody>
          <a:bodyPr/>
          <a:lstStyle>
            <a:lvl1pPr marL="0" indent="0">
              <a:lnSpc>
                <a:spcPct val="100000"/>
              </a:lnSpc>
              <a:spcBef>
                <a:spcPts val="0"/>
              </a:spcBef>
              <a:spcAft>
                <a:spcPts val="10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 name="Text Placeholder 4">
            <a:extLst>
              <a:ext uri="{FF2B5EF4-FFF2-40B4-BE49-F238E27FC236}">
                <a16:creationId xmlns:a16="http://schemas.microsoft.com/office/drawing/2014/main" id="{31E637A7-75A4-81C5-AD2C-EA384E130191}"/>
              </a:ext>
            </a:extLst>
          </p:cNvPr>
          <p:cNvSpPr>
            <a:spLocks noGrp="1"/>
          </p:cNvSpPr>
          <p:nvPr>
            <p:ph type="body" sz="quarter" idx="14"/>
          </p:nvPr>
        </p:nvSpPr>
        <p:spPr>
          <a:xfrm>
            <a:off x="838200" y="1274736"/>
            <a:ext cx="3932238" cy="1066800"/>
          </a:xfrm>
        </p:spPr>
        <p:txBody>
          <a:bodyPr/>
          <a:lstStyle>
            <a:lvl1pPr marL="0" indent="0">
              <a:lnSpc>
                <a:spcPct val="100000"/>
              </a:lnSpc>
              <a:spcBef>
                <a:spcPts val="0"/>
              </a:spcBef>
              <a:spcAft>
                <a:spcPts val="1000"/>
              </a:spcAft>
              <a:buNone/>
              <a:defRPr/>
            </a:lvl1pPr>
          </a:lstStyle>
          <a:p>
            <a:pPr lvl="0"/>
            <a:r>
              <a:rPr lang="en-US" dirty="0"/>
              <a:t>Click to edit Master text styles</a:t>
            </a:r>
          </a:p>
        </p:txBody>
      </p:sp>
    </p:spTree>
    <p:extLst>
      <p:ext uri="{BB962C8B-B14F-4D97-AF65-F5344CB8AC3E}">
        <p14:creationId xmlns:p14="http://schemas.microsoft.com/office/powerpoint/2010/main" val="950890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11D4EA4-8A41-86B7-C8D2-FAA3037AFEE1}"/>
              </a:ext>
            </a:extLst>
          </p:cNvPr>
          <p:cNvSpPr>
            <a:spLocks noGrp="1"/>
          </p:cNvSpPr>
          <p:nvPr>
            <p:ph type="pic" idx="1"/>
          </p:nvPr>
        </p:nvSpPr>
        <p:spPr>
          <a:xfrm>
            <a:off x="5497454" y="1257300"/>
            <a:ext cx="6172200" cy="4924860"/>
          </a:xfrm>
          <a:prstGeom prst="roundRect">
            <a:avLst>
              <a:gd name="adj" fmla="val 2820"/>
            </a:avLst>
          </a:prstGeom>
          <a:ln w="28575">
            <a:solidFill>
              <a:schemeClr val="accent3"/>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D2186A-A9FE-145B-1B63-A47964796FD1}"/>
              </a:ext>
            </a:extLst>
          </p:cNvPr>
          <p:cNvSpPr>
            <a:spLocks noGrp="1"/>
          </p:cNvSpPr>
          <p:nvPr>
            <p:ph type="body" sz="half" idx="2"/>
          </p:nvPr>
        </p:nvSpPr>
        <p:spPr>
          <a:xfrm>
            <a:off x="839788" y="2358972"/>
            <a:ext cx="3932237" cy="3823188"/>
          </a:xfrm>
        </p:spPr>
        <p:txBody>
          <a:bodyPr/>
          <a:lstStyle>
            <a:lvl1pPr marL="0" indent="0">
              <a:lnSpc>
                <a:spcPct val="100000"/>
              </a:lnSpc>
              <a:spcBef>
                <a:spcPts val="0"/>
              </a:spcBef>
              <a:spcAft>
                <a:spcPts val="10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2A5D5111-2D65-676D-0DD0-52D98D255B6A}"/>
              </a:ext>
            </a:extLst>
          </p:cNvPr>
          <p:cNvSpPr>
            <a:spLocks noGrp="1"/>
          </p:cNvSpPr>
          <p:nvPr>
            <p:ph type="sldNum" sz="quarter" idx="12"/>
          </p:nvPr>
        </p:nvSpPr>
        <p:spPr/>
        <p:txBody>
          <a:bodyPr/>
          <a:lstStyle/>
          <a:p>
            <a:fld id="{14A0D438-1743-42C4-8C31-D251F13359CC}" type="slidenum">
              <a:rPr lang="en-US" smtClean="0"/>
              <a:t>‹#›</a:t>
            </a:fld>
            <a:endParaRPr lang="en-US"/>
          </a:p>
        </p:txBody>
      </p:sp>
      <p:sp>
        <p:nvSpPr>
          <p:cNvPr id="6" name="Title 5">
            <a:extLst>
              <a:ext uri="{FF2B5EF4-FFF2-40B4-BE49-F238E27FC236}">
                <a16:creationId xmlns:a16="http://schemas.microsoft.com/office/drawing/2014/main" id="{1D9B6BED-DD18-A6F4-BC93-5ED72C943A1B}"/>
              </a:ext>
            </a:extLst>
          </p:cNvPr>
          <p:cNvSpPr>
            <a:spLocks noGrp="1"/>
          </p:cNvSpPr>
          <p:nvPr>
            <p:ph type="title"/>
          </p:nvPr>
        </p:nvSpPr>
        <p:spPr/>
        <p:txBody>
          <a:bodyPr/>
          <a:lstStyle/>
          <a:p>
            <a:r>
              <a:rPr lang="en-US"/>
              <a:t>Click to edit Master title style</a:t>
            </a:r>
          </a:p>
        </p:txBody>
      </p:sp>
      <p:sp>
        <p:nvSpPr>
          <p:cNvPr id="8" name="Text Placeholder 4">
            <a:extLst>
              <a:ext uri="{FF2B5EF4-FFF2-40B4-BE49-F238E27FC236}">
                <a16:creationId xmlns:a16="http://schemas.microsoft.com/office/drawing/2014/main" id="{3FCE8807-B4CB-D8FB-2EE9-FE06C82790E6}"/>
              </a:ext>
            </a:extLst>
          </p:cNvPr>
          <p:cNvSpPr>
            <a:spLocks noGrp="1"/>
          </p:cNvSpPr>
          <p:nvPr>
            <p:ph type="body" sz="quarter" idx="14"/>
          </p:nvPr>
        </p:nvSpPr>
        <p:spPr>
          <a:xfrm>
            <a:off x="838200" y="1274736"/>
            <a:ext cx="3932238" cy="1066800"/>
          </a:xfrm>
        </p:spPr>
        <p:txBody>
          <a:bodyPr/>
          <a:lstStyle>
            <a:lvl1pPr marL="0" indent="0">
              <a:lnSpc>
                <a:spcPct val="100000"/>
              </a:lnSpc>
              <a:spcBef>
                <a:spcPts val="0"/>
              </a:spcBef>
              <a:spcAft>
                <a:spcPts val="1000"/>
              </a:spcAft>
              <a:buNone/>
              <a:defRPr/>
            </a:lvl1pPr>
          </a:lstStyle>
          <a:p>
            <a:pPr lvl="0"/>
            <a:r>
              <a:rPr lang="en-US" dirty="0"/>
              <a:t>Click to edit Master text styles</a:t>
            </a:r>
          </a:p>
        </p:txBody>
      </p:sp>
    </p:spTree>
    <p:extLst>
      <p:ext uri="{BB962C8B-B14F-4D97-AF65-F5344CB8AC3E}">
        <p14:creationId xmlns:p14="http://schemas.microsoft.com/office/powerpoint/2010/main" val="2872001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689E3A-E505-4DBE-BFF4-B5940F7E84B6}"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91EBC3-7C31-4E33-BA18-1FEA669A01B1}" type="slidenum">
              <a:rPr lang="en-US" smtClean="0"/>
              <a:pPr/>
              <a:t>‹#›</a:t>
            </a:fld>
            <a:endParaRPr lang="en-US"/>
          </a:p>
        </p:txBody>
      </p:sp>
    </p:spTree>
    <p:extLst>
      <p:ext uri="{BB962C8B-B14F-4D97-AF65-F5344CB8AC3E}">
        <p14:creationId xmlns:p14="http://schemas.microsoft.com/office/powerpoint/2010/main" val="3132298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chemeClr val="tx2"/>
            </a:gs>
            <a:gs pos="100000">
              <a:schemeClr val="tx1"/>
            </a:gs>
          </a:gsLst>
          <a:lin ang="1800000" scaled="0"/>
          <a:tileRect/>
        </a:gra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DA667C-51E4-3202-0F04-E28D4B869A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5CCCEA1F-1549-CAE4-1AF5-3A4BC1CFF8B8}"/>
              </a:ext>
            </a:extLst>
          </p:cNvPr>
          <p:cNvSpPr/>
          <p:nvPr userDrawn="1"/>
        </p:nvSpPr>
        <p:spPr>
          <a:xfrm>
            <a:off x="0" y="1"/>
            <a:ext cx="12192000" cy="93726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959DBDB3-3B7E-0877-9B7D-18F43B8D7E17}"/>
              </a:ext>
            </a:extLst>
          </p:cNvPr>
          <p:cNvSpPr>
            <a:spLocks noGrp="1"/>
          </p:cNvSpPr>
          <p:nvPr>
            <p:ph type="title"/>
          </p:nvPr>
        </p:nvSpPr>
        <p:spPr>
          <a:xfrm>
            <a:off x="838200" y="1"/>
            <a:ext cx="10515601" cy="937260"/>
          </a:xfrm>
          <a:prstGeom prst="rect">
            <a:avLst/>
          </a:prstGeom>
        </p:spPr>
        <p:txBody>
          <a:bodyPr vert="horz" lIns="91440" tIns="45720" rIns="91440" bIns="45720" rtlCol="0" anchor="ctr">
            <a:normAutofit/>
          </a:bodyPr>
          <a:lstStyle/>
          <a:p>
            <a:r>
              <a:rPr lang="en-US" dirty="0"/>
              <a:t>Click to edit Master title style</a:t>
            </a:r>
          </a:p>
        </p:txBody>
      </p:sp>
      <p:grpSp>
        <p:nvGrpSpPr>
          <p:cNvPr id="11" name="!BPUD logo long" hidden="1">
            <a:extLst>
              <a:ext uri="{FF2B5EF4-FFF2-40B4-BE49-F238E27FC236}">
                <a16:creationId xmlns:a16="http://schemas.microsoft.com/office/drawing/2014/main" id="{1E526510-DE9F-AC3E-4109-F6172EA76008}"/>
              </a:ext>
            </a:extLst>
          </p:cNvPr>
          <p:cNvGrpSpPr/>
          <p:nvPr userDrawn="1"/>
        </p:nvGrpSpPr>
        <p:grpSpPr>
          <a:xfrm>
            <a:off x="748248" y="6525719"/>
            <a:ext cx="1802024" cy="284097"/>
            <a:chOff x="1143000" y="648653"/>
            <a:chExt cx="1900515" cy="299625"/>
          </a:xfrm>
        </p:grpSpPr>
        <p:pic>
          <p:nvPicPr>
            <p:cNvPr id="10" name="!BPUD logo">
              <a:extLst>
                <a:ext uri="{FF2B5EF4-FFF2-40B4-BE49-F238E27FC236}">
                  <a16:creationId xmlns:a16="http://schemas.microsoft.com/office/drawing/2014/main" id="{6DEBC362-F011-45DA-56A0-4892F04F1551}"/>
                </a:ext>
              </a:extLst>
            </p:cNvPr>
            <p:cNvPicPr>
              <a:picLocks noChangeAspect="1"/>
            </p:cNvPicPr>
            <p:nvPr userDrawn="1"/>
          </p:nvPicPr>
          <p:blipFill>
            <a:blip r:embed="rId14">
              <a:extLst>
                <a:ext uri="{28A0092B-C50C-407E-A947-70E740481C1C}">
                  <a14:useLocalDpi xmlns:a14="http://schemas.microsoft.com/office/drawing/2010/main" val="0"/>
                </a:ext>
              </a:extLst>
            </a:blip>
            <a:srcRect l="24982" r="23958" b="75335"/>
            <a:stretch/>
          </p:blipFill>
          <p:spPr>
            <a:xfrm>
              <a:off x="1143000" y="651511"/>
              <a:ext cx="1205865" cy="262889"/>
            </a:xfrm>
            <a:prstGeom prst="rect">
              <a:avLst/>
            </a:prstGeom>
          </p:spPr>
        </p:pic>
        <p:pic>
          <p:nvPicPr>
            <p:cNvPr id="8" name="!BPUD logo">
              <a:extLst>
                <a:ext uri="{FF2B5EF4-FFF2-40B4-BE49-F238E27FC236}">
                  <a16:creationId xmlns:a16="http://schemas.microsoft.com/office/drawing/2014/main" id="{3C87553F-722E-1B87-04B4-A46D6813CEA4}"/>
                </a:ext>
              </a:extLst>
            </p:cNvPr>
            <p:cNvPicPr>
              <a:picLocks noChangeAspect="1"/>
            </p:cNvPicPr>
            <p:nvPr userDrawn="1"/>
          </p:nvPicPr>
          <p:blipFill>
            <a:blip r:embed="rId14">
              <a:extLst>
                <a:ext uri="{28A0092B-C50C-407E-A947-70E740481C1C}">
                  <a14:useLocalDpi xmlns:a14="http://schemas.microsoft.com/office/drawing/2010/main" val="0"/>
                </a:ext>
              </a:extLst>
            </a:blip>
            <a:srcRect t="24802"/>
            <a:stretch/>
          </p:blipFill>
          <p:spPr>
            <a:xfrm>
              <a:off x="2160664" y="648653"/>
              <a:ext cx="882851" cy="299625"/>
            </a:xfrm>
            <a:prstGeom prst="rect">
              <a:avLst/>
            </a:prstGeom>
          </p:spPr>
        </p:pic>
      </p:grpSp>
      <p:sp>
        <p:nvSpPr>
          <p:cNvPr id="9" name="Rectangle 8">
            <a:extLst>
              <a:ext uri="{FF2B5EF4-FFF2-40B4-BE49-F238E27FC236}">
                <a16:creationId xmlns:a16="http://schemas.microsoft.com/office/drawing/2014/main" id="{48CFDDF2-94DE-9394-6ADE-37AB8C0098D3}"/>
              </a:ext>
            </a:extLst>
          </p:cNvPr>
          <p:cNvSpPr/>
          <p:nvPr userDrawn="1"/>
        </p:nvSpPr>
        <p:spPr>
          <a:xfrm>
            <a:off x="0" y="6619008"/>
            <a:ext cx="12192000" cy="24926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B4B14EA1-B330-6F3B-DAB3-0CA2CEDBD20A}"/>
              </a:ext>
            </a:extLst>
          </p:cNvPr>
          <p:cNvSpPr/>
          <p:nvPr userDrawn="1"/>
        </p:nvSpPr>
        <p:spPr>
          <a:xfrm rot="5400000" flipH="1">
            <a:off x="11719816" y="6524857"/>
            <a:ext cx="284098" cy="384421"/>
          </a:xfrm>
          <a:custGeom>
            <a:avLst/>
            <a:gdLst>
              <a:gd name="connsiteX0" fmla="*/ 0 w 580514"/>
              <a:gd name="connsiteY0" fmla="*/ 82246 h 493468"/>
              <a:gd name="connsiteX1" fmla="*/ 82246 w 580514"/>
              <a:gd name="connsiteY1" fmla="*/ 0 h 493468"/>
              <a:gd name="connsiteX2" fmla="*/ 498268 w 580514"/>
              <a:gd name="connsiteY2" fmla="*/ 0 h 493468"/>
              <a:gd name="connsiteX3" fmla="*/ 580514 w 580514"/>
              <a:gd name="connsiteY3" fmla="*/ 82246 h 493468"/>
              <a:gd name="connsiteX4" fmla="*/ 580514 w 580514"/>
              <a:gd name="connsiteY4" fmla="*/ 411222 h 493468"/>
              <a:gd name="connsiteX5" fmla="*/ 498268 w 580514"/>
              <a:gd name="connsiteY5" fmla="*/ 493468 h 493468"/>
              <a:gd name="connsiteX6" fmla="*/ 82246 w 580514"/>
              <a:gd name="connsiteY6" fmla="*/ 493468 h 493468"/>
              <a:gd name="connsiteX7" fmla="*/ 0 w 580514"/>
              <a:gd name="connsiteY7" fmla="*/ 411222 h 493468"/>
              <a:gd name="connsiteX8" fmla="*/ 0 w 580514"/>
              <a:gd name="connsiteY8" fmla="*/ 82246 h 493468"/>
              <a:gd name="connsiteX0" fmla="*/ 0 w 580514"/>
              <a:gd name="connsiteY0" fmla="*/ 411222 h 493468"/>
              <a:gd name="connsiteX1" fmla="*/ 82246 w 580514"/>
              <a:gd name="connsiteY1" fmla="*/ 0 h 493468"/>
              <a:gd name="connsiteX2" fmla="*/ 498268 w 580514"/>
              <a:gd name="connsiteY2" fmla="*/ 0 h 493468"/>
              <a:gd name="connsiteX3" fmla="*/ 580514 w 580514"/>
              <a:gd name="connsiteY3" fmla="*/ 82246 h 493468"/>
              <a:gd name="connsiteX4" fmla="*/ 580514 w 580514"/>
              <a:gd name="connsiteY4" fmla="*/ 411222 h 493468"/>
              <a:gd name="connsiteX5" fmla="*/ 498268 w 580514"/>
              <a:gd name="connsiteY5" fmla="*/ 493468 h 493468"/>
              <a:gd name="connsiteX6" fmla="*/ 82246 w 580514"/>
              <a:gd name="connsiteY6" fmla="*/ 493468 h 493468"/>
              <a:gd name="connsiteX7" fmla="*/ 0 w 580514"/>
              <a:gd name="connsiteY7" fmla="*/ 411222 h 493468"/>
              <a:gd name="connsiteX0" fmla="*/ 52003 w 550271"/>
              <a:gd name="connsiteY0" fmla="*/ 493468 h 493468"/>
              <a:gd name="connsiteX1" fmla="*/ 52003 w 550271"/>
              <a:gd name="connsiteY1" fmla="*/ 0 h 493468"/>
              <a:gd name="connsiteX2" fmla="*/ 468025 w 550271"/>
              <a:gd name="connsiteY2" fmla="*/ 0 h 493468"/>
              <a:gd name="connsiteX3" fmla="*/ 550271 w 550271"/>
              <a:gd name="connsiteY3" fmla="*/ 82246 h 493468"/>
              <a:gd name="connsiteX4" fmla="*/ 550271 w 550271"/>
              <a:gd name="connsiteY4" fmla="*/ 411222 h 493468"/>
              <a:gd name="connsiteX5" fmla="*/ 468025 w 550271"/>
              <a:gd name="connsiteY5" fmla="*/ 493468 h 493468"/>
              <a:gd name="connsiteX6" fmla="*/ 52003 w 550271"/>
              <a:gd name="connsiteY6" fmla="*/ 493468 h 493468"/>
              <a:gd name="connsiteX0" fmla="*/ 30801 w 529069"/>
              <a:gd name="connsiteY0" fmla="*/ 493468 h 493468"/>
              <a:gd name="connsiteX1" fmla="*/ 30801 w 529069"/>
              <a:gd name="connsiteY1" fmla="*/ 0 h 493468"/>
              <a:gd name="connsiteX2" fmla="*/ 446823 w 529069"/>
              <a:gd name="connsiteY2" fmla="*/ 0 h 493468"/>
              <a:gd name="connsiteX3" fmla="*/ 529069 w 529069"/>
              <a:gd name="connsiteY3" fmla="*/ 82246 h 493468"/>
              <a:gd name="connsiteX4" fmla="*/ 529069 w 529069"/>
              <a:gd name="connsiteY4" fmla="*/ 411222 h 493468"/>
              <a:gd name="connsiteX5" fmla="*/ 446823 w 529069"/>
              <a:gd name="connsiteY5" fmla="*/ 493468 h 493468"/>
              <a:gd name="connsiteX6" fmla="*/ 30801 w 529069"/>
              <a:gd name="connsiteY6" fmla="*/ 493468 h 493468"/>
              <a:gd name="connsiteX0" fmla="*/ 2635 w 500903"/>
              <a:gd name="connsiteY0" fmla="*/ 493468 h 493468"/>
              <a:gd name="connsiteX1" fmla="*/ 2635 w 500903"/>
              <a:gd name="connsiteY1" fmla="*/ 0 h 493468"/>
              <a:gd name="connsiteX2" fmla="*/ 418657 w 500903"/>
              <a:gd name="connsiteY2" fmla="*/ 0 h 493468"/>
              <a:gd name="connsiteX3" fmla="*/ 500903 w 500903"/>
              <a:gd name="connsiteY3" fmla="*/ 82246 h 493468"/>
              <a:gd name="connsiteX4" fmla="*/ 500903 w 500903"/>
              <a:gd name="connsiteY4" fmla="*/ 411222 h 493468"/>
              <a:gd name="connsiteX5" fmla="*/ 418657 w 500903"/>
              <a:gd name="connsiteY5" fmla="*/ 493468 h 493468"/>
              <a:gd name="connsiteX6" fmla="*/ 2635 w 500903"/>
              <a:gd name="connsiteY6" fmla="*/ 493468 h 493468"/>
              <a:gd name="connsiteX0" fmla="*/ 2084 w 500352"/>
              <a:gd name="connsiteY0" fmla="*/ 493468 h 493468"/>
              <a:gd name="connsiteX1" fmla="*/ 2084 w 500352"/>
              <a:gd name="connsiteY1" fmla="*/ 0 h 493468"/>
              <a:gd name="connsiteX2" fmla="*/ 418106 w 500352"/>
              <a:gd name="connsiteY2" fmla="*/ 0 h 493468"/>
              <a:gd name="connsiteX3" fmla="*/ 500352 w 500352"/>
              <a:gd name="connsiteY3" fmla="*/ 82246 h 493468"/>
              <a:gd name="connsiteX4" fmla="*/ 500352 w 500352"/>
              <a:gd name="connsiteY4" fmla="*/ 411222 h 493468"/>
              <a:gd name="connsiteX5" fmla="*/ 418106 w 500352"/>
              <a:gd name="connsiteY5" fmla="*/ 493468 h 493468"/>
              <a:gd name="connsiteX6" fmla="*/ 2084 w 500352"/>
              <a:gd name="connsiteY6" fmla="*/ 493468 h 493468"/>
              <a:gd name="connsiteX0" fmla="*/ 5659 w 503927"/>
              <a:gd name="connsiteY0" fmla="*/ 493468 h 493468"/>
              <a:gd name="connsiteX1" fmla="*/ 5659 w 503927"/>
              <a:gd name="connsiteY1" fmla="*/ 0 h 493468"/>
              <a:gd name="connsiteX2" fmla="*/ 421681 w 503927"/>
              <a:gd name="connsiteY2" fmla="*/ 0 h 493468"/>
              <a:gd name="connsiteX3" fmla="*/ 503927 w 503927"/>
              <a:gd name="connsiteY3" fmla="*/ 82246 h 493468"/>
              <a:gd name="connsiteX4" fmla="*/ 503927 w 503927"/>
              <a:gd name="connsiteY4" fmla="*/ 411222 h 493468"/>
              <a:gd name="connsiteX5" fmla="*/ 421681 w 503927"/>
              <a:gd name="connsiteY5" fmla="*/ 493468 h 493468"/>
              <a:gd name="connsiteX6" fmla="*/ 5659 w 503927"/>
              <a:gd name="connsiteY6" fmla="*/ 493468 h 493468"/>
              <a:gd name="connsiteX0" fmla="*/ 3975 w 502243"/>
              <a:gd name="connsiteY0" fmla="*/ 493468 h 493468"/>
              <a:gd name="connsiteX1" fmla="*/ 3975 w 502243"/>
              <a:gd name="connsiteY1" fmla="*/ 0 h 493468"/>
              <a:gd name="connsiteX2" fmla="*/ 419997 w 502243"/>
              <a:gd name="connsiteY2" fmla="*/ 0 h 493468"/>
              <a:gd name="connsiteX3" fmla="*/ 502243 w 502243"/>
              <a:gd name="connsiteY3" fmla="*/ 82246 h 493468"/>
              <a:gd name="connsiteX4" fmla="*/ 502243 w 502243"/>
              <a:gd name="connsiteY4" fmla="*/ 411222 h 493468"/>
              <a:gd name="connsiteX5" fmla="*/ 419997 w 502243"/>
              <a:gd name="connsiteY5" fmla="*/ 493468 h 493468"/>
              <a:gd name="connsiteX6" fmla="*/ 3975 w 502243"/>
              <a:gd name="connsiteY6" fmla="*/ 493468 h 493468"/>
              <a:gd name="connsiteX0" fmla="*/ 1293 w 499561"/>
              <a:gd name="connsiteY0" fmla="*/ 493468 h 493468"/>
              <a:gd name="connsiteX1" fmla="*/ 1293 w 499561"/>
              <a:gd name="connsiteY1" fmla="*/ 0 h 493468"/>
              <a:gd name="connsiteX2" fmla="*/ 417315 w 499561"/>
              <a:gd name="connsiteY2" fmla="*/ 0 h 493468"/>
              <a:gd name="connsiteX3" fmla="*/ 499561 w 499561"/>
              <a:gd name="connsiteY3" fmla="*/ 82246 h 493468"/>
              <a:gd name="connsiteX4" fmla="*/ 499561 w 499561"/>
              <a:gd name="connsiteY4" fmla="*/ 411222 h 493468"/>
              <a:gd name="connsiteX5" fmla="*/ 417315 w 499561"/>
              <a:gd name="connsiteY5" fmla="*/ 493468 h 493468"/>
              <a:gd name="connsiteX6" fmla="*/ 1293 w 499561"/>
              <a:gd name="connsiteY6" fmla="*/ 493468 h 493468"/>
              <a:gd name="connsiteX0" fmla="*/ 2208 w 500476"/>
              <a:gd name="connsiteY0" fmla="*/ 493468 h 493468"/>
              <a:gd name="connsiteX1" fmla="*/ 2208 w 500476"/>
              <a:gd name="connsiteY1" fmla="*/ 0 h 493468"/>
              <a:gd name="connsiteX2" fmla="*/ 418230 w 500476"/>
              <a:gd name="connsiteY2" fmla="*/ 0 h 493468"/>
              <a:gd name="connsiteX3" fmla="*/ 500476 w 500476"/>
              <a:gd name="connsiteY3" fmla="*/ 82246 h 493468"/>
              <a:gd name="connsiteX4" fmla="*/ 500476 w 500476"/>
              <a:gd name="connsiteY4" fmla="*/ 411222 h 493468"/>
              <a:gd name="connsiteX5" fmla="*/ 418230 w 500476"/>
              <a:gd name="connsiteY5" fmla="*/ 493468 h 493468"/>
              <a:gd name="connsiteX6" fmla="*/ 2208 w 500476"/>
              <a:gd name="connsiteY6" fmla="*/ 493468 h 49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476" h="493468">
                <a:moveTo>
                  <a:pt x="2208" y="493468"/>
                </a:moveTo>
                <a:cubicBezTo>
                  <a:pt x="-736" y="311636"/>
                  <a:pt x="-737" y="184851"/>
                  <a:pt x="2208" y="0"/>
                </a:cubicBezTo>
                <a:lnTo>
                  <a:pt x="418230" y="0"/>
                </a:lnTo>
                <a:cubicBezTo>
                  <a:pt x="463653" y="0"/>
                  <a:pt x="500476" y="36823"/>
                  <a:pt x="500476" y="82246"/>
                </a:cubicBezTo>
                <a:lnTo>
                  <a:pt x="500476" y="411222"/>
                </a:lnTo>
                <a:cubicBezTo>
                  <a:pt x="500476" y="456645"/>
                  <a:pt x="463653" y="493468"/>
                  <a:pt x="418230" y="493468"/>
                </a:cubicBezTo>
                <a:lnTo>
                  <a:pt x="2208" y="493468"/>
                </a:lnTo>
                <a:close/>
              </a:path>
            </a:pathLst>
          </a:cu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5A70CC3F-B368-C807-8627-8DFC7F4CE101}"/>
              </a:ext>
            </a:extLst>
          </p:cNvPr>
          <p:cNvSpPr>
            <a:spLocks noGrp="1"/>
          </p:cNvSpPr>
          <p:nvPr>
            <p:ph type="sldNum" sz="quarter" idx="4"/>
          </p:nvPr>
        </p:nvSpPr>
        <p:spPr>
          <a:xfrm>
            <a:off x="11669654" y="6575018"/>
            <a:ext cx="384422" cy="280847"/>
          </a:xfrm>
          <a:prstGeom prst="rect">
            <a:avLst/>
          </a:prstGeom>
          <a:effectLst/>
        </p:spPr>
        <p:txBody>
          <a:bodyPr vert="horz" lIns="91440" tIns="45720" rIns="91440" bIns="45720" rtlCol="0" anchor="ctr"/>
          <a:lstStyle>
            <a:lvl1pPr algn="ctr">
              <a:defRPr sz="1200" b="0">
                <a:solidFill>
                  <a:schemeClr val="tx1"/>
                </a:solidFill>
              </a:defRPr>
            </a:lvl1pPr>
          </a:lstStyle>
          <a:p>
            <a:fld id="{14A0D438-1743-42C4-8C31-D251F13359CC}" type="slidenum">
              <a:rPr lang="en-US" smtClean="0"/>
              <a:pPr/>
              <a:t>‹#›</a:t>
            </a:fld>
            <a:endParaRPr lang="en-US" dirty="0"/>
          </a:p>
        </p:txBody>
      </p:sp>
      <p:sp>
        <p:nvSpPr>
          <p:cNvPr id="4" name="Title Placeholder 1">
            <a:extLst>
              <a:ext uri="{FF2B5EF4-FFF2-40B4-BE49-F238E27FC236}">
                <a16:creationId xmlns:a16="http://schemas.microsoft.com/office/drawing/2014/main" id="{B70E13D7-FBAE-ABC7-64E9-4C0F5002BC4D}"/>
              </a:ext>
            </a:extLst>
          </p:cNvPr>
          <p:cNvSpPr txBox="1">
            <a:spLocks/>
          </p:cNvSpPr>
          <p:nvPr userDrawn="1"/>
        </p:nvSpPr>
        <p:spPr>
          <a:xfrm>
            <a:off x="103504" y="6625447"/>
            <a:ext cx="1506166" cy="242093"/>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b="1" kern="1200">
                <a:solidFill>
                  <a:schemeClr val="bg2"/>
                </a:solidFill>
                <a:latin typeface="+mj-lt"/>
                <a:ea typeface="+mj-ea"/>
                <a:cs typeface="+mj-cs"/>
              </a:defRPr>
            </a:lvl1pPr>
          </a:lstStyle>
          <a:p>
            <a:r>
              <a:rPr lang="en-US" sz="1600" b="0" dirty="0">
                <a:solidFill>
                  <a:schemeClr val="tx1"/>
                </a:solidFill>
              </a:rPr>
              <a:t>Benton PUD</a:t>
            </a:r>
          </a:p>
        </p:txBody>
      </p:sp>
    </p:spTree>
    <p:extLst>
      <p:ext uri="{BB962C8B-B14F-4D97-AF65-F5344CB8AC3E}">
        <p14:creationId xmlns:p14="http://schemas.microsoft.com/office/powerpoint/2010/main" val="202046027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9" r:id="rId7"/>
    <p:sldLayoutId id="2147483655" r:id="rId8"/>
    <p:sldLayoutId id="2147483658" r:id="rId9"/>
    <p:sldLayoutId id="2147483656" r:id="rId10"/>
    <p:sldLayoutId id="2147483657" r:id="rId11"/>
    <p:sldLayoutId id="2147483661" r:id="rId12"/>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100000"/>
        </a:lnSpc>
        <a:spcBef>
          <a:spcPts val="500"/>
        </a:spcBef>
        <a:spcAft>
          <a:spcPts val="1000"/>
        </a:spcAft>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100000"/>
        </a:lnSpc>
        <a:spcBef>
          <a:spcPts val="500"/>
        </a:spcBef>
        <a:spcAft>
          <a:spcPts val="1000"/>
        </a:spcAft>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100000"/>
        </a:lnSpc>
        <a:spcBef>
          <a:spcPts val="500"/>
        </a:spcBef>
        <a:spcAft>
          <a:spcPts val="1000"/>
        </a:spcAft>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100000"/>
        </a:lnSpc>
        <a:spcBef>
          <a:spcPts val="500"/>
        </a:spcBef>
        <a:spcAft>
          <a:spcPts val="1000"/>
        </a:spcAft>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file:///\\51204gisprd3\GIS_Resources\Presentation_Maps\Basemap%20Layers\Roads.png" TargetMode="External"/><Relationship Id="rId13" Type="http://schemas.openxmlformats.org/officeDocument/2006/relationships/image" Target="../media/image11.png"/><Relationship Id="rId18" Type="http://schemas.openxmlformats.org/officeDocument/2006/relationships/image" Target="file:///\\51204gisprd3\GIS_Resources\Presentation_Maps\OTTN%20Layers\Fault%20Indicators.png" TargetMode="External"/><Relationship Id="rId26" Type="http://schemas.openxmlformats.org/officeDocument/2006/relationships/image" Target="file:///\\51204gisprd3\GIS_Resources\Presentation_Maps\SCADA%20Layers\Sectionalizers%20Connected.png" TargetMode="External"/><Relationship Id="rId39" Type="http://schemas.openxmlformats.org/officeDocument/2006/relationships/image" Target="../media/image24.png"/><Relationship Id="rId3" Type="http://schemas.openxmlformats.org/officeDocument/2006/relationships/image" Target="../media/image6.png"/><Relationship Id="rId21" Type="http://schemas.openxmlformats.org/officeDocument/2006/relationships/image" Target="../media/image15.png"/><Relationship Id="rId34" Type="http://schemas.openxmlformats.org/officeDocument/2006/relationships/image" Target="file:///\\51204gisprd3\GIS_Resources\Presentation_Maps\Electric%20Layers\Meters.png" TargetMode="External"/><Relationship Id="rId7" Type="http://schemas.openxmlformats.org/officeDocument/2006/relationships/image" Target="../media/image8.png"/><Relationship Id="rId12" Type="http://schemas.openxmlformats.org/officeDocument/2006/relationships/image" Target="file:///\\51204gisprd3\GIS_Resources\Presentation_Maps\OTTN%20Layers\Voltage%20Regulators.png" TargetMode="External"/><Relationship Id="rId17" Type="http://schemas.openxmlformats.org/officeDocument/2006/relationships/image" Target="../media/image13.png"/><Relationship Id="rId25" Type="http://schemas.openxmlformats.org/officeDocument/2006/relationships/image" Target="../media/image17.png"/><Relationship Id="rId33" Type="http://schemas.openxmlformats.org/officeDocument/2006/relationships/image" Target="../media/image21.png"/><Relationship Id="rId38" Type="http://schemas.openxmlformats.org/officeDocument/2006/relationships/image" Target="file:///\\51204gisprd3\GIS_Resources\Presentation_Maps\Electric%20Layers\Substations.png" TargetMode="External"/><Relationship Id="rId2" Type="http://schemas.openxmlformats.org/officeDocument/2006/relationships/notesSlide" Target="../notesSlides/notesSlide2.xml"/><Relationship Id="rId16" Type="http://schemas.openxmlformats.org/officeDocument/2006/relationships/image" Target="file:///\\51204gisprd3\GIS_Resources\Presentation_Maps\OTTN%20Layers\Reclosers.png" TargetMode="External"/><Relationship Id="rId20" Type="http://schemas.openxmlformats.org/officeDocument/2006/relationships/image" Target="file:///\\51204gisprd3\GIS_Resources\Presentation_Maps\SCADA%20Layers\Voltage%20Regulators%20Not%20Connected.png" TargetMode="External"/><Relationship Id="rId29"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file:///\\51204gisprd3\GIS_Resources\Presentation_Maps\Basemap%20Layers\Rivers.png" TargetMode="External"/><Relationship Id="rId11" Type="http://schemas.openxmlformats.org/officeDocument/2006/relationships/image" Target="../media/image10.png"/><Relationship Id="rId24" Type="http://schemas.openxmlformats.org/officeDocument/2006/relationships/image" Target="file:///\\51204gisprd3\GIS_Resources\Presentation_Maps\SCADA%20Layers\Sectionalizers%20Not%20Connected.png" TargetMode="External"/><Relationship Id="rId32" Type="http://schemas.openxmlformats.org/officeDocument/2006/relationships/image" Target="file:///\\51204gisprd3\GIS_Resources\Presentation_Maps\Electric%20Layers\Primary%20Conductors.png" TargetMode="External"/><Relationship Id="rId37" Type="http://schemas.openxmlformats.org/officeDocument/2006/relationships/image" Target="../media/image23.png"/><Relationship Id="rId40" Type="http://schemas.openxmlformats.org/officeDocument/2006/relationships/image" Target="file:///\\51204gisprd3\GIS_Resources\Presentation_Maps\Electric%20Layers\Substation%20Labels.png" TargetMode="External"/><Relationship Id="rId5" Type="http://schemas.openxmlformats.org/officeDocument/2006/relationships/image" Target="../media/image7.png"/><Relationship Id="rId15" Type="http://schemas.openxmlformats.org/officeDocument/2006/relationships/image" Target="../media/image12.png"/><Relationship Id="rId23" Type="http://schemas.openxmlformats.org/officeDocument/2006/relationships/image" Target="../media/image16.png"/><Relationship Id="rId28" Type="http://schemas.openxmlformats.org/officeDocument/2006/relationships/image" Target="file:///\\51204gisprd3\GIS_Resources\Presentation_Maps\SCADA%20Layers\Reclosers%20Connected.png" TargetMode="External"/><Relationship Id="rId36" Type="http://schemas.openxmlformats.org/officeDocument/2006/relationships/image" Target="file:///\\51204gisprd3\GIS_Resources\Presentation_Maps\OTTN%20Layers\Radio%20Sites.png" TargetMode="External"/><Relationship Id="rId10" Type="http://schemas.openxmlformats.org/officeDocument/2006/relationships/image" Target="file:///\\51204gisprd3\GIS_Resources\Presentation_Maps\Basemap%20Layers\Highways.png" TargetMode="External"/><Relationship Id="rId19" Type="http://schemas.openxmlformats.org/officeDocument/2006/relationships/image" Target="../media/image14.png"/><Relationship Id="rId31" Type="http://schemas.openxmlformats.org/officeDocument/2006/relationships/image" Target="../media/image20.png"/><Relationship Id="rId4" Type="http://schemas.openxmlformats.org/officeDocument/2006/relationships/image" Target="file:///\\51204gisprd3\GIS_Resources\Presentation_Maps\Basemap%20Layers\Benton%20County%20Boundary.png" TargetMode="External"/><Relationship Id="rId9" Type="http://schemas.openxmlformats.org/officeDocument/2006/relationships/image" Target="../media/image9.png"/><Relationship Id="rId14" Type="http://schemas.openxmlformats.org/officeDocument/2006/relationships/image" Target="file:///\\51204gisprd3\GIS_Resources\Presentation_Maps\OTTN%20Layers\Sectionalizers.png" TargetMode="External"/><Relationship Id="rId22" Type="http://schemas.openxmlformats.org/officeDocument/2006/relationships/image" Target="file:///\\51204gisprd3\GIS_Resources\Presentation_Maps\SCADA%20Layers\Voltage%20Regulators%20Connected.png" TargetMode="External"/><Relationship Id="rId27" Type="http://schemas.openxmlformats.org/officeDocument/2006/relationships/image" Target="../media/image18.png"/><Relationship Id="rId30" Type="http://schemas.openxmlformats.org/officeDocument/2006/relationships/image" Target="file:///\\51204gisprd3\GIS_Resources\Presentation_Maps\Electric%20Layers\Transmission.png" TargetMode="External"/><Relationship Id="rId35"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file:///\\51204gisprd3\GIS_Resources\Presentation_Maps\State%20of%20the%20System\Violations\Joint%20Use%20NESC%20Compliance%20Program%202019.png" TargetMode="External"/><Relationship Id="rId18" Type="http://schemas.openxmlformats.org/officeDocument/2006/relationships/image" Target="../media/image36.png"/><Relationship Id="rId3" Type="http://schemas.openxmlformats.org/officeDocument/2006/relationships/image" Target="../media/image25.png"/><Relationship Id="rId21" Type="http://schemas.openxmlformats.org/officeDocument/2006/relationships/image" Target="file:///\\51204gisprd3\GIS_Resources\Presentation_Maps\State%20of%20the%20System\Violations\Joint%20Use%20NESC%20Compliance%20Program%202024.png" TargetMode="External"/><Relationship Id="rId7" Type="http://schemas.openxmlformats.org/officeDocument/2006/relationships/image" Target="file:///\\51204gisprd3\GIS_Resources\Presentation_Maps\State%20of%20the%20System\Violations\Joint%20Use%20NESC%20Compliance%20Program%202015.png" TargetMode="External"/><Relationship Id="rId12" Type="http://schemas.openxmlformats.org/officeDocument/2006/relationships/image" Target="../media/image32.png"/><Relationship Id="rId17" Type="http://schemas.openxmlformats.org/officeDocument/2006/relationships/image" Target="file:///\\51204gisprd3\GIS_Resources\Presentation_Maps\State%20of%20the%20System\Violations\Joint%20Use%20NESC%20Compliance%20Program%202022.png" TargetMode="External"/><Relationship Id="rId25" Type="http://schemas.openxmlformats.org/officeDocument/2006/relationships/image" Target="file:///\\51204gisprd3\GIS_Resources\Presentation_Maps\State%20of%20the%20System\Violations\Joint%20Use%20NESC%20Compliance%20Program%202026.png" TargetMode="External"/><Relationship Id="rId2" Type="http://schemas.openxmlformats.org/officeDocument/2006/relationships/notesSlide" Target="../notesSlides/notesSlide3.xml"/><Relationship Id="rId16" Type="http://schemas.openxmlformats.org/officeDocument/2006/relationships/image" Target="../media/image35.png"/><Relationship Id="rId20"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1.png"/><Relationship Id="rId24" Type="http://schemas.openxmlformats.org/officeDocument/2006/relationships/image" Target="../media/image39.png"/><Relationship Id="rId5" Type="http://schemas.openxmlformats.org/officeDocument/2006/relationships/image" Target="../media/image27.png"/><Relationship Id="rId15" Type="http://schemas.openxmlformats.org/officeDocument/2006/relationships/image" Target="../media/image34.png"/><Relationship Id="rId23" Type="http://schemas.openxmlformats.org/officeDocument/2006/relationships/image" Target="file:///\\51204gisprd3\GIS_Resources\Presentation_Maps\State%20of%20the%20System\Violations\Joint%20Use%20NESC%20Compliance%20Program%202025.png" TargetMode="External"/><Relationship Id="rId10" Type="http://schemas.openxmlformats.org/officeDocument/2006/relationships/image" Target="../media/image30.png"/><Relationship Id="rId19" Type="http://schemas.openxmlformats.org/officeDocument/2006/relationships/image" Target="file:///\\51204gisprd3\GIS_Resources\Presentation_Maps\State%20of%20the%20System\Violations\Joint%20Use%20NESC%20Compliance%20Program%202023.png" TargetMode="External"/><Relationship Id="rId4" Type="http://schemas.openxmlformats.org/officeDocument/2006/relationships/image" Target="../media/image26.png"/><Relationship Id="rId9" Type="http://schemas.openxmlformats.org/officeDocument/2006/relationships/image" Target="file:///\\51204gisprd3\GIS_Resources\Presentation_Maps\State%20of%20the%20System\Violations\Joint%20Use%20NESC%20Compliance%20Program%202016.png" TargetMode="External"/><Relationship Id="rId14" Type="http://schemas.openxmlformats.org/officeDocument/2006/relationships/image" Target="../media/image33.png"/><Relationship Id="rId22" Type="http://schemas.openxmlformats.org/officeDocument/2006/relationships/image" Target="../media/image38.png"/></Relationships>
</file>

<file path=ppt/slides/_rels/slide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file:///\\51204gisprd3\GIS_Resources\Presentation_Maps\Basemap%20Layers\Roads.png" TargetMode="External"/><Relationship Id="rId13" Type="http://schemas.openxmlformats.org/officeDocument/2006/relationships/image" Target="../media/image45.png"/><Relationship Id="rId18" Type="http://schemas.openxmlformats.org/officeDocument/2006/relationships/image" Target="../media/image48.png"/><Relationship Id="rId3" Type="http://schemas.openxmlformats.org/officeDocument/2006/relationships/image" Target="../media/image6.png"/><Relationship Id="rId21" Type="http://schemas.openxmlformats.org/officeDocument/2006/relationships/image" Target="../media/image51.png"/><Relationship Id="rId7" Type="http://schemas.openxmlformats.org/officeDocument/2006/relationships/image" Target="../media/image8.png"/><Relationship Id="rId12" Type="http://schemas.openxmlformats.org/officeDocument/2006/relationships/image" Target="file:///\\51204gisprd3\GIS_Resources\Presentation_Maps\Basemap%20Layers\Highway%20Labels.png" TargetMode="External"/><Relationship Id="rId17" Type="http://schemas.openxmlformats.org/officeDocument/2006/relationships/image" Target="../media/image47.jpeg"/><Relationship Id="rId2" Type="http://schemas.openxmlformats.org/officeDocument/2006/relationships/notesSlide" Target="../notesSlides/notesSlide8.xml"/><Relationship Id="rId16" Type="http://schemas.openxmlformats.org/officeDocument/2006/relationships/image" Target="file:///\\51204gisprd3\GIS_Resources\Presentation_Maps\State%20of%20the%20System\Wildfire_Mitigation\Fire%20Mitigation%20Area.png" TargetMode="External"/><Relationship Id="rId20"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image" Target="file:///\\51204gisprd3\GIS_Resources\Presentation_Maps\Basemap%20Layers\Rivers.png" TargetMode="External"/><Relationship Id="rId11" Type="http://schemas.openxmlformats.org/officeDocument/2006/relationships/image" Target="../media/image44.png"/><Relationship Id="rId5" Type="http://schemas.openxmlformats.org/officeDocument/2006/relationships/image" Target="../media/image7.png"/><Relationship Id="rId15" Type="http://schemas.openxmlformats.org/officeDocument/2006/relationships/image" Target="../media/image46.png"/><Relationship Id="rId10" Type="http://schemas.openxmlformats.org/officeDocument/2006/relationships/image" Target="file:///\\51204gisprd3\GIS_Resources\Presentation_Maps\Basemap%20Layers\Highways.png" TargetMode="External"/><Relationship Id="rId19" Type="http://schemas.openxmlformats.org/officeDocument/2006/relationships/image" Target="../media/image49.jpeg"/><Relationship Id="rId4" Type="http://schemas.openxmlformats.org/officeDocument/2006/relationships/image" Target="file:///\\51204gisprd3\GIS_Resources\Presentation_Maps\Basemap%20Layers\Benton%20County%20Boundary.png" TargetMode="External"/><Relationship Id="rId9" Type="http://schemas.openxmlformats.org/officeDocument/2006/relationships/image" Target="../media/image43.png"/><Relationship Id="rId14" Type="http://schemas.openxmlformats.org/officeDocument/2006/relationships/image" Target="file:///\\51204gisprd3\GIS_Resources\Presentation_Maps\State%20of%20the%20System\Wildfire_Mitigation\Fire%20Mitigation%20Area%20Legend.png" TargetMode="External"/><Relationship Id="rId22" Type="http://schemas.openxmlformats.org/officeDocument/2006/relationships/image" Target="../media/image52.png"/></Relationships>
</file>

<file path=ppt/slides/_rels/slide1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file:///\\51204gisprd3\GIS_Resources\Presentation_Maps\Basemap%20Layers\Roads.png" TargetMode="External"/><Relationship Id="rId18" Type="http://schemas.openxmlformats.org/officeDocument/2006/relationships/image" Target="../media/image45.png"/><Relationship Id="rId26" Type="http://schemas.openxmlformats.org/officeDocument/2006/relationships/image" Target="../media/image64.png"/><Relationship Id="rId39" Type="http://schemas.openxmlformats.org/officeDocument/2006/relationships/image" Target="../media/image71.png"/><Relationship Id="rId3" Type="http://schemas.openxmlformats.org/officeDocument/2006/relationships/image" Target="../media/image59.jpeg"/><Relationship Id="rId21" Type="http://schemas.openxmlformats.org/officeDocument/2006/relationships/image" Target="file:///\\51204gisprd3\GIS_Resources\Presentation_Maps\State%20of%20the%20System\Wildfire_Mitigation\Fire%20Mitigation%20Area.png" TargetMode="External"/><Relationship Id="rId34" Type="http://schemas.openxmlformats.org/officeDocument/2006/relationships/image" Target="../media/image68.png"/><Relationship Id="rId42" Type="http://schemas.openxmlformats.org/officeDocument/2006/relationships/image" Target="../media/image74.jpeg"/><Relationship Id="rId7" Type="http://schemas.openxmlformats.org/officeDocument/2006/relationships/image" Target="file:///\\51204gisprd3\GIS_Resources\Presentation_Maps\Basemap%20Layers\Hillshade.png" TargetMode="External"/><Relationship Id="rId12" Type="http://schemas.openxmlformats.org/officeDocument/2006/relationships/image" Target="../media/image8.png"/><Relationship Id="rId17" Type="http://schemas.openxmlformats.org/officeDocument/2006/relationships/image" Target="file:///\\51204gisprd3\GIS_Resources\Presentation_Maps\Basemap%20Layers\Highway%20Labels.png" TargetMode="External"/><Relationship Id="rId25" Type="http://schemas.openxmlformats.org/officeDocument/2006/relationships/image" Target="file:///\\51204gisprd3\GIS_Resources\Presentation_Maps\State%20of%20the%20System\Wildfire_Mitigation\Distribution%20Poles%20-%20Fire%20Wrapped%202024.png" TargetMode="External"/><Relationship Id="rId33" Type="http://schemas.openxmlformats.org/officeDocument/2006/relationships/image" Target="file:///\\51204gisprd3\GIS_Resources\Presentation_Maps\State%20of%20the%20System\Wildfire_Mitigation\Transmission%20Poles%20-%20Fire%20Wrapped%202025.png" TargetMode="External"/><Relationship Id="rId38" Type="http://schemas.openxmlformats.org/officeDocument/2006/relationships/image" Target="../media/image70.png"/><Relationship Id="rId2" Type="http://schemas.openxmlformats.org/officeDocument/2006/relationships/notesSlide" Target="../notesSlides/notesSlide10.xml"/><Relationship Id="rId16" Type="http://schemas.openxmlformats.org/officeDocument/2006/relationships/image" Target="../media/image44.png"/><Relationship Id="rId20" Type="http://schemas.openxmlformats.org/officeDocument/2006/relationships/image" Target="../media/image46.png"/><Relationship Id="rId29" Type="http://schemas.openxmlformats.org/officeDocument/2006/relationships/image" Target="file:///\\51204gisprd3\GIS_Resources\Presentation_Maps\State%20of%20the%20System\Wildfire_Mitigation\Distribution%20Poles%20-%20Fire%20Wrapped%202025.png" TargetMode="External"/><Relationship Id="rId41" Type="http://schemas.openxmlformats.org/officeDocument/2006/relationships/image" Target="../media/image73.jpeg"/><Relationship Id="rId1" Type="http://schemas.openxmlformats.org/officeDocument/2006/relationships/slideLayout" Target="../slideLayouts/slideLayout4.xml"/><Relationship Id="rId6" Type="http://schemas.openxmlformats.org/officeDocument/2006/relationships/image" Target="../media/image60.png"/><Relationship Id="rId11" Type="http://schemas.openxmlformats.org/officeDocument/2006/relationships/image" Target="file:///\\51204gisprd3\GIS_Resources\Presentation_Maps\Basemap%20Layers\Imagery%202021.png" TargetMode="External"/><Relationship Id="rId24" Type="http://schemas.openxmlformats.org/officeDocument/2006/relationships/image" Target="../media/image63.png"/><Relationship Id="rId32" Type="http://schemas.openxmlformats.org/officeDocument/2006/relationships/image" Target="../media/image67.png"/><Relationship Id="rId37" Type="http://schemas.openxmlformats.org/officeDocument/2006/relationships/image" Target="file:///\\51204gisprd3\GIS_Resources\Presentation_Maps\State%20of%20the%20System\Wildfire_Mitigation\Transmission%20Poles%20-%20Fire%20Wrapped%202026.png" TargetMode="External"/><Relationship Id="rId40" Type="http://schemas.openxmlformats.org/officeDocument/2006/relationships/image" Target="../media/image72.jpeg"/><Relationship Id="rId5" Type="http://schemas.openxmlformats.org/officeDocument/2006/relationships/image" Target="file:///\\51204gisprd3\GIS_Resources\Presentation_Maps\Basemap%20Layers\Benton%20County%20Boundary.png" TargetMode="External"/><Relationship Id="rId15" Type="http://schemas.openxmlformats.org/officeDocument/2006/relationships/image" Target="file:///\\51204gisprd3\GIS_Resources\Presentation_Maps\Basemap%20Layers\Highways.png" TargetMode="External"/><Relationship Id="rId23" Type="http://schemas.openxmlformats.org/officeDocument/2006/relationships/image" Target="file:///\\51204gisprd3\GIS_Resources\Presentation_Maps\State%20of%20the%20System\Wildfire_Mitigation\Distribution%20Poles%20-%20Fire%20Wrapped%202024%20Legend.png" TargetMode="External"/><Relationship Id="rId28" Type="http://schemas.openxmlformats.org/officeDocument/2006/relationships/image" Target="../media/image65.png"/><Relationship Id="rId36" Type="http://schemas.openxmlformats.org/officeDocument/2006/relationships/image" Target="../media/image69.png"/><Relationship Id="rId10" Type="http://schemas.openxmlformats.org/officeDocument/2006/relationships/image" Target="../media/image61.png"/><Relationship Id="rId19" Type="http://schemas.openxmlformats.org/officeDocument/2006/relationships/image" Target="file:///\\51204gisprd3\GIS_Resources\Presentation_Maps\State%20of%20the%20System\Wildfire_Mitigation\Fire%20Mitigation%20Area%20Legend.png" TargetMode="External"/><Relationship Id="rId31" Type="http://schemas.openxmlformats.org/officeDocument/2006/relationships/image" Target="file:///\\51204gisprd3\GIS_Resources\Presentation_Maps\State%20of%20the%20System\Wildfire_Mitigation\Transmission%20Poles%20-%20Fire%20Wrapped%202025%20Legend.png" TargetMode="External"/><Relationship Id="rId44" Type="http://schemas.openxmlformats.org/officeDocument/2006/relationships/image" Target="../media/image51.png"/><Relationship Id="rId4" Type="http://schemas.openxmlformats.org/officeDocument/2006/relationships/image" Target="../media/image6.png"/><Relationship Id="rId9" Type="http://schemas.openxmlformats.org/officeDocument/2006/relationships/image" Target="file:///\\51204gisprd3\GIS_Resources\Presentation_Maps\Basemap%20Layers\Rivers.png" TargetMode="External"/><Relationship Id="rId14" Type="http://schemas.openxmlformats.org/officeDocument/2006/relationships/image" Target="../media/image43.png"/><Relationship Id="rId22" Type="http://schemas.openxmlformats.org/officeDocument/2006/relationships/image" Target="../media/image62.png"/><Relationship Id="rId27" Type="http://schemas.openxmlformats.org/officeDocument/2006/relationships/image" Target="file:///\\51204gisprd3\GIS_Resources\Presentation_Maps\State%20of%20the%20System\Wildfire_Mitigation\Distribution%20Poles%20-%20Fire%20Wrapped%202025%20Legend.png" TargetMode="External"/><Relationship Id="rId30" Type="http://schemas.openxmlformats.org/officeDocument/2006/relationships/image" Target="../media/image66.png"/><Relationship Id="rId35" Type="http://schemas.openxmlformats.org/officeDocument/2006/relationships/image" Target="file:///\\51204gisprd3\GIS_Resources\Presentation_Maps\State%20of%20the%20System\Wildfire_Mitigation\Transmission%20Poles%20-%20Fire%20Wrapped%202026%20Legend.png" TargetMode="External"/><Relationship Id="rId43" Type="http://schemas.openxmlformats.org/officeDocument/2006/relationships/image" Target="../media/image75.jpeg"/></Relationships>
</file>

<file path=ppt/slides/_rels/slide13.xml.rels><?xml version="1.0" encoding="UTF-8" standalone="yes"?>
<Relationships xmlns="http://schemas.openxmlformats.org/package/2006/relationships"><Relationship Id="rId8" Type="http://schemas.openxmlformats.org/officeDocument/2006/relationships/image" Target="file:///\\51204gisprd3\GIS_Resources\Presentation_Maps\Basemap%20Layers\Roads.png" TargetMode="External"/><Relationship Id="rId13" Type="http://schemas.openxmlformats.org/officeDocument/2006/relationships/image" Target="../media/image76.png"/><Relationship Id="rId18" Type="http://schemas.openxmlformats.org/officeDocument/2006/relationships/image" Target="file:///\\51204gisprd3\GIS_Resources\Presentation_Maps\State%20of%20the%20System\Inspections\Safety%20Inspections%20Vaults%205.png" TargetMode="External"/><Relationship Id="rId26" Type="http://schemas.openxmlformats.org/officeDocument/2006/relationships/image" Target="file:///\\51204gisprd3\GIS_Resources\Presentation_Maps\State%20of%20the%20System\Inspections\Safety%20Inspections%20Poles%205%20Legend.png" TargetMode="External"/><Relationship Id="rId3" Type="http://schemas.openxmlformats.org/officeDocument/2006/relationships/image" Target="../media/image6.png"/><Relationship Id="rId21" Type="http://schemas.openxmlformats.org/officeDocument/2006/relationships/image" Target="../media/image80.png"/><Relationship Id="rId34" Type="http://schemas.openxmlformats.org/officeDocument/2006/relationships/image" Target="../media/image88.jpeg"/><Relationship Id="rId7" Type="http://schemas.openxmlformats.org/officeDocument/2006/relationships/image" Target="../media/image8.png"/><Relationship Id="rId12" Type="http://schemas.openxmlformats.org/officeDocument/2006/relationships/image" Target="file:///\\51204gisprd3\GIS_Resources\Presentation_Maps\Basemap%20Layers\Highway%20Labels.png" TargetMode="External"/><Relationship Id="rId17" Type="http://schemas.openxmlformats.org/officeDocument/2006/relationships/image" Target="../media/image78.png"/><Relationship Id="rId25" Type="http://schemas.openxmlformats.org/officeDocument/2006/relationships/image" Target="../media/image82.png"/><Relationship Id="rId33" Type="http://schemas.openxmlformats.org/officeDocument/2006/relationships/image" Target="../media/image87.jpeg"/><Relationship Id="rId2" Type="http://schemas.openxmlformats.org/officeDocument/2006/relationships/notesSlide" Target="../notesSlides/notesSlide11.xml"/><Relationship Id="rId16" Type="http://schemas.openxmlformats.org/officeDocument/2006/relationships/image" Target="file:///\\51204gisprd3\GIS_Resources\Presentation_Maps\State%20of%20the%20System\Inspections\Safety%20Inspection%20Areas%20with%20Labels.png" TargetMode="External"/><Relationship Id="rId20" Type="http://schemas.openxmlformats.org/officeDocument/2006/relationships/image" Target="file:///\\51204gisprd3\GIS_Resources\Presentation_Maps\State%20of%20the%20System\Inspections\Safety%20Inspections%20Poles%205.png" TargetMode="External"/><Relationship Id="rId29"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file:///\\51204gisprd3\GIS_Resources\Presentation_Maps\Basemap%20Layers\Rivers.png" TargetMode="External"/><Relationship Id="rId11" Type="http://schemas.openxmlformats.org/officeDocument/2006/relationships/image" Target="../media/image44.png"/><Relationship Id="rId24" Type="http://schemas.openxmlformats.org/officeDocument/2006/relationships/image" Target="file:///\\51204gisprd3\GIS_Resources\Presentation_Maps\State%20of%20the%20System\Inspections\Safety%20Inspections%20Meters%205%20Legend.png" TargetMode="External"/><Relationship Id="rId32" Type="http://schemas.openxmlformats.org/officeDocument/2006/relationships/image" Target="../media/image86.JPG"/><Relationship Id="rId5" Type="http://schemas.openxmlformats.org/officeDocument/2006/relationships/image" Target="../media/image7.png"/><Relationship Id="rId15" Type="http://schemas.openxmlformats.org/officeDocument/2006/relationships/image" Target="../media/image77.png"/><Relationship Id="rId23" Type="http://schemas.openxmlformats.org/officeDocument/2006/relationships/image" Target="../media/image81.png"/><Relationship Id="rId28" Type="http://schemas.openxmlformats.org/officeDocument/2006/relationships/image" Target="file:///\\51204gisprd3\GIS_Resources\Presentation_Maps\State%20of%20the%20System\Inspections\Safety%20Inspections%20Vaults%205%20Legend.png" TargetMode="External"/><Relationship Id="rId36" Type="http://schemas.microsoft.com/office/2007/relationships/hdphoto" Target="../media/hdphoto1.wdp"/><Relationship Id="rId10" Type="http://schemas.openxmlformats.org/officeDocument/2006/relationships/image" Target="file:///\\51204gisprd3\GIS_Resources\Presentation_Maps\Basemap%20Layers\Highways.png" TargetMode="External"/><Relationship Id="rId19" Type="http://schemas.openxmlformats.org/officeDocument/2006/relationships/image" Target="../media/image79.png"/><Relationship Id="rId31" Type="http://schemas.openxmlformats.org/officeDocument/2006/relationships/image" Target="../media/image85.jpeg"/><Relationship Id="rId4" Type="http://schemas.openxmlformats.org/officeDocument/2006/relationships/image" Target="file:///\\51204gisprd3\GIS_Resources\Presentation_Maps\Basemap%20Layers\Benton%20County%20Boundary.png" TargetMode="External"/><Relationship Id="rId9" Type="http://schemas.openxmlformats.org/officeDocument/2006/relationships/image" Target="../media/image43.png"/><Relationship Id="rId14" Type="http://schemas.openxmlformats.org/officeDocument/2006/relationships/image" Target="file:///\\51204gisprd3\GIS_Resources\Presentation_Maps\State%20of%20the%20System\Inspections\Safety%20Inspection%20Areas%205.png" TargetMode="External"/><Relationship Id="rId22" Type="http://schemas.openxmlformats.org/officeDocument/2006/relationships/image" Target="file:///\\51204gisprd3\GIS_Resources\Presentation_Maps\State%20of%20the%20System\Inspections\Safety%20Inspections%20Meters%205.png" TargetMode="External"/><Relationship Id="rId27" Type="http://schemas.openxmlformats.org/officeDocument/2006/relationships/image" Target="../media/image83.png"/><Relationship Id="rId30" Type="http://schemas.openxmlformats.org/officeDocument/2006/relationships/image" Target="file:///\\51204gisprd3\GIS_Resources\Presentation_Maps\State%20of%20the%20System\Inspections\Safety%20Inspection%20Areas%20Legend.png" TargetMode="External"/><Relationship Id="rId35" Type="http://schemas.openxmlformats.org/officeDocument/2006/relationships/image" Target="../media/image89.png"/></Relationships>
</file>

<file path=ppt/slides/_rels/slide14.xml.rels><?xml version="1.0" encoding="UTF-8" standalone="yes"?>
<Relationships xmlns="http://schemas.openxmlformats.org/package/2006/relationships"><Relationship Id="rId8" Type="http://schemas.openxmlformats.org/officeDocument/2006/relationships/image" Target="file:///\\51204gisprd3\GIS_Resources\Presentation_Maps\Basemap%20Layers\Roads.png" TargetMode="External"/><Relationship Id="rId13" Type="http://schemas.openxmlformats.org/officeDocument/2006/relationships/image" Target="../media/image90.png"/><Relationship Id="rId18" Type="http://schemas.openxmlformats.org/officeDocument/2006/relationships/image" Target="file:///\\51204gisprd3\GIS_Resources\Presentation_Maps\State%20of%20the%20System\Infrared\Infrared%20Area%20Points%202026.png" TargetMode="External"/><Relationship Id="rId26" Type="http://schemas.openxmlformats.org/officeDocument/2006/relationships/image" Target="file:///\\51204gisprd3\GIS_Resources\Presentation_Maps\State%20of%20the%20System\Infrared\Infrared%20Area%20Points%202028.png" TargetMode="External"/><Relationship Id="rId3" Type="http://schemas.openxmlformats.org/officeDocument/2006/relationships/image" Target="../media/image6.png"/><Relationship Id="rId21" Type="http://schemas.openxmlformats.org/officeDocument/2006/relationships/image" Target="../media/image94.png"/><Relationship Id="rId34" Type="http://schemas.openxmlformats.org/officeDocument/2006/relationships/image" Target="file:///\\51204gisprd3\GIS_Resources\Presentation_Maps\Electric%20Layers\Substation%20Labels.png" TargetMode="External"/><Relationship Id="rId7" Type="http://schemas.openxmlformats.org/officeDocument/2006/relationships/image" Target="../media/image8.png"/><Relationship Id="rId12" Type="http://schemas.openxmlformats.org/officeDocument/2006/relationships/image" Target="file:///\\51204gisprd3\GIS_Resources\Presentation_Maps\Basemap%20Layers\Highway%20Labels.png" TargetMode="External"/><Relationship Id="rId17" Type="http://schemas.openxmlformats.org/officeDocument/2006/relationships/image" Target="../media/image92.png"/><Relationship Id="rId25" Type="http://schemas.openxmlformats.org/officeDocument/2006/relationships/image" Target="../media/image96.png"/><Relationship Id="rId33" Type="http://schemas.openxmlformats.org/officeDocument/2006/relationships/image" Target="../media/image24.png"/><Relationship Id="rId2" Type="http://schemas.openxmlformats.org/officeDocument/2006/relationships/notesSlide" Target="../notesSlides/notesSlide12.xml"/><Relationship Id="rId16" Type="http://schemas.openxmlformats.org/officeDocument/2006/relationships/image" Target="file:///\\51204gisprd3\GIS_Resources\Presentation_Maps\State%20of%20the%20System\Infrared\Infrared%20Area%20Points%202026%20Legend.png" TargetMode="External"/><Relationship Id="rId20" Type="http://schemas.openxmlformats.org/officeDocument/2006/relationships/image" Target="file:///\\51204gisprd3\GIS_Resources\Presentation_Maps\State%20of%20the%20System\Infrared\Infrared%20Area%20Points%202027%20Legend.png" TargetMode="External"/><Relationship Id="rId29" Type="http://schemas.openxmlformats.org/officeDocument/2006/relationships/image" Target="../media/image23.png"/><Relationship Id="rId1" Type="http://schemas.openxmlformats.org/officeDocument/2006/relationships/slideLayout" Target="../slideLayouts/slideLayout12.xml"/><Relationship Id="rId6" Type="http://schemas.openxmlformats.org/officeDocument/2006/relationships/image" Target="file:///\\51204gisprd3\GIS_Resources\Presentation_Maps\Basemap%20Layers\Rivers.png" TargetMode="External"/><Relationship Id="rId11" Type="http://schemas.openxmlformats.org/officeDocument/2006/relationships/image" Target="../media/image44.png"/><Relationship Id="rId24" Type="http://schemas.openxmlformats.org/officeDocument/2006/relationships/image" Target="file:///\\51204gisprd3\GIS_Resources\Presentation_Maps\State%20of%20the%20System\Infrared\Infrared%20Area%20Points%202028%20Legend.png" TargetMode="External"/><Relationship Id="rId32" Type="http://schemas.openxmlformats.org/officeDocument/2006/relationships/image" Target="file:///\\51204gisprd3\GIS_Resources\Presentation_Maps\Fiber%20Layers\Substations%20-%20Fiber%20Status.png" TargetMode="External"/><Relationship Id="rId5" Type="http://schemas.openxmlformats.org/officeDocument/2006/relationships/image" Target="../media/image7.png"/><Relationship Id="rId15" Type="http://schemas.openxmlformats.org/officeDocument/2006/relationships/image" Target="../media/image91.png"/><Relationship Id="rId23" Type="http://schemas.openxmlformats.org/officeDocument/2006/relationships/image" Target="../media/image95.png"/><Relationship Id="rId28" Type="http://schemas.openxmlformats.org/officeDocument/2006/relationships/image" Target="file:///\\51204gisprd3\GIS_Resources\Presentation_Maps\State%20of%20the%20System\Infrared\Infrared%20Areas%20Legend.png" TargetMode="External"/><Relationship Id="rId10" Type="http://schemas.openxmlformats.org/officeDocument/2006/relationships/image" Target="file:///\\51204gisprd3\GIS_Resources\Presentation_Maps\Basemap%20Layers\Highways.png" TargetMode="External"/><Relationship Id="rId19" Type="http://schemas.openxmlformats.org/officeDocument/2006/relationships/image" Target="../media/image93.png"/><Relationship Id="rId31" Type="http://schemas.openxmlformats.org/officeDocument/2006/relationships/image" Target="../media/image98.png"/><Relationship Id="rId4" Type="http://schemas.openxmlformats.org/officeDocument/2006/relationships/image" Target="file:///\\51204gisprd3\GIS_Resources\Presentation_Maps\Basemap%20Layers\Benton%20County%20Boundary.png" TargetMode="External"/><Relationship Id="rId9" Type="http://schemas.openxmlformats.org/officeDocument/2006/relationships/image" Target="../media/image43.png"/><Relationship Id="rId14" Type="http://schemas.openxmlformats.org/officeDocument/2006/relationships/image" Target="file:///\\51204gisprd3\GIS_Resources\Presentation_Maps\State%20of%20the%20System\Infrared\Infrared%20Areas.png" TargetMode="External"/><Relationship Id="rId22" Type="http://schemas.openxmlformats.org/officeDocument/2006/relationships/image" Target="file:///\\51204gisprd3\GIS_Resources\Presentation_Maps\State%20of%20the%20System\Infrared\Infrared%20Area%20Points%202027.png" TargetMode="External"/><Relationship Id="rId27" Type="http://schemas.openxmlformats.org/officeDocument/2006/relationships/image" Target="../media/image97.png"/><Relationship Id="rId30" Type="http://schemas.openxmlformats.org/officeDocument/2006/relationships/image" Target="file:///\\51204gisprd3\GIS_Resources\Presentation_Maps\Electric%20Layers\Substations.png" TargetMode="External"/><Relationship Id="rId35" Type="http://schemas.openxmlformats.org/officeDocument/2006/relationships/image" Target="../media/image99.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file:///\\51204gisprd3\GIS_Resources\Presentation_Maps\Basemap%20Layers\Roads.png" TargetMode="External"/><Relationship Id="rId18" Type="http://schemas.openxmlformats.org/officeDocument/2006/relationships/image" Target="../media/image103.png"/><Relationship Id="rId3" Type="http://schemas.openxmlformats.org/officeDocument/2006/relationships/slideLayout" Target="../slideLayouts/slideLayout4.xml"/><Relationship Id="rId21" Type="http://schemas.openxmlformats.org/officeDocument/2006/relationships/image" Target="file:///\\51204gisprd3\GIS_Resources\Presentation_Maps\State%20of%20the%20System\Vegetation_Management\Vegetation%20Management.png" TargetMode="External"/><Relationship Id="rId7" Type="http://schemas.openxmlformats.org/officeDocument/2006/relationships/image" Target="../media/image102.jpeg"/><Relationship Id="rId12" Type="http://schemas.openxmlformats.org/officeDocument/2006/relationships/image" Target="../media/image8.png"/><Relationship Id="rId17" Type="http://schemas.openxmlformats.org/officeDocument/2006/relationships/image" Target="file:///\\51204gisprd3\GIS_Resources\Presentation_Maps\Basemap%20Layers\Highway%20Labels.png" TargetMode="External"/><Relationship Id="rId2" Type="http://schemas.openxmlformats.org/officeDocument/2006/relationships/video" Target="../media/media1.MOV"/><Relationship Id="rId16" Type="http://schemas.openxmlformats.org/officeDocument/2006/relationships/image" Target="../media/image44.png"/><Relationship Id="rId20" Type="http://schemas.openxmlformats.org/officeDocument/2006/relationships/image" Target="../media/image104.png"/><Relationship Id="rId1" Type="http://schemas.microsoft.com/office/2007/relationships/media" Target="../media/media1.MOV"/><Relationship Id="rId6" Type="http://schemas.openxmlformats.org/officeDocument/2006/relationships/image" Target="../media/image101.jpeg"/><Relationship Id="rId11" Type="http://schemas.openxmlformats.org/officeDocument/2006/relationships/image" Target="file:///\\51204gisprd3\GIS_Resources\Presentation_Maps\Basemap%20Layers\Rivers.png" TargetMode="External"/><Relationship Id="rId5" Type="http://schemas.openxmlformats.org/officeDocument/2006/relationships/image" Target="../media/image100.png"/><Relationship Id="rId15" Type="http://schemas.openxmlformats.org/officeDocument/2006/relationships/image" Target="file:///\\51204gisprd3\GIS_Resources\Presentation_Maps\Basemap%20Layers\Highways.png" TargetMode="External"/><Relationship Id="rId10" Type="http://schemas.openxmlformats.org/officeDocument/2006/relationships/image" Target="../media/image7.png"/><Relationship Id="rId19" Type="http://schemas.openxmlformats.org/officeDocument/2006/relationships/image" Target="file:///\\51204gisprd3\GIS_Resources\Presentation_Maps\State%20of%20the%20System\Vegetation_Management\Vegetation%20Management%20Legend.png" TargetMode="External"/><Relationship Id="rId4" Type="http://schemas.openxmlformats.org/officeDocument/2006/relationships/notesSlide" Target="../notesSlides/notesSlide13.xml"/><Relationship Id="rId9" Type="http://schemas.openxmlformats.org/officeDocument/2006/relationships/image" Target="file:///\\51204gisprd3\GIS_Resources\Presentation_Maps\Basemap%20Layers\Benton%20County%20Boundary.png" TargetMode="External"/><Relationship Id="rId14" Type="http://schemas.openxmlformats.org/officeDocument/2006/relationships/image" Target="../media/image43.png"/></Relationships>
</file>

<file path=ppt/slides/_rels/slide16.xml.rels><?xml version="1.0" encoding="UTF-8" standalone="yes"?>
<Relationships xmlns="http://schemas.openxmlformats.org/package/2006/relationships"><Relationship Id="rId8" Type="http://schemas.openxmlformats.org/officeDocument/2006/relationships/image" Target="file:///\\51204gisprd3\GIS_Resources\Presentation_Maps\Basemap%20Layers\Roads.png" TargetMode="External"/><Relationship Id="rId13" Type="http://schemas.openxmlformats.org/officeDocument/2006/relationships/image" Target="../media/image107.jpeg"/><Relationship Id="rId3" Type="http://schemas.openxmlformats.org/officeDocument/2006/relationships/image" Target="../media/image6.png"/><Relationship Id="rId7" Type="http://schemas.openxmlformats.org/officeDocument/2006/relationships/image" Target="../media/image8.png"/><Relationship Id="rId12" Type="http://schemas.openxmlformats.org/officeDocument/2006/relationships/image" Target="../media/image106.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file:///\\51204gisprd3\GIS_Resources\Presentation_Maps\Basemap%20Layers\Rivers.png" TargetMode="External"/><Relationship Id="rId11" Type="http://schemas.openxmlformats.org/officeDocument/2006/relationships/image" Target="../media/image105.png"/><Relationship Id="rId5" Type="http://schemas.openxmlformats.org/officeDocument/2006/relationships/image" Target="../media/image7.png"/><Relationship Id="rId10" Type="http://schemas.openxmlformats.org/officeDocument/2006/relationships/image" Target="file:///\\51204gisprd3\GIS_Resources\Presentation_Maps\Basemap%20Layers\Highways.png" TargetMode="External"/><Relationship Id="rId4" Type="http://schemas.openxmlformats.org/officeDocument/2006/relationships/image" Target="file:///\\51204gisprd3\GIS_Resources\Presentation_Maps\Basemap%20Layers\Benton%20County%20Boundary.png" TargetMode="External"/><Relationship Id="rId9" Type="http://schemas.openxmlformats.org/officeDocument/2006/relationships/image" Target="../media/image43.png"/></Relationships>
</file>

<file path=ppt/slides/_rels/slide17.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108.png"/><Relationship Id="rId7" Type="http://schemas.openxmlformats.org/officeDocument/2006/relationships/image" Target="../media/image110.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file:///\\51204gisprd3\GIS_Resources\Presentation_Maps\State%20of%20the%20System\Pole_Inspection_Area\Pole%20Inspection%20Legend.png" TargetMode="External"/><Relationship Id="rId5" Type="http://schemas.openxmlformats.org/officeDocument/2006/relationships/image" Target="../media/image109.png"/><Relationship Id="rId4" Type="http://schemas.openxmlformats.org/officeDocument/2006/relationships/image" Target="file:///\\51204gisprd3\GIS_Resources\Presentation_Maps\State%20of%20the%20System\Pole_Inspection_Area\Pole%20Inspections.png" TargetMode="External"/><Relationship Id="rId9" Type="http://schemas.openxmlformats.org/officeDocument/2006/relationships/image" Target="../media/image112.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3.png"/><Relationship Id="rId7" Type="http://schemas.openxmlformats.org/officeDocument/2006/relationships/image" Target="../media/image116.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15.png"/><Relationship Id="rId4" Type="http://schemas.openxmlformats.org/officeDocument/2006/relationships/image" Target="../media/image114.png"/><Relationship Id="rId9" Type="http://schemas.openxmlformats.org/officeDocument/2006/relationships/image" Target="../media/image117.png"/></Relationships>
</file>

<file path=ppt/slides/_rels/slide2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0.JPG"/></Relationships>
</file>

<file path=ppt/slides/_rels/slide2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23.png"/><Relationship Id="rId4" Type="http://schemas.openxmlformats.org/officeDocument/2006/relationships/image" Target="../media/image122.png"/></Relationships>
</file>

<file path=ppt/slides/_rels/slide2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25.jpeg"/></Relationships>
</file>

<file path=ppt/slides/_rels/slide2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8.JPG"/><Relationship Id="rId5" Type="http://schemas.openxmlformats.org/officeDocument/2006/relationships/image" Target="../media/image127.JPG"/><Relationship Id="rId4" Type="http://schemas.microsoft.com/office/2007/relationships/hdphoto" Target="../media/hdphoto4.wdp"/></Relationships>
</file>

<file path=ppt/slides/_rels/slide25.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1B19CB-D520-EB6E-62E6-1A06003F9253}"/>
              </a:ext>
            </a:extLst>
          </p:cNvPr>
          <p:cNvSpPr/>
          <p:nvPr/>
        </p:nvSpPr>
        <p:spPr>
          <a:xfrm>
            <a:off x="0" y="4583430"/>
            <a:ext cx="12192000" cy="2274570"/>
          </a:xfrm>
          <a:prstGeom prst="rect">
            <a:avLst/>
          </a:prstGeom>
          <a:solidFill>
            <a:srgbClr val="1533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a:extLst>
              <a:ext uri="{FF2B5EF4-FFF2-40B4-BE49-F238E27FC236}">
                <a16:creationId xmlns:a16="http://schemas.microsoft.com/office/drawing/2014/main" id="{DAF36F75-B2FE-F68B-6064-5747774F2A83}"/>
              </a:ext>
            </a:extLst>
          </p:cNvPr>
          <p:cNvPicPr>
            <a:picLocks noChangeAspect="1"/>
          </p:cNvPicPr>
          <p:nvPr/>
        </p:nvPicPr>
        <p:blipFill>
          <a:blip r:embed="rId3">
            <a:extLst>
              <a:ext uri="{28A0092B-C50C-407E-A947-70E740481C1C}">
                <a14:useLocalDpi xmlns:a14="http://schemas.microsoft.com/office/drawing/2010/main" val="0"/>
              </a:ext>
            </a:extLst>
          </a:blip>
          <a:srcRect t="22415" b="22415"/>
          <a:stretch/>
        </p:blipFill>
        <p:spPr>
          <a:xfrm>
            <a:off x="0" y="0"/>
            <a:ext cx="12192000" cy="4489041"/>
          </a:xfrm>
          <a:prstGeom prst="rect">
            <a:avLst/>
          </a:prstGeom>
        </p:spPr>
      </p:pic>
      <p:sp>
        <p:nvSpPr>
          <p:cNvPr id="3" name="Subtitle">
            <a:extLst>
              <a:ext uri="{FF2B5EF4-FFF2-40B4-BE49-F238E27FC236}">
                <a16:creationId xmlns:a16="http://schemas.microsoft.com/office/drawing/2014/main" id="{633E42DD-D428-7F16-A964-2C36F1CA11DA}"/>
              </a:ext>
            </a:extLst>
          </p:cNvPr>
          <p:cNvSpPr>
            <a:spLocks noGrp="1"/>
          </p:cNvSpPr>
          <p:nvPr>
            <p:ph idx="1"/>
          </p:nvPr>
        </p:nvSpPr>
        <p:spPr>
          <a:xfrm>
            <a:off x="0" y="4892243"/>
            <a:ext cx="7961470" cy="1629316"/>
          </a:xfrm>
        </p:spPr>
        <p:txBody>
          <a:bodyPr anchor="t">
            <a:normAutofit fontScale="92500" lnSpcReduction="10000"/>
          </a:bodyPr>
          <a:lstStyle/>
          <a:p>
            <a:pPr marL="0" indent="0" algn="ctr">
              <a:spcBef>
                <a:spcPts val="0"/>
              </a:spcBef>
              <a:buNone/>
            </a:pPr>
            <a:r>
              <a:rPr lang="en-US" sz="4400" b="1" dirty="0">
                <a:solidFill>
                  <a:srgbClr val="F6F6F3"/>
                </a:solidFill>
                <a:latin typeface="+mj-lt"/>
              </a:rPr>
              <a:t>State of the System</a:t>
            </a:r>
          </a:p>
          <a:p>
            <a:pPr marL="0" indent="0" algn="ctr">
              <a:spcBef>
                <a:spcPts val="0"/>
              </a:spcBef>
              <a:buNone/>
            </a:pPr>
            <a:r>
              <a:rPr lang="en-US" sz="3000" b="1" dirty="0">
                <a:solidFill>
                  <a:srgbClr val="F6F6F3"/>
                </a:solidFill>
                <a:latin typeface="+mj-lt"/>
              </a:rPr>
              <a:t>Operations &amp; Maintenance</a:t>
            </a:r>
          </a:p>
          <a:p>
            <a:pPr marL="0" indent="0" algn="ctr">
              <a:lnSpc>
                <a:spcPct val="100000"/>
              </a:lnSpc>
              <a:spcBef>
                <a:spcPts val="0"/>
              </a:spcBef>
              <a:spcAft>
                <a:spcPts val="1000"/>
              </a:spcAft>
              <a:buNone/>
            </a:pPr>
            <a:r>
              <a:rPr lang="en-US" sz="2600" dirty="0">
                <a:solidFill>
                  <a:srgbClr val="F6F6F3"/>
                </a:solidFill>
              </a:rPr>
              <a:t>September 22</a:t>
            </a:r>
            <a:r>
              <a:rPr lang="en-US" sz="2600" baseline="30000" dirty="0">
                <a:solidFill>
                  <a:srgbClr val="F6F6F3"/>
                </a:solidFill>
              </a:rPr>
              <a:t>nd</a:t>
            </a:r>
            <a:r>
              <a:rPr lang="en-US" sz="2600" dirty="0">
                <a:solidFill>
                  <a:srgbClr val="F6F6F3"/>
                </a:solidFill>
              </a:rPr>
              <a:t>, 2026</a:t>
            </a:r>
          </a:p>
        </p:txBody>
      </p:sp>
      <p:sp>
        <p:nvSpPr>
          <p:cNvPr id="11" name="divider">
            <a:extLst>
              <a:ext uri="{FF2B5EF4-FFF2-40B4-BE49-F238E27FC236}">
                <a16:creationId xmlns:a16="http://schemas.microsoft.com/office/drawing/2014/main" id="{80DF4DDF-02BE-28D2-0BA0-EFC474584C88}"/>
              </a:ext>
            </a:extLst>
          </p:cNvPr>
          <p:cNvSpPr/>
          <p:nvPr/>
        </p:nvSpPr>
        <p:spPr>
          <a:xfrm>
            <a:off x="0" y="4400550"/>
            <a:ext cx="12192001" cy="182880"/>
          </a:xfrm>
          <a:prstGeom prst="rect">
            <a:avLst/>
          </a:prstGeom>
          <a:solidFill>
            <a:schemeClr val="accent3"/>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535B3432-8697-5235-B851-02B02D228491}"/>
              </a:ext>
            </a:extLst>
          </p:cNvPr>
          <p:cNvSpPr>
            <a:spLocks noGrp="1"/>
          </p:cNvSpPr>
          <p:nvPr>
            <p:ph type="sldNum" sz="quarter" idx="12"/>
          </p:nvPr>
        </p:nvSpPr>
        <p:spPr/>
        <p:txBody>
          <a:bodyPr/>
          <a:lstStyle/>
          <a:p>
            <a:fld id="{14A0D438-1743-42C4-8C31-D251F13359CC}" type="slidenum">
              <a:rPr lang="en-US" smtClean="0"/>
              <a:t>1</a:t>
            </a:fld>
            <a:endParaRPr lang="en-US"/>
          </a:p>
        </p:txBody>
      </p:sp>
      <p:pic>
        <p:nvPicPr>
          <p:cNvPr id="12" name="Picture 11">
            <a:extLst>
              <a:ext uri="{FF2B5EF4-FFF2-40B4-BE49-F238E27FC236}">
                <a16:creationId xmlns:a16="http://schemas.microsoft.com/office/drawing/2014/main" id="{12CAF198-8DF3-52EA-BD48-24FD4A6F6C9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61470" y="4811697"/>
            <a:ext cx="4092605" cy="2046303"/>
          </a:xfrm>
          <a:prstGeom prst="rect">
            <a:avLst/>
          </a:prstGeom>
        </p:spPr>
      </p:pic>
    </p:spTree>
    <p:extLst>
      <p:ext uri="{BB962C8B-B14F-4D97-AF65-F5344CB8AC3E}">
        <p14:creationId xmlns:p14="http://schemas.microsoft.com/office/powerpoint/2010/main" val="2235252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7A92-18FA-ADED-3B29-FC5EC66F5507}"/>
              </a:ext>
            </a:extLst>
          </p:cNvPr>
          <p:cNvSpPr>
            <a:spLocks noGrp="1"/>
          </p:cNvSpPr>
          <p:nvPr>
            <p:ph type="title"/>
          </p:nvPr>
        </p:nvSpPr>
        <p:spPr>
          <a:xfrm>
            <a:off x="0" y="1"/>
            <a:ext cx="11353801" cy="937260"/>
          </a:xfrm>
        </p:spPr>
        <p:txBody>
          <a:bodyPr/>
          <a:lstStyle/>
          <a:p>
            <a:r>
              <a:rPr lang="en-US" dirty="0"/>
              <a:t>Operations &amp; Maintenance</a:t>
            </a:r>
          </a:p>
        </p:txBody>
      </p:sp>
      <p:sp>
        <p:nvSpPr>
          <p:cNvPr id="4" name="Slide Number Placeholder 3">
            <a:extLst>
              <a:ext uri="{FF2B5EF4-FFF2-40B4-BE49-F238E27FC236}">
                <a16:creationId xmlns:a16="http://schemas.microsoft.com/office/drawing/2014/main" id="{693D8111-6453-7BE0-E576-8FBE943184C4}"/>
              </a:ext>
            </a:extLst>
          </p:cNvPr>
          <p:cNvSpPr>
            <a:spLocks noGrp="1"/>
          </p:cNvSpPr>
          <p:nvPr>
            <p:ph type="sldNum" sz="quarter" idx="12"/>
          </p:nvPr>
        </p:nvSpPr>
        <p:spPr/>
        <p:txBody>
          <a:bodyPr/>
          <a:lstStyle/>
          <a:p>
            <a:fld id="{14A0D438-1743-42C4-8C31-D251F13359CC}" type="slidenum">
              <a:rPr lang="en-US" smtClean="0"/>
              <a:t>2</a:t>
            </a:fld>
            <a:endParaRPr lang="en-US"/>
          </a:p>
        </p:txBody>
      </p:sp>
      <p:sp>
        <p:nvSpPr>
          <p:cNvPr id="5" name="Rectangle: Rounded Corners 4">
            <a:extLst>
              <a:ext uri="{FF2B5EF4-FFF2-40B4-BE49-F238E27FC236}">
                <a16:creationId xmlns:a16="http://schemas.microsoft.com/office/drawing/2014/main" id="{9FF4E700-8558-B82D-FD74-D0D59287672B}"/>
              </a:ext>
            </a:extLst>
          </p:cNvPr>
          <p:cNvSpPr/>
          <p:nvPr/>
        </p:nvSpPr>
        <p:spPr>
          <a:xfrm>
            <a:off x="172727" y="1118053"/>
            <a:ext cx="2188029" cy="1603375"/>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District O&amp;M 2026 Budget</a:t>
            </a:r>
          </a:p>
          <a:p>
            <a:pPr algn="ctr"/>
            <a:endParaRPr lang="en-US" dirty="0"/>
          </a:p>
          <a:p>
            <a:pPr algn="ctr"/>
            <a:r>
              <a:rPr lang="en-US" sz="2800" b="1" i="1" dirty="0"/>
              <a:t>$15.9M</a:t>
            </a:r>
          </a:p>
        </p:txBody>
      </p:sp>
      <p:sp>
        <p:nvSpPr>
          <p:cNvPr id="7" name="Rectangle: Rounded Corners 6">
            <a:extLst>
              <a:ext uri="{FF2B5EF4-FFF2-40B4-BE49-F238E27FC236}">
                <a16:creationId xmlns:a16="http://schemas.microsoft.com/office/drawing/2014/main" id="{39AD8DE3-7B2E-7C8A-D722-48785E664FD2}"/>
              </a:ext>
            </a:extLst>
          </p:cNvPr>
          <p:cNvSpPr/>
          <p:nvPr/>
        </p:nvSpPr>
        <p:spPr>
          <a:xfrm>
            <a:off x="172726" y="2945764"/>
            <a:ext cx="2188029" cy="1602970"/>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Actual O/M </a:t>
            </a:r>
          </a:p>
          <a:p>
            <a:pPr algn="ctr"/>
            <a:r>
              <a:rPr lang="en-US" sz="2000" b="1" dirty="0">
                <a:solidFill>
                  <a:srgbClr val="011F34"/>
                </a:solidFill>
                <a:effectLst>
                  <a:outerShdw blurRad="38100" dist="38100" dir="2700000" algn="tl">
                    <a:srgbClr val="000000">
                      <a:alpha val="43137"/>
                    </a:srgbClr>
                  </a:outerShdw>
                </a:effectLst>
              </a:rPr>
              <a:t>YTD Spent</a:t>
            </a:r>
          </a:p>
          <a:p>
            <a:pPr algn="ctr"/>
            <a:endParaRPr lang="en-US" dirty="0"/>
          </a:p>
          <a:p>
            <a:pPr algn="ctr"/>
            <a:r>
              <a:rPr lang="en-US" sz="2800" b="1" i="1" dirty="0"/>
              <a:t>$8.7M</a:t>
            </a:r>
          </a:p>
        </p:txBody>
      </p:sp>
      <p:sp>
        <p:nvSpPr>
          <p:cNvPr id="9" name="Rectangle: Rounded Corners 8">
            <a:extLst>
              <a:ext uri="{FF2B5EF4-FFF2-40B4-BE49-F238E27FC236}">
                <a16:creationId xmlns:a16="http://schemas.microsoft.com/office/drawing/2014/main" id="{F2CE609B-74AF-D97D-D9BA-172945BE6175}"/>
              </a:ext>
            </a:extLst>
          </p:cNvPr>
          <p:cNvSpPr/>
          <p:nvPr/>
        </p:nvSpPr>
        <p:spPr>
          <a:xfrm>
            <a:off x="172726" y="4768804"/>
            <a:ext cx="2188029" cy="1602970"/>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 of </a:t>
            </a:r>
          </a:p>
          <a:p>
            <a:pPr algn="ctr"/>
            <a:r>
              <a:rPr lang="en-US" sz="2000" b="1" dirty="0">
                <a:solidFill>
                  <a:srgbClr val="011F34"/>
                </a:solidFill>
                <a:effectLst>
                  <a:outerShdw blurRad="38100" dist="38100" dir="2700000" algn="tl">
                    <a:srgbClr val="000000">
                      <a:alpha val="43137"/>
                    </a:srgbClr>
                  </a:outerShdw>
                </a:effectLst>
              </a:rPr>
              <a:t>2026 Budget</a:t>
            </a:r>
          </a:p>
          <a:p>
            <a:pPr algn="ctr"/>
            <a:endParaRPr lang="en-US" dirty="0"/>
          </a:p>
          <a:p>
            <a:pPr algn="ctr"/>
            <a:r>
              <a:rPr lang="en-US" sz="2800" b="1" i="1" dirty="0"/>
              <a:t>54.6%</a:t>
            </a:r>
          </a:p>
        </p:txBody>
      </p:sp>
      <p:sp>
        <p:nvSpPr>
          <p:cNvPr id="11" name="TextBox 10">
            <a:extLst>
              <a:ext uri="{FF2B5EF4-FFF2-40B4-BE49-F238E27FC236}">
                <a16:creationId xmlns:a16="http://schemas.microsoft.com/office/drawing/2014/main" id="{02CA5DDA-5906-66C4-F27B-2B5A07D3D42F}"/>
              </a:ext>
            </a:extLst>
          </p:cNvPr>
          <p:cNvSpPr txBox="1"/>
          <p:nvPr/>
        </p:nvSpPr>
        <p:spPr>
          <a:xfrm>
            <a:off x="2964215" y="2584488"/>
            <a:ext cx="5204369" cy="2184316"/>
          </a:xfrm>
          <a:prstGeom prst="rect">
            <a:avLst/>
          </a:prstGeom>
          <a:noFill/>
        </p:spPr>
        <p:txBody>
          <a:bodyPr wrap="square">
            <a:spAutoFit/>
          </a:bodyPr>
          <a:lstStyle/>
          <a:p>
            <a:r>
              <a:rPr lang="en-US" sz="3200" b="1" dirty="0">
                <a:solidFill>
                  <a:schemeClr val="bg2"/>
                </a:solidFill>
                <a:latin typeface="+mj-lt"/>
              </a:rPr>
              <a:t>Focus</a:t>
            </a:r>
          </a:p>
          <a:p>
            <a:pPr marL="457200" indent="-457200">
              <a:lnSpc>
                <a:spcPct val="150000"/>
              </a:lnSpc>
              <a:buFont typeface="Wingdings" panose="05000000000000000000" pitchFamily="2" charset="2"/>
              <a:buChar char="Ø"/>
            </a:pPr>
            <a:r>
              <a:rPr lang="en-US" sz="2400" b="1" dirty="0">
                <a:solidFill>
                  <a:schemeClr val="bg2"/>
                </a:solidFill>
                <a:latin typeface="+mj-lt"/>
              </a:rPr>
              <a:t>Accountability</a:t>
            </a:r>
          </a:p>
          <a:p>
            <a:pPr marL="457200" indent="-457200">
              <a:lnSpc>
                <a:spcPct val="150000"/>
              </a:lnSpc>
              <a:buFont typeface="Wingdings" panose="05000000000000000000" pitchFamily="2" charset="2"/>
              <a:buChar char="Ø"/>
            </a:pPr>
            <a:r>
              <a:rPr lang="en-US" sz="2400" b="1" dirty="0">
                <a:solidFill>
                  <a:schemeClr val="bg2"/>
                </a:solidFill>
                <a:latin typeface="+mj-lt"/>
              </a:rPr>
              <a:t>Reliability</a:t>
            </a:r>
          </a:p>
          <a:p>
            <a:pPr marL="457200" indent="-457200">
              <a:lnSpc>
                <a:spcPct val="150000"/>
              </a:lnSpc>
              <a:buFont typeface="Wingdings" panose="05000000000000000000" pitchFamily="2" charset="2"/>
              <a:buChar char="Ø"/>
            </a:pPr>
            <a:r>
              <a:rPr lang="en-US" sz="2400" b="1" dirty="0">
                <a:solidFill>
                  <a:schemeClr val="bg2"/>
                </a:solidFill>
                <a:latin typeface="+mj-lt"/>
              </a:rPr>
              <a:t>Asset Maintenance</a:t>
            </a:r>
          </a:p>
        </p:txBody>
      </p:sp>
      <p:pic>
        <p:nvPicPr>
          <p:cNvPr id="17" name="Benton County Boundary">
            <a:extLst>
              <a:ext uri="{FF2B5EF4-FFF2-40B4-BE49-F238E27FC236}">
                <a16:creationId xmlns:a16="http://schemas.microsoft.com/office/drawing/2014/main" id="{36D7994E-E15D-BA4B-2F48-E247AC0DD78A}"/>
              </a:ext>
            </a:extLst>
          </p:cNvPr>
          <p:cNvPicPr/>
          <p:nvPr/>
        </p:nvPicPr>
        <p:blipFill>
          <a:blip r:embed="rId3" r:link="rId4">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21" name="Rivers">
            <a:extLst>
              <a:ext uri="{FF2B5EF4-FFF2-40B4-BE49-F238E27FC236}">
                <a16:creationId xmlns:a16="http://schemas.microsoft.com/office/drawing/2014/main" id="{74225174-8542-3B19-A091-F3F2D83B3E73}"/>
              </a:ext>
            </a:extLst>
          </p:cNvPr>
          <p:cNvPicPr/>
          <p:nvPr/>
        </p:nvPicPr>
        <p:blipFill>
          <a:blip r:embed="rId5" r:link="rId6">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27" name="Road Centerlines">
            <a:extLst>
              <a:ext uri="{FF2B5EF4-FFF2-40B4-BE49-F238E27FC236}">
                <a16:creationId xmlns:a16="http://schemas.microsoft.com/office/drawing/2014/main" id="{357C4EE2-EE9C-8481-E0FF-8CBAA25B1479}"/>
              </a:ext>
            </a:extLst>
          </p:cNvPr>
          <p:cNvPicPr/>
          <p:nvPr/>
        </p:nvPicPr>
        <p:blipFill>
          <a:blip r:embed="rId7" r:link="rId8">
            <a:alphaModFix amt="70000"/>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29" name="Highways">
            <a:extLst>
              <a:ext uri="{FF2B5EF4-FFF2-40B4-BE49-F238E27FC236}">
                <a16:creationId xmlns:a16="http://schemas.microsoft.com/office/drawing/2014/main" id="{2ED43613-DD89-E01B-5209-2D573F26F581}"/>
              </a:ext>
            </a:extLst>
          </p:cNvPr>
          <p:cNvPicPr/>
          <p:nvPr/>
        </p:nvPicPr>
        <p:blipFill>
          <a:blip r:embed="rId9" r:link="rId10">
            <a:alphaModFix amt="35000"/>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49" name="OTTN - Voltage Regulators">
            <a:extLst>
              <a:ext uri="{FF2B5EF4-FFF2-40B4-BE49-F238E27FC236}">
                <a16:creationId xmlns:a16="http://schemas.microsoft.com/office/drawing/2014/main" id="{43FCFE47-EBBD-BD45-68FE-54E504A7FC64}"/>
              </a:ext>
            </a:extLst>
          </p:cNvPr>
          <p:cNvPicPr/>
          <p:nvPr/>
        </p:nvPicPr>
        <p:blipFill>
          <a:blip r:embed="rId11" r:link="rId12">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55" name="OTTN - Sectionalizers">
            <a:extLst>
              <a:ext uri="{FF2B5EF4-FFF2-40B4-BE49-F238E27FC236}">
                <a16:creationId xmlns:a16="http://schemas.microsoft.com/office/drawing/2014/main" id="{CF34243D-2BBA-2ACD-033C-D1270B477272}"/>
              </a:ext>
            </a:extLst>
          </p:cNvPr>
          <p:cNvPicPr/>
          <p:nvPr/>
        </p:nvPicPr>
        <p:blipFill>
          <a:blip r:embed="rId13" r:link="rId14">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57" name="OTTN - Reclosers">
            <a:extLst>
              <a:ext uri="{FF2B5EF4-FFF2-40B4-BE49-F238E27FC236}">
                <a16:creationId xmlns:a16="http://schemas.microsoft.com/office/drawing/2014/main" id="{9F0413DD-5D23-76E7-16D9-9631AC676A16}"/>
              </a:ext>
            </a:extLst>
          </p:cNvPr>
          <p:cNvPicPr/>
          <p:nvPr/>
        </p:nvPicPr>
        <p:blipFill>
          <a:blip r:embed="rId15" r:link="rId16">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59" name="OTTN - Fault Indicators">
            <a:extLst>
              <a:ext uri="{FF2B5EF4-FFF2-40B4-BE49-F238E27FC236}">
                <a16:creationId xmlns:a16="http://schemas.microsoft.com/office/drawing/2014/main" id="{5C548FB8-8D76-E945-38E8-8187DDCE7BFC}"/>
              </a:ext>
            </a:extLst>
          </p:cNvPr>
          <p:cNvPicPr/>
          <p:nvPr/>
        </p:nvPicPr>
        <p:blipFill>
          <a:blip r:embed="rId17" r:link="rId18">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63" name="SCADA - Voltage Regulators Not Connected" descr="A black background with yellow dots&#10;&#10;AI-generated content may be incorrect.">
            <a:extLst>
              <a:ext uri="{FF2B5EF4-FFF2-40B4-BE49-F238E27FC236}">
                <a16:creationId xmlns:a16="http://schemas.microsoft.com/office/drawing/2014/main" id="{B0215449-B504-19F9-CB8B-6D4166E826C9}"/>
              </a:ext>
            </a:extLst>
          </p:cNvPr>
          <p:cNvPicPr/>
          <p:nvPr/>
        </p:nvPicPr>
        <p:blipFill>
          <a:blip r:embed="rId19" r:link="rId20">
            <a:extLst>
              <a:ext uri="{28A0092B-C50C-407E-A947-70E740481C1C}">
                <a14:useLocalDpi xmlns:a14="http://schemas.microsoft.com/office/drawing/2010/main" val="0"/>
              </a:ext>
            </a:extLst>
          </a:blip>
          <a:stretch>
            <a:fillRect/>
          </a:stretch>
        </p:blipFill>
        <p:spPr>
          <a:xfrm>
            <a:off x="7303972" y="0"/>
            <a:ext cx="5204370" cy="6505462"/>
          </a:xfrm>
          <a:prstGeom prst="rect">
            <a:avLst/>
          </a:prstGeom>
        </p:spPr>
      </p:pic>
      <p:pic>
        <p:nvPicPr>
          <p:cNvPr id="65" name="SCADA - Voltage Regulators Connected" descr="Blue dots in the sky with Gallery Arcturus in the background&#10;&#10;AI-generated content may be incorrect.">
            <a:extLst>
              <a:ext uri="{FF2B5EF4-FFF2-40B4-BE49-F238E27FC236}">
                <a16:creationId xmlns:a16="http://schemas.microsoft.com/office/drawing/2014/main" id="{5874C67C-C990-5F79-59A6-EB62EEC572DC}"/>
              </a:ext>
            </a:extLst>
          </p:cNvPr>
          <p:cNvPicPr/>
          <p:nvPr/>
        </p:nvPicPr>
        <p:blipFill>
          <a:blip r:embed="rId21" r:link="rId22">
            <a:extLst>
              <a:ext uri="{28A0092B-C50C-407E-A947-70E740481C1C}">
                <a14:useLocalDpi xmlns:a14="http://schemas.microsoft.com/office/drawing/2010/main" val="0"/>
              </a:ext>
            </a:extLst>
          </a:blip>
          <a:stretch>
            <a:fillRect/>
          </a:stretch>
        </p:blipFill>
        <p:spPr>
          <a:xfrm>
            <a:off x="7303970" y="1"/>
            <a:ext cx="5204370" cy="6505462"/>
          </a:xfrm>
          <a:prstGeom prst="rect">
            <a:avLst/>
          </a:prstGeom>
        </p:spPr>
      </p:pic>
      <p:pic>
        <p:nvPicPr>
          <p:cNvPr id="67" name="SCADA - Sectionalizers Not Connected" descr="A black background with purple dots with Marfa lights in the background&#10;&#10;AI-generated content may be incorrect.">
            <a:extLst>
              <a:ext uri="{FF2B5EF4-FFF2-40B4-BE49-F238E27FC236}">
                <a16:creationId xmlns:a16="http://schemas.microsoft.com/office/drawing/2014/main" id="{D489EE90-7A6B-041C-969A-5F5B081BE8CF}"/>
              </a:ext>
            </a:extLst>
          </p:cNvPr>
          <p:cNvPicPr/>
          <p:nvPr/>
        </p:nvPicPr>
        <p:blipFill>
          <a:blip r:embed="rId23" r:link="rId24">
            <a:extLst>
              <a:ext uri="{28A0092B-C50C-407E-A947-70E740481C1C}">
                <a14:useLocalDpi xmlns:a14="http://schemas.microsoft.com/office/drawing/2010/main" val="0"/>
              </a:ext>
            </a:extLst>
          </a:blip>
          <a:stretch>
            <a:fillRect/>
          </a:stretch>
        </p:blipFill>
        <p:spPr>
          <a:xfrm>
            <a:off x="7303971" y="3"/>
            <a:ext cx="5204370" cy="6505462"/>
          </a:xfrm>
          <a:prstGeom prst="rect">
            <a:avLst/>
          </a:prstGeom>
        </p:spPr>
      </p:pic>
      <p:pic>
        <p:nvPicPr>
          <p:cNvPr id="69" name="SCADA - Sectionalizers Connected" descr="A group of yellow dots in the sky&#10;&#10;AI-generated content may be incorrect.">
            <a:extLst>
              <a:ext uri="{FF2B5EF4-FFF2-40B4-BE49-F238E27FC236}">
                <a16:creationId xmlns:a16="http://schemas.microsoft.com/office/drawing/2014/main" id="{C1535246-8054-CB9D-6ABD-EDFAF2732F69}"/>
              </a:ext>
            </a:extLst>
          </p:cNvPr>
          <p:cNvPicPr/>
          <p:nvPr/>
        </p:nvPicPr>
        <p:blipFill>
          <a:blip r:embed="rId25" r:link="rId26">
            <a:extLst>
              <a:ext uri="{28A0092B-C50C-407E-A947-70E740481C1C}">
                <a14:useLocalDpi xmlns:a14="http://schemas.microsoft.com/office/drawing/2010/main" val="0"/>
              </a:ext>
            </a:extLst>
          </a:blip>
          <a:stretch>
            <a:fillRect/>
          </a:stretch>
        </p:blipFill>
        <p:spPr>
          <a:xfrm>
            <a:off x="7303972" y="2"/>
            <a:ext cx="5204370" cy="6505462"/>
          </a:xfrm>
          <a:prstGeom prst="rect">
            <a:avLst/>
          </a:prstGeom>
        </p:spPr>
      </p:pic>
      <p:pic>
        <p:nvPicPr>
          <p:cNvPr id="71" name="SCADA - Reclosers Connected" descr="Blue dots on a black background&#10;&#10;AI-generated content may be incorrect.">
            <a:extLst>
              <a:ext uri="{FF2B5EF4-FFF2-40B4-BE49-F238E27FC236}">
                <a16:creationId xmlns:a16="http://schemas.microsoft.com/office/drawing/2014/main" id="{06D10B88-92BC-DE57-C86A-9829703BE34C}"/>
              </a:ext>
            </a:extLst>
          </p:cNvPr>
          <p:cNvPicPr/>
          <p:nvPr/>
        </p:nvPicPr>
        <p:blipFill>
          <a:blip r:embed="rId27" r:link="rId28">
            <a:extLst>
              <a:ext uri="{28A0092B-C50C-407E-A947-70E740481C1C}">
                <a14:useLocalDpi xmlns:a14="http://schemas.microsoft.com/office/drawing/2010/main" val="0"/>
              </a:ext>
            </a:extLst>
          </a:blip>
          <a:stretch>
            <a:fillRect/>
          </a:stretch>
        </p:blipFill>
        <p:spPr>
          <a:xfrm>
            <a:off x="7303972" y="3"/>
            <a:ext cx="5204370" cy="6505462"/>
          </a:xfrm>
          <a:prstGeom prst="rect">
            <a:avLst/>
          </a:prstGeom>
        </p:spPr>
      </p:pic>
      <p:pic>
        <p:nvPicPr>
          <p:cNvPr id="83" name="Transmission">
            <a:extLst>
              <a:ext uri="{FF2B5EF4-FFF2-40B4-BE49-F238E27FC236}">
                <a16:creationId xmlns:a16="http://schemas.microsoft.com/office/drawing/2014/main" id="{6C10B455-160F-08AD-E590-76B0AF6086D6}"/>
              </a:ext>
            </a:extLst>
          </p:cNvPr>
          <p:cNvPicPr/>
          <p:nvPr/>
        </p:nvPicPr>
        <p:blipFill>
          <a:blip r:embed="rId29" r:link="rId30">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85" name="Primary Conductors">
            <a:extLst>
              <a:ext uri="{FF2B5EF4-FFF2-40B4-BE49-F238E27FC236}">
                <a16:creationId xmlns:a16="http://schemas.microsoft.com/office/drawing/2014/main" id="{27F52D49-701B-6F3C-8293-4B55744325C5}"/>
              </a:ext>
            </a:extLst>
          </p:cNvPr>
          <p:cNvPicPr/>
          <p:nvPr/>
        </p:nvPicPr>
        <p:blipFill>
          <a:blip r:embed="rId31" r:link="rId32">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87" name="Meters">
            <a:extLst>
              <a:ext uri="{FF2B5EF4-FFF2-40B4-BE49-F238E27FC236}">
                <a16:creationId xmlns:a16="http://schemas.microsoft.com/office/drawing/2014/main" id="{FFD9FB2B-F268-1BCD-9F2D-A947D1AF051A}"/>
              </a:ext>
            </a:extLst>
          </p:cNvPr>
          <p:cNvPicPr/>
          <p:nvPr/>
        </p:nvPicPr>
        <p:blipFill>
          <a:blip r:embed="rId33" r:link="rId34">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89" name="Radio Sites">
            <a:extLst>
              <a:ext uri="{FF2B5EF4-FFF2-40B4-BE49-F238E27FC236}">
                <a16:creationId xmlns:a16="http://schemas.microsoft.com/office/drawing/2014/main" id="{273F203A-44A2-5399-0756-A817916D0004}"/>
              </a:ext>
            </a:extLst>
          </p:cNvPr>
          <p:cNvPicPr/>
          <p:nvPr/>
        </p:nvPicPr>
        <p:blipFill>
          <a:blip r:embed="rId35" r:link="rId36">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p:spPr>
      </p:pic>
      <p:pic>
        <p:nvPicPr>
          <p:cNvPr id="91" name="Substations">
            <a:extLst>
              <a:ext uri="{FF2B5EF4-FFF2-40B4-BE49-F238E27FC236}">
                <a16:creationId xmlns:a16="http://schemas.microsoft.com/office/drawing/2014/main" id="{50435BAE-B50A-8FD8-8602-F5C30F375A89}"/>
              </a:ext>
            </a:extLst>
          </p:cNvPr>
          <p:cNvPicPr/>
          <p:nvPr/>
        </p:nvPicPr>
        <p:blipFill>
          <a:blip r:embed="rId37" r:link="rId38">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95" name="Substation Names">
            <a:extLst>
              <a:ext uri="{FF2B5EF4-FFF2-40B4-BE49-F238E27FC236}">
                <a16:creationId xmlns:a16="http://schemas.microsoft.com/office/drawing/2014/main" id="{A74B652F-BE84-E9B3-A98A-23133A2A4760}"/>
              </a:ext>
            </a:extLst>
          </p:cNvPr>
          <p:cNvPicPr/>
          <p:nvPr/>
        </p:nvPicPr>
        <p:blipFill>
          <a:blip r:embed="rId39" r:link="rId40">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spTree>
    <p:extLst>
      <p:ext uri="{BB962C8B-B14F-4D97-AF65-F5344CB8AC3E}">
        <p14:creationId xmlns:p14="http://schemas.microsoft.com/office/powerpoint/2010/main" val="48162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2" presetClass="entr" presetSubtype="6"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1+#ppt_h/2"/>
                                          </p:val>
                                        </p:tav>
                                        <p:tav tm="100000">
                                          <p:val>
                                            <p:strVal val="#ppt_y"/>
                                          </p:val>
                                        </p:tav>
                                      </p:tavLst>
                                    </p:anim>
                                  </p:childTnLst>
                                </p:cTn>
                              </p:par>
                              <p:par>
                                <p:cTn id="12" presetID="2" presetClass="entr" presetSubtype="6"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fill="hold"/>
                                        <p:tgtEl>
                                          <p:spTgt spid="21"/>
                                        </p:tgtEl>
                                        <p:attrNameLst>
                                          <p:attrName>ppt_x</p:attrName>
                                        </p:attrNameLst>
                                      </p:cBhvr>
                                      <p:tavLst>
                                        <p:tav tm="0">
                                          <p:val>
                                            <p:strVal val="1+#ppt_w/2"/>
                                          </p:val>
                                        </p:tav>
                                        <p:tav tm="100000">
                                          <p:val>
                                            <p:strVal val="#ppt_x"/>
                                          </p:val>
                                        </p:tav>
                                      </p:tavLst>
                                    </p:anim>
                                    <p:anim calcmode="lin" valueType="num">
                                      <p:cBhvr additive="base">
                                        <p:cTn id="15" dur="500" fill="hold"/>
                                        <p:tgtEl>
                                          <p:spTgt spid="21"/>
                                        </p:tgtEl>
                                        <p:attrNameLst>
                                          <p:attrName>ppt_y</p:attrName>
                                        </p:attrNameLst>
                                      </p:cBhvr>
                                      <p:tavLst>
                                        <p:tav tm="0">
                                          <p:val>
                                            <p:strVal val="1+#ppt_h/2"/>
                                          </p:val>
                                        </p:tav>
                                        <p:tav tm="100000">
                                          <p:val>
                                            <p:strVal val="#ppt_y"/>
                                          </p:val>
                                        </p:tav>
                                      </p:tavLst>
                                    </p:anim>
                                  </p:childTnLst>
                                </p:cTn>
                              </p:par>
                              <p:par>
                                <p:cTn id="16" presetID="2" presetClass="entr" presetSubtype="6"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1+#ppt_w/2"/>
                                          </p:val>
                                        </p:tav>
                                        <p:tav tm="100000">
                                          <p:val>
                                            <p:strVal val="#ppt_x"/>
                                          </p:val>
                                        </p:tav>
                                      </p:tavLst>
                                    </p:anim>
                                    <p:anim calcmode="lin" valueType="num">
                                      <p:cBhvr additive="base">
                                        <p:cTn id="19" dur="500" fill="hold"/>
                                        <p:tgtEl>
                                          <p:spTgt spid="27"/>
                                        </p:tgtEl>
                                        <p:attrNameLst>
                                          <p:attrName>ppt_y</p:attrName>
                                        </p:attrNameLst>
                                      </p:cBhvr>
                                      <p:tavLst>
                                        <p:tav tm="0">
                                          <p:val>
                                            <p:strVal val="1+#ppt_h/2"/>
                                          </p:val>
                                        </p:tav>
                                        <p:tav tm="100000">
                                          <p:val>
                                            <p:strVal val="#ppt_y"/>
                                          </p:val>
                                        </p:tav>
                                      </p:tavLst>
                                    </p:anim>
                                  </p:childTnLst>
                                </p:cTn>
                              </p:par>
                              <p:par>
                                <p:cTn id="20" presetID="2" presetClass="entr" presetSubtype="6"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1+#ppt_w/2"/>
                                          </p:val>
                                        </p:tav>
                                        <p:tav tm="100000">
                                          <p:val>
                                            <p:strVal val="#ppt_x"/>
                                          </p:val>
                                        </p:tav>
                                      </p:tavLst>
                                    </p:anim>
                                    <p:anim calcmode="lin" valueType="num">
                                      <p:cBhvr additive="base">
                                        <p:cTn id="23" dur="500" fill="hold"/>
                                        <p:tgtEl>
                                          <p:spTgt spid="29"/>
                                        </p:tgtEl>
                                        <p:attrNameLst>
                                          <p:attrName>ppt_y</p:attrName>
                                        </p:attrNameLst>
                                      </p:cBhvr>
                                      <p:tavLst>
                                        <p:tav tm="0">
                                          <p:val>
                                            <p:strVal val="1+#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1+#ppt_w/2"/>
                                          </p:val>
                                        </p:tav>
                                        <p:tav tm="100000">
                                          <p:val>
                                            <p:strVal val="#ppt_x"/>
                                          </p:val>
                                        </p:tav>
                                      </p:tavLst>
                                    </p:anim>
                                    <p:anim calcmode="lin" valueType="num">
                                      <p:cBhvr additive="base">
                                        <p:cTn id="27" dur="500" fill="hold"/>
                                        <p:tgtEl>
                                          <p:spTgt spid="49"/>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fill="hold"/>
                                        <p:tgtEl>
                                          <p:spTgt spid="55"/>
                                        </p:tgtEl>
                                        <p:attrNameLst>
                                          <p:attrName>ppt_x</p:attrName>
                                        </p:attrNameLst>
                                      </p:cBhvr>
                                      <p:tavLst>
                                        <p:tav tm="0">
                                          <p:val>
                                            <p:strVal val="1+#ppt_w/2"/>
                                          </p:val>
                                        </p:tav>
                                        <p:tav tm="100000">
                                          <p:val>
                                            <p:strVal val="#ppt_x"/>
                                          </p:val>
                                        </p:tav>
                                      </p:tavLst>
                                    </p:anim>
                                    <p:anim calcmode="lin" valueType="num">
                                      <p:cBhvr additive="base">
                                        <p:cTn id="31" dur="500" fill="hold"/>
                                        <p:tgtEl>
                                          <p:spTgt spid="55"/>
                                        </p:tgtEl>
                                        <p:attrNameLst>
                                          <p:attrName>ppt_y</p:attrName>
                                        </p:attrNameLst>
                                      </p:cBhvr>
                                      <p:tavLst>
                                        <p:tav tm="0">
                                          <p:val>
                                            <p:strVal val="1+#ppt_h/2"/>
                                          </p:val>
                                        </p:tav>
                                        <p:tav tm="100000">
                                          <p:val>
                                            <p:strVal val="#ppt_y"/>
                                          </p:val>
                                        </p:tav>
                                      </p:tavLst>
                                    </p:anim>
                                  </p:childTnLst>
                                </p:cTn>
                              </p:par>
                              <p:par>
                                <p:cTn id="32" presetID="2" presetClass="entr" presetSubtype="6" fill="hold" nodeType="withEffect">
                                  <p:stCondLst>
                                    <p:cond delay="0"/>
                                  </p:stCondLst>
                                  <p:childTnLst>
                                    <p:set>
                                      <p:cBhvr>
                                        <p:cTn id="33" dur="1" fill="hold">
                                          <p:stCondLst>
                                            <p:cond delay="0"/>
                                          </p:stCondLst>
                                        </p:cTn>
                                        <p:tgtEl>
                                          <p:spTgt spid="57"/>
                                        </p:tgtEl>
                                        <p:attrNameLst>
                                          <p:attrName>style.visibility</p:attrName>
                                        </p:attrNameLst>
                                      </p:cBhvr>
                                      <p:to>
                                        <p:strVal val="visible"/>
                                      </p:to>
                                    </p:set>
                                    <p:anim calcmode="lin" valueType="num">
                                      <p:cBhvr additive="base">
                                        <p:cTn id="34" dur="500" fill="hold"/>
                                        <p:tgtEl>
                                          <p:spTgt spid="57"/>
                                        </p:tgtEl>
                                        <p:attrNameLst>
                                          <p:attrName>ppt_x</p:attrName>
                                        </p:attrNameLst>
                                      </p:cBhvr>
                                      <p:tavLst>
                                        <p:tav tm="0">
                                          <p:val>
                                            <p:strVal val="1+#ppt_w/2"/>
                                          </p:val>
                                        </p:tav>
                                        <p:tav tm="100000">
                                          <p:val>
                                            <p:strVal val="#ppt_x"/>
                                          </p:val>
                                        </p:tav>
                                      </p:tavLst>
                                    </p:anim>
                                    <p:anim calcmode="lin" valueType="num">
                                      <p:cBhvr additive="base">
                                        <p:cTn id="35" dur="500" fill="hold"/>
                                        <p:tgtEl>
                                          <p:spTgt spid="57"/>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500" fill="hold"/>
                                        <p:tgtEl>
                                          <p:spTgt spid="59"/>
                                        </p:tgtEl>
                                        <p:attrNameLst>
                                          <p:attrName>ppt_x</p:attrName>
                                        </p:attrNameLst>
                                      </p:cBhvr>
                                      <p:tavLst>
                                        <p:tav tm="0">
                                          <p:val>
                                            <p:strVal val="1+#ppt_w/2"/>
                                          </p:val>
                                        </p:tav>
                                        <p:tav tm="100000">
                                          <p:val>
                                            <p:strVal val="#ppt_x"/>
                                          </p:val>
                                        </p:tav>
                                      </p:tavLst>
                                    </p:anim>
                                    <p:anim calcmode="lin" valueType="num">
                                      <p:cBhvr additive="base">
                                        <p:cTn id="39" dur="500" fill="hold"/>
                                        <p:tgtEl>
                                          <p:spTgt spid="59"/>
                                        </p:tgtEl>
                                        <p:attrNameLst>
                                          <p:attrName>ppt_y</p:attrName>
                                        </p:attrNameLst>
                                      </p:cBhvr>
                                      <p:tavLst>
                                        <p:tav tm="0">
                                          <p:val>
                                            <p:strVal val="1+#ppt_h/2"/>
                                          </p:val>
                                        </p:tav>
                                        <p:tav tm="100000">
                                          <p:val>
                                            <p:strVal val="#ppt_y"/>
                                          </p:val>
                                        </p:tav>
                                      </p:tavLst>
                                    </p:anim>
                                  </p:childTnLst>
                                </p:cTn>
                              </p:par>
                              <p:par>
                                <p:cTn id="40" presetID="2" presetClass="entr" presetSubtype="6" fill="hold" nodeType="withEffect">
                                  <p:stCondLst>
                                    <p:cond delay="0"/>
                                  </p:stCondLst>
                                  <p:childTnLst>
                                    <p:set>
                                      <p:cBhvr>
                                        <p:cTn id="41" dur="1" fill="hold">
                                          <p:stCondLst>
                                            <p:cond delay="0"/>
                                          </p:stCondLst>
                                        </p:cTn>
                                        <p:tgtEl>
                                          <p:spTgt spid="63"/>
                                        </p:tgtEl>
                                        <p:attrNameLst>
                                          <p:attrName>style.visibility</p:attrName>
                                        </p:attrNameLst>
                                      </p:cBhvr>
                                      <p:to>
                                        <p:strVal val="visible"/>
                                      </p:to>
                                    </p:set>
                                    <p:anim calcmode="lin" valueType="num">
                                      <p:cBhvr additive="base">
                                        <p:cTn id="42" dur="500" fill="hold"/>
                                        <p:tgtEl>
                                          <p:spTgt spid="63"/>
                                        </p:tgtEl>
                                        <p:attrNameLst>
                                          <p:attrName>ppt_x</p:attrName>
                                        </p:attrNameLst>
                                      </p:cBhvr>
                                      <p:tavLst>
                                        <p:tav tm="0">
                                          <p:val>
                                            <p:strVal val="1+#ppt_w/2"/>
                                          </p:val>
                                        </p:tav>
                                        <p:tav tm="100000">
                                          <p:val>
                                            <p:strVal val="#ppt_x"/>
                                          </p:val>
                                        </p:tav>
                                      </p:tavLst>
                                    </p:anim>
                                    <p:anim calcmode="lin" valueType="num">
                                      <p:cBhvr additive="base">
                                        <p:cTn id="43" dur="500" fill="hold"/>
                                        <p:tgtEl>
                                          <p:spTgt spid="63"/>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0"/>
                                  </p:stCondLst>
                                  <p:childTnLst>
                                    <p:set>
                                      <p:cBhvr>
                                        <p:cTn id="45" dur="1" fill="hold">
                                          <p:stCondLst>
                                            <p:cond delay="0"/>
                                          </p:stCondLst>
                                        </p:cTn>
                                        <p:tgtEl>
                                          <p:spTgt spid="65"/>
                                        </p:tgtEl>
                                        <p:attrNameLst>
                                          <p:attrName>style.visibility</p:attrName>
                                        </p:attrNameLst>
                                      </p:cBhvr>
                                      <p:to>
                                        <p:strVal val="visible"/>
                                      </p:to>
                                    </p:set>
                                    <p:anim calcmode="lin" valueType="num">
                                      <p:cBhvr additive="base">
                                        <p:cTn id="46" dur="500" fill="hold"/>
                                        <p:tgtEl>
                                          <p:spTgt spid="65"/>
                                        </p:tgtEl>
                                        <p:attrNameLst>
                                          <p:attrName>ppt_x</p:attrName>
                                        </p:attrNameLst>
                                      </p:cBhvr>
                                      <p:tavLst>
                                        <p:tav tm="0">
                                          <p:val>
                                            <p:strVal val="1+#ppt_w/2"/>
                                          </p:val>
                                        </p:tav>
                                        <p:tav tm="100000">
                                          <p:val>
                                            <p:strVal val="#ppt_x"/>
                                          </p:val>
                                        </p:tav>
                                      </p:tavLst>
                                    </p:anim>
                                    <p:anim calcmode="lin" valueType="num">
                                      <p:cBhvr additive="base">
                                        <p:cTn id="47" dur="500" fill="hold"/>
                                        <p:tgtEl>
                                          <p:spTgt spid="65"/>
                                        </p:tgtEl>
                                        <p:attrNameLst>
                                          <p:attrName>ppt_y</p:attrName>
                                        </p:attrNameLst>
                                      </p:cBhvr>
                                      <p:tavLst>
                                        <p:tav tm="0">
                                          <p:val>
                                            <p:strVal val="1+#ppt_h/2"/>
                                          </p:val>
                                        </p:tav>
                                        <p:tav tm="100000">
                                          <p:val>
                                            <p:strVal val="#ppt_y"/>
                                          </p:val>
                                        </p:tav>
                                      </p:tavLst>
                                    </p:anim>
                                  </p:childTnLst>
                                </p:cTn>
                              </p:par>
                              <p:par>
                                <p:cTn id="48" presetID="2" presetClass="entr" presetSubtype="6" fill="hold"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additive="base">
                                        <p:cTn id="50" dur="500" fill="hold"/>
                                        <p:tgtEl>
                                          <p:spTgt spid="67"/>
                                        </p:tgtEl>
                                        <p:attrNameLst>
                                          <p:attrName>ppt_x</p:attrName>
                                        </p:attrNameLst>
                                      </p:cBhvr>
                                      <p:tavLst>
                                        <p:tav tm="0">
                                          <p:val>
                                            <p:strVal val="1+#ppt_w/2"/>
                                          </p:val>
                                        </p:tav>
                                        <p:tav tm="100000">
                                          <p:val>
                                            <p:strVal val="#ppt_x"/>
                                          </p:val>
                                        </p:tav>
                                      </p:tavLst>
                                    </p:anim>
                                    <p:anim calcmode="lin" valueType="num">
                                      <p:cBhvr additive="base">
                                        <p:cTn id="51" dur="500" fill="hold"/>
                                        <p:tgtEl>
                                          <p:spTgt spid="67"/>
                                        </p:tgtEl>
                                        <p:attrNameLst>
                                          <p:attrName>ppt_y</p:attrName>
                                        </p:attrNameLst>
                                      </p:cBhvr>
                                      <p:tavLst>
                                        <p:tav tm="0">
                                          <p:val>
                                            <p:strVal val="1+#ppt_h/2"/>
                                          </p:val>
                                        </p:tav>
                                        <p:tav tm="100000">
                                          <p:val>
                                            <p:strVal val="#ppt_y"/>
                                          </p:val>
                                        </p:tav>
                                      </p:tavLst>
                                    </p:anim>
                                  </p:childTnLst>
                                </p:cTn>
                              </p:par>
                              <p:par>
                                <p:cTn id="52" presetID="2" presetClass="entr" presetSubtype="6" fill="hold" nodeType="withEffect">
                                  <p:stCondLst>
                                    <p:cond delay="0"/>
                                  </p:stCondLst>
                                  <p:childTnLst>
                                    <p:set>
                                      <p:cBhvr>
                                        <p:cTn id="53" dur="1" fill="hold">
                                          <p:stCondLst>
                                            <p:cond delay="0"/>
                                          </p:stCondLst>
                                        </p:cTn>
                                        <p:tgtEl>
                                          <p:spTgt spid="69"/>
                                        </p:tgtEl>
                                        <p:attrNameLst>
                                          <p:attrName>style.visibility</p:attrName>
                                        </p:attrNameLst>
                                      </p:cBhvr>
                                      <p:to>
                                        <p:strVal val="visible"/>
                                      </p:to>
                                    </p:set>
                                    <p:anim calcmode="lin" valueType="num">
                                      <p:cBhvr additive="base">
                                        <p:cTn id="54" dur="500" fill="hold"/>
                                        <p:tgtEl>
                                          <p:spTgt spid="69"/>
                                        </p:tgtEl>
                                        <p:attrNameLst>
                                          <p:attrName>ppt_x</p:attrName>
                                        </p:attrNameLst>
                                      </p:cBhvr>
                                      <p:tavLst>
                                        <p:tav tm="0">
                                          <p:val>
                                            <p:strVal val="1+#ppt_w/2"/>
                                          </p:val>
                                        </p:tav>
                                        <p:tav tm="100000">
                                          <p:val>
                                            <p:strVal val="#ppt_x"/>
                                          </p:val>
                                        </p:tav>
                                      </p:tavLst>
                                    </p:anim>
                                    <p:anim calcmode="lin" valueType="num">
                                      <p:cBhvr additive="base">
                                        <p:cTn id="55" dur="500" fill="hold"/>
                                        <p:tgtEl>
                                          <p:spTgt spid="69"/>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71"/>
                                        </p:tgtEl>
                                        <p:attrNameLst>
                                          <p:attrName>style.visibility</p:attrName>
                                        </p:attrNameLst>
                                      </p:cBhvr>
                                      <p:to>
                                        <p:strVal val="visible"/>
                                      </p:to>
                                    </p:set>
                                    <p:anim calcmode="lin" valueType="num">
                                      <p:cBhvr additive="base">
                                        <p:cTn id="58" dur="500" fill="hold"/>
                                        <p:tgtEl>
                                          <p:spTgt spid="71"/>
                                        </p:tgtEl>
                                        <p:attrNameLst>
                                          <p:attrName>ppt_x</p:attrName>
                                        </p:attrNameLst>
                                      </p:cBhvr>
                                      <p:tavLst>
                                        <p:tav tm="0">
                                          <p:val>
                                            <p:strVal val="1+#ppt_w/2"/>
                                          </p:val>
                                        </p:tav>
                                        <p:tav tm="100000">
                                          <p:val>
                                            <p:strVal val="#ppt_x"/>
                                          </p:val>
                                        </p:tav>
                                      </p:tavLst>
                                    </p:anim>
                                    <p:anim calcmode="lin" valueType="num">
                                      <p:cBhvr additive="base">
                                        <p:cTn id="59" dur="500" fill="hold"/>
                                        <p:tgtEl>
                                          <p:spTgt spid="71"/>
                                        </p:tgtEl>
                                        <p:attrNameLst>
                                          <p:attrName>ppt_y</p:attrName>
                                        </p:attrNameLst>
                                      </p:cBhvr>
                                      <p:tavLst>
                                        <p:tav tm="0">
                                          <p:val>
                                            <p:strVal val="1+#ppt_h/2"/>
                                          </p:val>
                                        </p:tav>
                                        <p:tav tm="100000">
                                          <p:val>
                                            <p:strVal val="#ppt_y"/>
                                          </p:val>
                                        </p:tav>
                                      </p:tavLst>
                                    </p:anim>
                                  </p:childTnLst>
                                </p:cTn>
                              </p:par>
                              <p:par>
                                <p:cTn id="60" presetID="2" presetClass="entr" presetSubtype="6" fill="hold" nodeType="with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additive="base">
                                        <p:cTn id="62" dur="500" fill="hold"/>
                                        <p:tgtEl>
                                          <p:spTgt spid="83"/>
                                        </p:tgtEl>
                                        <p:attrNameLst>
                                          <p:attrName>ppt_x</p:attrName>
                                        </p:attrNameLst>
                                      </p:cBhvr>
                                      <p:tavLst>
                                        <p:tav tm="0">
                                          <p:val>
                                            <p:strVal val="1+#ppt_w/2"/>
                                          </p:val>
                                        </p:tav>
                                        <p:tav tm="100000">
                                          <p:val>
                                            <p:strVal val="#ppt_x"/>
                                          </p:val>
                                        </p:tav>
                                      </p:tavLst>
                                    </p:anim>
                                    <p:anim calcmode="lin" valueType="num">
                                      <p:cBhvr additive="base">
                                        <p:cTn id="63" dur="500" fill="hold"/>
                                        <p:tgtEl>
                                          <p:spTgt spid="83"/>
                                        </p:tgtEl>
                                        <p:attrNameLst>
                                          <p:attrName>ppt_y</p:attrName>
                                        </p:attrNameLst>
                                      </p:cBhvr>
                                      <p:tavLst>
                                        <p:tav tm="0">
                                          <p:val>
                                            <p:strVal val="1+#ppt_h/2"/>
                                          </p:val>
                                        </p:tav>
                                        <p:tav tm="100000">
                                          <p:val>
                                            <p:strVal val="#ppt_y"/>
                                          </p:val>
                                        </p:tav>
                                      </p:tavLst>
                                    </p:anim>
                                  </p:childTnLst>
                                </p:cTn>
                              </p:par>
                              <p:par>
                                <p:cTn id="64" presetID="2" presetClass="entr" presetSubtype="6" fill="hold" nodeType="withEffect">
                                  <p:stCondLst>
                                    <p:cond delay="0"/>
                                  </p:stCondLst>
                                  <p:childTnLst>
                                    <p:set>
                                      <p:cBhvr>
                                        <p:cTn id="65" dur="1" fill="hold">
                                          <p:stCondLst>
                                            <p:cond delay="0"/>
                                          </p:stCondLst>
                                        </p:cTn>
                                        <p:tgtEl>
                                          <p:spTgt spid="85"/>
                                        </p:tgtEl>
                                        <p:attrNameLst>
                                          <p:attrName>style.visibility</p:attrName>
                                        </p:attrNameLst>
                                      </p:cBhvr>
                                      <p:to>
                                        <p:strVal val="visible"/>
                                      </p:to>
                                    </p:set>
                                    <p:anim calcmode="lin" valueType="num">
                                      <p:cBhvr additive="base">
                                        <p:cTn id="66" dur="500" fill="hold"/>
                                        <p:tgtEl>
                                          <p:spTgt spid="85"/>
                                        </p:tgtEl>
                                        <p:attrNameLst>
                                          <p:attrName>ppt_x</p:attrName>
                                        </p:attrNameLst>
                                      </p:cBhvr>
                                      <p:tavLst>
                                        <p:tav tm="0">
                                          <p:val>
                                            <p:strVal val="1+#ppt_w/2"/>
                                          </p:val>
                                        </p:tav>
                                        <p:tav tm="100000">
                                          <p:val>
                                            <p:strVal val="#ppt_x"/>
                                          </p:val>
                                        </p:tav>
                                      </p:tavLst>
                                    </p:anim>
                                    <p:anim calcmode="lin" valueType="num">
                                      <p:cBhvr additive="base">
                                        <p:cTn id="67" dur="500" fill="hold"/>
                                        <p:tgtEl>
                                          <p:spTgt spid="85"/>
                                        </p:tgtEl>
                                        <p:attrNameLst>
                                          <p:attrName>ppt_y</p:attrName>
                                        </p:attrNameLst>
                                      </p:cBhvr>
                                      <p:tavLst>
                                        <p:tav tm="0">
                                          <p:val>
                                            <p:strVal val="1+#ppt_h/2"/>
                                          </p:val>
                                        </p:tav>
                                        <p:tav tm="100000">
                                          <p:val>
                                            <p:strVal val="#ppt_y"/>
                                          </p:val>
                                        </p:tav>
                                      </p:tavLst>
                                    </p:anim>
                                  </p:childTnLst>
                                </p:cTn>
                              </p:par>
                              <p:par>
                                <p:cTn id="68" presetID="2" presetClass="entr" presetSubtype="6" fill="hold" nodeType="withEffect">
                                  <p:stCondLst>
                                    <p:cond delay="0"/>
                                  </p:stCondLst>
                                  <p:childTnLst>
                                    <p:set>
                                      <p:cBhvr>
                                        <p:cTn id="69" dur="1" fill="hold">
                                          <p:stCondLst>
                                            <p:cond delay="0"/>
                                          </p:stCondLst>
                                        </p:cTn>
                                        <p:tgtEl>
                                          <p:spTgt spid="87"/>
                                        </p:tgtEl>
                                        <p:attrNameLst>
                                          <p:attrName>style.visibility</p:attrName>
                                        </p:attrNameLst>
                                      </p:cBhvr>
                                      <p:to>
                                        <p:strVal val="visible"/>
                                      </p:to>
                                    </p:set>
                                    <p:anim calcmode="lin" valueType="num">
                                      <p:cBhvr additive="base">
                                        <p:cTn id="70" dur="500" fill="hold"/>
                                        <p:tgtEl>
                                          <p:spTgt spid="87"/>
                                        </p:tgtEl>
                                        <p:attrNameLst>
                                          <p:attrName>ppt_x</p:attrName>
                                        </p:attrNameLst>
                                      </p:cBhvr>
                                      <p:tavLst>
                                        <p:tav tm="0">
                                          <p:val>
                                            <p:strVal val="1+#ppt_w/2"/>
                                          </p:val>
                                        </p:tav>
                                        <p:tav tm="100000">
                                          <p:val>
                                            <p:strVal val="#ppt_x"/>
                                          </p:val>
                                        </p:tav>
                                      </p:tavLst>
                                    </p:anim>
                                    <p:anim calcmode="lin" valueType="num">
                                      <p:cBhvr additive="base">
                                        <p:cTn id="71" dur="500" fill="hold"/>
                                        <p:tgtEl>
                                          <p:spTgt spid="87"/>
                                        </p:tgtEl>
                                        <p:attrNameLst>
                                          <p:attrName>ppt_y</p:attrName>
                                        </p:attrNameLst>
                                      </p:cBhvr>
                                      <p:tavLst>
                                        <p:tav tm="0">
                                          <p:val>
                                            <p:strVal val="1+#ppt_h/2"/>
                                          </p:val>
                                        </p:tav>
                                        <p:tav tm="100000">
                                          <p:val>
                                            <p:strVal val="#ppt_y"/>
                                          </p:val>
                                        </p:tav>
                                      </p:tavLst>
                                    </p:anim>
                                  </p:childTnLst>
                                </p:cTn>
                              </p:par>
                              <p:par>
                                <p:cTn id="72" presetID="2" presetClass="entr" presetSubtype="6" fill="hold" nodeType="withEffect">
                                  <p:stCondLst>
                                    <p:cond delay="0"/>
                                  </p:stCondLst>
                                  <p:childTnLst>
                                    <p:set>
                                      <p:cBhvr>
                                        <p:cTn id="73" dur="1" fill="hold">
                                          <p:stCondLst>
                                            <p:cond delay="0"/>
                                          </p:stCondLst>
                                        </p:cTn>
                                        <p:tgtEl>
                                          <p:spTgt spid="89"/>
                                        </p:tgtEl>
                                        <p:attrNameLst>
                                          <p:attrName>style.visibility</p:attrName>
                                        </p:attrNameLst>
                                      </p:cBhvr>
                                      <p:to>
                                        <p:strVal val="visible"/>
                                      </p:to>
                                    </p:set>
                                    <p:anim calcmode="lin" valueType="num">
                                      <p:cBhvr additive="base">
                                        <p:cTn id="74" dur="500" fill="hold"/>
                                        <p:tgtEl>
                                          <p:spTgt spid="89"/>
                                        </p:tgtEl>
                                        <p:attrNameLst>
                                          <p:attrName>ppt_x</p:attrName>
                                        </p:attrNameLst>
                                      </p:cBhvr>
                                      <p:tavLst>
                                        <p:tav tm="0">
                                          <p:val>
                                            <p:strVal val="1+#ppt_w/2"/>
                                          </p:val>
                                        </p:tav>
                                        <p:tav tm="100000">
                                          <p:val>
                                            <p:strVal val="#ppt_x"/>
                                          </p:val>
                                        </p:tav>
                                      </p:tavLst>
                                    </p:anim>
                                    <p:anim calcmode="lin" valueType="num">
                                      <p:cBhvr additive="base">
                                        <p:cTn id="75" dur="500" fill="hold"/>
                                        <p:tgtEl>
                                          <p:spTgt spid="89"/>
                                        </p:tgtEl>
                                        <p:attrNameLst>
                                          <p:attrName>ppt_y</p:attrName>
                                        </p:attrNameLst>
                                      </p:cBhvr>
                                      <p:tavLst>
                                        <p:tav tm="0">
                                          <p:val>
                                            <p:strVal val="1+#ppt_h/2"/>
                                          </p:val>
                                        </p:tav>
                                        <p:tav tm="100000">
                                          <p:val>
                                            <p:strVal val="#ppt_y"/>
                                          </p:val>
                                        </p:tav>
                                      </p:tavLst>
                                    </p:anim>
                                  </p:childTnLst>
                                </p:cTn>
                              </p:par>
                              <p:par>
                                <p:cTn id="76" presetID="2" presetClass="entr" presetSubtype="6" fill="hold" nodeType="withEffect">
                                  <p:stCondLst>
                                    <p:cond delay="0"/>
                                  </p:stCondLst>
                                  <p:childTnLst>
                                    <p:set>
                                      <p:cBhvr>
                                        <p:cTn id="77" dur="1" fill="hold">
                                          <p:stCondLst>
                                            <p:cond delay="0"/>
                                          </p:stCondLst>
                                        </p:cTn>
                                        <p:tgtEl>
                                          <p:spTgt spid="91"/>
                                        </p:tgtEl>
                                        <p:attrNameLst>
                                          <p:attrName>style.visibility</p:attrName>
                                        </p:attrNameLst>
                                      </p:cBhvr>
                                      <p:to>
                                        <p:strVal val="visible"/>
                                      </p:to>
                                    </p:set>
                                    <p:anim calcmode="lin" valueType="num">
                                      <p:cBhvr additive="base">
                                        <p:cTn id="78" dur="500" fill="hold"/>
                                        <p:tgtEl>
                                          <p:spTgt spid="91"/>
                                        </p:tgtEl>
                                        <p:attrNameLst>
                                          <p:attrName>ppt_x</p:attrName>
                                        </p:attrNameLst>
                                      </p:cBhvr>
                                      <p:tavLst>
                                        <p:tav tm="0">
                                          <p:val>
                                            <p:strVal val="1+#ppt_w/2"/>
                                          </p:val>
                                        </p:tav>
                                        <p:tav tm="100000">
                                          <p:val>
                                            <p:strVal val="#ppt_x"/>
                                          </p:val>
                                        </p:tav>
                                      </p:tavLst>
                                    </p:anim>
                                    <p:anim calcmode="lin" valueType="num">
                                      <p:cBhvr additive="base">
                                        <p:cTn id="79" dur="500" fill="hold"/>
                                        <p:tgtEl>
                                          <p:spTgt spid="91"/>
                                        </p:tgtEl>
                                        <p:attrNameLst>
                                          <p:attrName>ppt_y</p:attrName>
                                        </p:attrNameLst>
                                      </p:cBhvr>
                                      <p:tavLst>
                                        <p:tav tm="0">
                                          <p:val>
                                            <p:strVal val="1+#ppt_h/2"/>
                                          </p:val>
                                        </p:tav>
                                        <p:tav tm="100000">
                                          <p:val>
                                            <p:strVal val="#ppt_y"/>
                                          </p:val>
                                        </p:tav>
                                      </p:tavLst>
                                    </p:anim>
                                  </p:childTnLst>
                                </p:cTn>
                              </p:par>
                              <p:par>
                                <p:cTn id="80" presetID="2" presetClass="entr" presetSubtype="6" fill="hold" nodeType="withEffect">
                                  <p:stCondLst>
                                    <p:cond delay="0"/>
                                  </p:stCondLst>
                                  <p:childTnLst>
                                    <p:set>
                                      <p:cBhvr>
                                        <p:cTn id="81" dur="1" fill="hold">
                                          <p:stCondLst>
                                            <p:cond delay="0"/>
                                          </p:stCondLst>
                                        </p:cTn>
                                        <p:tgtEl>
                                          <p:spTgt spid="95"/>
                                        </p:tgtEl>
                                        <p:attrNameLst>
                                          <p:attrName>style.visibility</p:attrName>
                                        </p:attrNameLst>
                                      </p:cBhvr>
                                      <p:to>
                                        <p:strVal val="visible"/>
                                      </p:to>
                                    </p:set>
                                    <p:anim calcmode="lin" valueType="num">
                                      <p:cBhvr additive="base">
                                        <p:cTn id="82" dur="500" fill="hold"/>
                                        <p:tgtEl>
                                          <p:spTgt spid="95"/>
                                        </p:tgtEl>
                                        <p:attrNameLst>
                                          <p:attrName>ppt_x</p:attrName>
                                        </p:attrNameLst>
                                      </p:cBhvr>
                                      <p:tavLst>
                                        <p:tav tm="0">
                                          <p:val>
                                            <p:strVal val="1+#ppt_w/2"/>
                                          </p:val>
                                        </p:tav>
                                        <p:tav tm="100000">
                                          <p:val>
                                            <p:strVal val="#ppt_x"/>
                                          </p:val>
                                        </p:tav>
                                      </p:tavLst>
                                    </p:anim>
                                    <p:anim calcmode="lin" valueType="num">
                                      <p:cBhvr additive="base">
                                        <p:cTn id="83"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6" presetClass="entr" presetSubtype="37" fill="hold" grpId="0" nodeType="click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barn(outVertical)">
                                      <p:cBhvr>
                                        <p:cTn id="88" dur="500"/>
                                        <p:tgtEl>
                                          <p:spTgt spid="5"/>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barn(outVertical)">
                                      <p:cBhvr>
                                        <p:cTn id="91" dur="500"/>
                                        <p:tgtEl>
                                          <p:spTgt spid="7"/>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9"/>
                                        </p:tgtEl>
                                        <p:attrNameLst>
                                          <p:attrName>style.visibility</p:attrName>
                                        </p:attrNameLst>
                                      </p:cBhvr>
                                      <p:to>
                                        <p:strVal val="visible"/>
                                      </p:to>
                                    </p:set>
                                    <p:animEffect transition="in" filter="barn(outVertical)">
                                      <p:cBhvr>
                                        <p:cTn id="9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05C97-D8A4-DCC3-4D84-CD5E96AB326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40AD937-1191-7AE5-6C05-DB52DB402210}"/>
              </a:ext>
            </a:extLst>
          </p:cNvPr>
          <p:cNvSpPr>
            <a:spLocks noGrp="1"/>
          </p:cNvSpPr>
          <p:nvPr>
            <p:ph type="title"/>
          </p:nvPr>
        </p:nvSpPr>
        <p:spPr/>
        <p:txBody>
          <a:bodyPr/>
          <a:lstStyle/>
          <a:p>
            <a:r>
              <a:rPr lang="en-US" dirty="0"/>
              <a:t>Accountability</a:t>
            </a:r>
          </a:p>
        </p:txBody>
      </p:sp>
      <p:sp>
        <p:nvSpPr>
          <p:cNvPr id="4" name="Slide Number Placeholder 3">
            <a:extLst>
              <a:ext uri="{FF2B5EF4-FFF2-40B4-BE49-F238E27FC236}">
                <a16:creationId xmlns:a16="http://schemas.microsoft.com/office/drawing/2014/main" id="{BAD961D8-E74A-41BF-A270-B78FBF0F57CB}"/>
              </a:ext>
            </a:extLst>
          </p:cNvPr>
          <p:cNvSpPr>
            <a:spLocks noGrp="1"/>
          </p:cNvSpPr>
          <p:nvPr>
            <p:ph type="sldNum" sz="quarter" idx="4294967295"/>
          </p:nvPr>
        </p:nvSpPr>
        <p:spPr>
          <a:xfrm>
            <a:off x="11807825" y="6575425"/>
            <a:ext cx="384175" cy="280988"/>
          </a:xfrm>
        </p:spPr>
        <p:txBody>
          <a:bodyPr/>
          <a:lstStyle/>
          <a:p>
            <a:fld id="{14A0D438-1743-42C4-8C31-D251F13359CC}" type="slidenum">
              <a:rPr lang="en-US" smtClean="0"/>
              <a:t>3</a:t>
            </a:fld>
            <a:endParaRPr lang="en-US"/>
          </a:p>
        </p:txBody>
      </p:sp>
      <p:sp>
        <p:nvSpPr>
          <p:cNvPr id="3" name="TextBox 2">
            <a:extLst>
              <a:ext uri="{FF2B5EF4-FFF2-40B4-BE49-F238E27FC236}">
                <a16:creationId xmlns:a16="http://schemas.microsoft.com/office/drawing/2014/main" id="{51F15D90-A8E7-72C6-2543-18711D452B9F}"/>
              </a:ext>
            </a:extLst>
          </p:cNvPr>
          <p:cNvSpPr txBox="1"/>
          <p:nvPr/>
        </p:nvSpPr>
        <p:spPr>
          <a:xfrm>
            <a:off x="367487" y="4182035"/>
            <a:ext cx="10384574" cy="1137876"/>
          </a:xfrm>
          <a:prstGeom prst="rect">
            <a:avLst/>
          </a:prstGeom>
          <a:noFill/>
        </p:spPr>
        <p:txBody>
          <a:bodyPr wrap="square">
            <a:spAutoFit/>
          </a:bodyPr>
          <a:lstStyle/>
          <a:p>
            <a:pPr marL="457200" indent="-457200">
              <a:lnSpc>
                <a:spcPct val="150000"/>
              </a:lnSpc>
              <a:buFont typeface="Wingdings" panose="05000000000000000000" pitchFamily="2" charset="2"/>
              <a:buChar char="Ø"/>
            </a:pPr>
            <a:r>
              <a:rPr lang="en-US" sz="2400" dirty="0">
                <a:solidFill>
                  <a:schemeClr val="bg2"/>
                </a:solidFill>
                <a:latin typeface="+mj-lt"/>
              </a:rPr>
              <a:t>Joint Use NESC Compliance</a:t>
            </a:r>
          </a:p>
          <a:p>
            <a:pPr marL="457200" indent="-457200">
              <a:lnSpc>
                <a:spcPct val="150000"/>
              </a:lnSpc>
              <a:buFont typeface="Wingdings" panose="05000000000000000000" pitchFamily="2" charset="2"/>
              <a:buChar char="Ø"/>
            </a:pPr>
            <a:r>
              <a:rPr lang="en-US" sz="2400" dirty="0">
                <a:solidFill>
                  <a:schemeClr val="bg2"/>
                </a:solidFill>
                <a:latin typeface="+mj-lt"/>
              </a:rPr>
              <a:t>Quality Assurance Program</a:t>
            </a:r>
          </a:p>
        </p:txBody>
      </p:sp>
    </p:spTree>
    <p:extLst>
      <p:ext uri="{BB962C8B-B14F-4D97-AF65-F5344CB8AC3E}">
        <p14:creationId xmlns:p14="http://schemas.microsoft.com/office/powerpoint/2010/main" val="1925261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68082"/>
            <a:ext cx="12192000" cy="855745"/>
          </a:xfrm>
        </p:spPr>
        <p:txBody>
          <a:bodyPr>
            <a:noAutofit/>
          </a:bodyPr>
          <a:lstStyle/>
          <a:p>
            <a:r>
              <a:rPr lang="en-US" dirty="0">
                <a:solidFill>
                  <a:schemeClr val="tx1">
                    <a:lumMod val="75000"/>
                    <a:lumOff val="25000"/>
                  </a:schemeClr>
                </a:solidFill>
                <a:latin typeface="Montserrat (Headings)"/>
                <a:cs typeface="Arial" panose="020B0604020202020204" pitchFamily="34" charset="0"/>
              </a:rPr>
              <a:t>Joint Use NESC Compliance Program</a:t>
            </a:r>
          </a:p>
        </p:txBody>
      </p:sp>
      <p:sp>
        <p:nvSpPr>
          <p:cNvPr id="2" name="Slide Number Placeholder 1"/>
          <p:cNvSpPr>
            <a:spLocks noGrp="1"/>
          </p:cNvSpPr>
          <p:nvPr>
            <p:ph type="sldNum" sz="quarter" idx="12"/>
          </p:nvPr>
        </p:nvSpPr>
        <p:spPr/>
        <p:txBody>
          <a:bodyPr/>
          <a:lstStyle/>
          <a:p>
            <a:fld id="{CC91EBC3-7C31-4E33-BA18-1FEA669A01B1}" type="slidenum">
              <a:rPr lang="en-US" smtClean="0"/>
              <a:pPr/>
              <a:t>4</a:t>
            </a:fld>
            <a:endParaRPr lang="en-US" dirty="0"/>
          </a:p>
        </p:txBody>
      </p:sp>
      <p:pic>
        <p:nvPicPr>
          <p:cNvPr id="5" name="Joint Use Basemap">
            <a:extLst>
              <a:ext uri="{FF2B5EF4-FFF2-40B4-BE49-F238E27FC236}">
                <a16:creationId xmlns:a16="http://schemas.microsoft.com/office/drawing/2014/main" id="{804FAA52-3070-607E-BB8E-AE3FAB70014E}"/>
              </a:ext>
            </a:extLst>
          </p:cNvPr>
          <p:cNvPicPr/>
          <p:nvPr/>
        </p:nvPicPr>
        <p:blipFill>
          <a:blip r:embed="rId3">
            <a:extLst>
              <a:ext uri="{28A0092B-C50C-407E-A947-70E740481C1C}">
                <a14:useLocalDpi xmlns:a14="http://schemas.microsoft.com/office/drawing/2010/main" val="0"/>
              </a:ext>
            </a:extLst>
          </a:blip>
          <a:stretch>
            <a:fillRect/>
          </a:stretch>
        </p:blipFill>
        <p:spPr>
          <a:xfrm>
            <a:off x="0" y="1013715"/>
            <a:ext cx="12192000" cy="5478525"/>
          </a:xfrm>
          <a:prstGeom prst="rect">
            <a:avLst/>
          </a:prstGeom>
        </p:spPr>
      </p:pic>
      <p:pic>
        <p:nvPicPr>
          <p:cNvPr id="6" name="Violations">
            <a:extLst>
              <a:ext uri="{FF2B5EF4-FFF2-40B4-BE49-F238E27FC236}">
                <a16:creationId xmlns:a16="http://schemas.microsoft.com/office/drawing/2014/main" id="{64D74263-B91B-3DA9-5ECE-3C5D0934470A}"/>
              </a:ext>
            </a:extLst>
          </p:cNvPr>
          <p:cNvPicPr/>
          <p:nvPr/>
        </p:nvPicPr>
        <p:blipFill>
          <a:blip r:embed="rId4">
            <a:extLst>
              <a:ext uri="{28A0092B-C50C-407E-A947-70E740481C1C}">
                <a14:useLocalDpi xmlns:a14="http://schemas.microsoft.com/office/drawing/2010/main" val="0"/>
              </a:ext>
            </a:extLst>
          </a:blip>
          <a:stretch>
            <a:fillRect/>
          </a:stretch>
        </p:blipFill>
        <p:spPr>
          <a:xfrm>
            <a:off x="0" y="1013714"/>
            <a:ext cx="12192000" cy="5478525"/>
          </a:xfrm>
          <a:prstGeom prst="rect">
            <a:avLst/>
          </a:prstGeom>
        </p:spPr>
      </p:pic>
      <p:pic>
        <p:nvPicPr>
          <p:cNvPr id="8" name="Corrected 2014">
            <a:extLst>
              <a:ext uri="{FF2B5EF4-FFF2-40B4-BE49-F238E27FC236}">
                <a16:creationId xmlns:a16="http://schemas.microsoft.com/office/drawing/2014/main" id="{AFEC22E2-0302-EA51-3FE4-68804838156B}"/>
              </a:ext>
            </a:extLst>
          </p:cNvPr>
          <p:cNvPicPr/>
          <p:nvPr/>
        </p:nvPicPr>
        <p:blipFill>
          <a:blip r:embed="rId5">
            <a:extLst>
              <a:ext uri="{28A0092B-C50C-407E-A947-70E740481C1C}">
                <a14:useLocalDpi xmlns:a14="http://schemas.microsoft.com/office/drawing/2010/main" val="0"/>
              </a:ext>
            </a:extLst>
          </a:blip>
          <a:stretch>
            <a:fillRect/>
          </a:stretch>
        </p:blipFill>
        <p:spPr>
          <a:xfrm>
            <a:off x="0" y="1013713"/>
            <a:ext cx="12192000" cy="5478525"/>
          </a:xfrm>
          <a:prstGeom prst="rect">
            <a:avLst/>
          </a:prstGeom>
        </p:spPr>
      </p:pic>
      <p:pic>
        <p:nvPicPr>
          <p:cNvPr id="9" name="Corrected 2015">
            <a:extLst>
              <a:ext uri="{FF2B5EF4-FFF2-40B4-BE49-F238E27FC236}">
                <a16:creationId xmlns:a16="http://schemas.microsoft.com/office/drawing/2014/main" id="{39AFCC62-B54F-0B06-045E-ECA880A2A3D1}"/>
              </a:ext>
            </a:extLst>
          </p:cNvPr>
          <p:cNvPicPr/>
          <p:nvPr/>
        </p:nvPicPr>
        <p:blipFill>
          <a:blip r:embed="rId6" r:link="rId7">
            <a:extLst>
              <a:ext uri="{28A0092B-C50C-407E-A947-70E740481C1C}">
                <a14:useLocalDpi xmlns:a14="http://schemas.microsoft.com/office/drawing/2010/main" val="0"/>
              </a:ext>
            </a:extLst>
          </a:blip>
          <a:stretch>
            <a:fillRect/>
          </a:stretch>
        </p:blipFill>
        <p:spPr>
          <a:xfrm>
            <a:off x="0" y="1013712"/>
            <a:ext cx="12192000" cy="5478525"/>
          </a:xfrm>
          <a:prstGeom prst="rect">
            <a:avLst/>
          </a:prstGeom>
        </p:spPr>
      </p:pic>
      <p:pic>
        <p:nvPicPr>
          <p:cNvPr id="10" name="Corrected 2016">
            <a:extLst>
              <a:ext uri="{FF2B5EF4-FFF2-40B4-BE49-F238E27FC236}">
                <a16:creationId xmlns:a16="http://schemas.microsoft.com/office/drawing/2014/main" id="{82C992BB-7C78-FCE4-A01A-946CAC38CC9D}"/>
              </a:ext>
            </a:extLst>
          </p:cNvPr>
          <p:cNvPicPr/>
          <p:nvPr/>
        </p:nvPicPr>
        <p:blipFill>
          <a:blip r:embed="rId8" r:link="rId9">
            <a:extLst>
              <a:ext uri="{28A0092B-C50C-407E-A947-70E740481C1C}">
                <a14:useLocalDpi xmlns:a14="http://schemas.microsoft.com/office/drawing/2010/main" val="0"/>
              </a:ext>
            </a:extLst>
          </a:blip>
          <a:stretch>
            <a:fillRect/>
          </a:stretch>
        </p:blipFill>
        <p:spPr>
          <a:xfrm>
            <a:off x="0" y="1013711"/>
            <a:ext cx="12192000" cy="5478525"/>
          </a:xfrm>
          <a:prstGeom prst="rect">
            <a:avLst/>
          </a:prstGeom>
        </p:spPr>
      </p:pic>
      <p:pic>
        <p:nvPicPr>
          <p:cNvPr id="13" name="Corrected 2017">
            <a:extLst>
              <a:ext uri="{FF2B5EF4-FFF2-40B4-BE49-F238E27FC236}">
                <a16:creationId xmlns:a16="http://schemas.microsoft.com/office/drawing/2014/main" id="{46A43CF2-4756-AFBA-51B0-9DB8010D470F}"/>
              </a:ext>
            </a:extLst>
          </p:cNvPr>
          <p:cNvPicPr/>
          <p:nvPr/>
        </p:nvPicPr>
        <p:blipFill>
          <a:blip r:embed="rId10">
            <a:extLst>
              <a:ext uri="{28A0092B-C50C-407E-A947-70E740481C1C}">
                <a14:useLocalDpi xmlns:a14="http://schemas.microsoft.com/office/drawing/2010/main" val="0"/>
              </a:ext>
            </a:extLst>
          </a:blip>
          <a:stretch>
            <a:fillRect/>
          </a:stretch>
        </p:blipFill>
        <p:spPr>
          <a:xfrm>
            <a:off x="0" y="1013709"/>
            <a:ext cx="12192000" cy="5478525"/>
          </a:xfrm>
          <a:prstGeom prst="rect">
            <a:avLst/>
          </a:prstGeom>
        </p:spPr>
      </p:pic>
      <p:pic>
        <p:nvPicPr>
          <p:cNvPr id="14" name="Corrected 2018">
            <a:extLst>
              <a:ext uri="{FF2B5EF4-FFF2-40B4-BE49-F238E27FC236}">
                <a16:creationId xmlns:a16="http://schemas.microsoft.com/office/drawing/2014/main" id="{748235D0-AB85-854B-26C0-8C5A2F7378D6}"/>
              </a:ext>
            </a:extLst>
          </p:cNvPr>
          <p:cNvPicPr/>
          <p:nvPr/>
        </p:nvPicPr>
        <p:blipFill>
          <a:blip r:embed="rId11">
            <a:extLst>
              <a:ext uri="{28A0092B-C50C-407E-A947-70E740481C1C}">
                <a14:useLocalDpi xmlns:a14="http://schemas.microsoft.com/office/drawing/2010/main" val="0"/>
              </a:ext>
            </a:extLst>
          </a:blip>
          <a:stretch>
            <a:fillRect/>
          </a:stretch>
        </p:blipFill>
        <p:spPr>
          <a:xfrm>
            <a:off x="0" y="1013715"/>
            <a:ext cx="12192000" cy="5478525"/>
          </a:xfrm>
          <a:prstGeom prst="rect">
            <a:avLst/>
          </a:prstGeom>
        </p:spPr>
      </p:pic>
      <p:pic>
        <p:nvPicPr>
          <p:cNvPr id="16" name="Corrected 2019">
            <a:extLst>
              <a:ext uri="{FF2B5EF4-FFF2-40B4-BE49-F238E27FC236}">
                <a16:creationId xmlns:a16="http://schemas.microsoft.com/office/drawing/2014/main" id="{A9764665-FA89-A448-B79E-577835C7DB25}"/>
              </a:ext>
            </a:extLst>
          </p:cNvPr>
          <p:cNvPicPr/>
          <p:nvPr/>
        </p:nvPicPr>
        <p:blipFill>
          <a:blip r:embed="rId12" r:link="rId13">
            <a:extLst>
              <a:ext uri="{28A0092B-C50C-407E-A947-70E740481C1C}">
                <a14:useLocalDpi xmlns:a14="http://schemas.microsoft.com/office/drawing/2010/main" val="0"/>
              </a:ext>
            </a:extLst>
          </a:blip>
          <a:stretch>
            <a:fillRect/>
          </a:stretch>
        </p:blipFill>
        <p:spPr>
          <a:xfrm>
            <a:off x="0" y="1013707"/>
            <a:ext cx="12192000" cy="5478525"/>
          </a:xfrm>
          <a:prstGeom prst="rect">
            <a:avLst/>
          </a:prstGeom>
        </p:spPr>
      </p:pic>
      <p:pic>
        <p:nvPicPr>
          <p:cNvPr id="17" name="Corrected 2020">
            <a:extLst>
              <a:ext uri="{FF2B5EF4-FFF2-40B4-BE49-F238E27FC236}">
                <a16:creationId xmlns:a16="http://schemas.microsoft.com/office/drawing/2014/main" id="{0E00C171-0FEF-540C-80F7-D2B44191F451}"/>
              </a:ext>
            </a:extLst>
          </p:cNvPr>
          <p:cNvPicPr/>
          <p:nvPr/>
        </p:nvPicPr>
        <p:blipFill>
          <a:blip r:embed="rId14">
            <a:extLst>
              <a:ext uri="{28A0092B-C50C-407E-A947-70E740481C1C}">
                <a14:useLocalDpi xmlns:a14="http://schemas.microsoft.com/office/drawing/2010/main" val="0"/>
              </a:ext>
            </a:extLst>
          </a:blip>
          <a:stretch>
            <a:fillRect/>
          </a:stretch>
        </p:blipFill>
        <p:spPr>
          <a:xfrm>
            <a:off x="0" y="1013715"/>
            <a:ext cx="12192000" cy="5478525"/>
          </a:xfrm>
          <a:prstGeom prst="rect">
            <a:avLst/>
          </a:prstGeom>
        </p:spPr>
      </p:pic>
      <p:pic>
        <p:nvPicPr>
          <p:cNvPr id="18" name="Corrected 2021">
            <a:extLst>
              <a:ext uri="{FF2B5EF4-FFF2-40B4-BE49-F238E27FC236}">
                <a16:creationId xmlns:a16="http://schemas.microsoft.com/office/drawing/2014/main" id="{4566EE70-B33B-54A1-7FF1-14D6D5DAB1CE}"/>
              </a:ext>
            </a:extLst>
          </p:cNvPr>
          <p:cNvPicPr/>
          <p:nvPr/>
        </p:nvPicPr>
        <p:blipFill>
          <a:blip r:embed="rId15">
            <a:extLst>
              <a:ext uri="{28A0092B-C50C-407E-A947-70E740481C1C}">
                <a14:useLocalDpi xmlns:a14="http://schemas.microsoft.com/office/drawing/2010/main" val="0"/>
              </a:ext>
            </a:extLst>
          </a:blip>
          <a:stretch>
            <a:fillRect/>
          </a:stretch>
        </p:blipFill>
        <p:spPr>
          <a:xfrm>
            <a:off x="0" y="1013715"/>
            <a:ext cx="12192000" cy="5478525"/>
          </a:xfrm>
          <a:prstGeom prst="rect">
            <a:avLst/>
          </a:prstGeom>
        </p:spPr>
      </p:pic>
      <p:pic>
        <p:nvPicPr>
          <p:cNvPr id="19" name="Corrected 2022">
            <a:extLst>
              <a:ext uri="{FF2B5EF4-FFF2-40B4-BE49-F238E27FC236}">
                <a16:creationId xmlns:a16="http://schemas.microsoft.com/office/drawing/2014/main" id="{DE475F46-7F32-9747-E0F2-F4DD7F7C306F}"/>
              </a:ext>
            </a:extLst>
          </p:cNvPr>
          <p:cNvPicPr/>
          <p:nvPr/>
        </p:nvPicPr>
        <p:blipFill>
          <a:blip r:embed="rId16" r:link="rId17">
            <a:extLst>
              <a:ext uri="{28A0092B-C50C-407E-A947-70E740481C1C}">
                <a14:useLocalDpi xmlns:a14="http://schemas.microsoft.com/office/drawing/2010/main" val="0"/>
              </a:ext>
            </a:extLst>
          </a:blip>
          <a:stretch>
            <a:fillRect/>
          </a:stretch>
        </p:blipFill>
        <p:spPr>
          <a:xfrm>
            <a:off x="0" y="1013705"/>
            <a:ext cx="12192000" cy="5478525"/>
          </a:xfrm>
          <a:prstGeom prst="rect">
            <a:avLst/>
          </a:prstGeom>
        </p:spPr>
      </p:pic>
      <p:pic>
        <p:nvPicPr>
          <p:cNvPr id="20" name="Corrected 2023">
            <a:extLst>
              <a:ext uri="{FF2B5EF4-FFF2-40B4-BE49-F238E27FC236}">
                <a16:creationId xmlns:a16="http://schemas.microsoft.com/office/drawing/2014/main" id="{8AD85FF9-88AF-F120-20D2-74D87C037B5A}"/>
              </a:ext>
            </a:extLst>
          </p:cNvPr>
          <p:cNvPicPr/>
          <p:nvPr/>
        </p:nvPicPr>
        <p:blipFill>
          <a:blip r:embed="rId18" r:link="rId19">
            <a:extLst>
              <a:ext uri="{28A0092B-C50C-407E-A947-70E740481C1C}">
                <a14:useLocalDpi xmlns:a14="http://schemas.microsoft.com/office/drawing/2010/main" val="0"/>
              </a:ext>
            </a:extLst>
          </a:blip>
          <a:stretch>
            <a:fillRect/>
          </a:stretch>
        </p:blipFill>
        <p:spPr>
          <a:xfrm>
            <a:off x="0" y="1013715"/>
            <a:ext cx="12192000" cy="5478525"/>
          </a:xfrm>
          <a:prstGeom prst="rect">
            <a:avLst/>
          </a:prstGeom>
        </p:spPr>
      </p:pic>
      <p:pic>
        <p:nvPicPr>
          <p:cNvPr id="21" name="Corrected 2024">
            <a:extLst>
              <a:ext uri="{FF2B5EF4-FFF2-40B4-BE49-F238E27FC236}">
                <a16:creationId xmlns:a16="http://schemas.microsoft.com/office/drawing/2014/main" id="{DD383019-1FD6-403B-4F81-582770919B6C}"/>
              </a:ext>
            </a:extLst>
          </p:cNvPr>
          <p:cNvPicPr/>
          <p:nvPr/>
        </p:nvPicPr>
        <p:blipFill>
          <a:blip r:embed="rId20" r:link="rId21">
            <a:extLst>
              <a:ext uri="{28A0092B-C50C-407E-A947-70E740481C1C}">
                <a14:useLocalDpi xmlns:a14="http://schemas.microsoft.com/office/drawing/2010/main" val="0"/>
              </a:ext>
            </a:extLst>
          </a:blip>
          <a:stretch>
            <a:fillRect/>
          </a:stretch>
        </p:blipFill>
        <p:spPr>
          <a:xfrm>
            <a:off x="0" y="1013715"/>
            <a:ext cx="12192000" cy="5478525"/>
          </a:xfrm>
          <a:prstGeom prst="rect">
            <a:avLst/>
          </a:prstGeom>
        </p:spPr>
      </p:pic>
      <p:pic>
        <p:nvPicPr>
          <p:cNvPr id="22" name="Corrected 2025">
            <a:extLst>
              <a:ext uri="{FF2B5EF4-FFF2-40B4-BE49-F238E27FC236}">
                <a16:creationId xmlns:a16="http://schemas.microsoft.com/office/drawing/2014/main" id="{1E1B61C0-86AA-BBE2-9995-384F80D963DD}"/>
              </a:ext>
            </a:extLst>
          </p:cNvPr>
          <p:cNvPicPr/>
          <p:nvPr/>
        </p:nvPicPr>
        <p:blipFill>
          <a:blip r:embed="rId22" r:link="rId23">
            <a:extLst>
              <a:ext uri="{28A0092B-C50C-407E-A947-70E740481C1C}">
                <a14:useLocalDpi xmlns:a14="http://schemas.microsoft.com/office/drawing/2010/main" val="0"/>
              </a:ext>
            </a:extLst>
          </a:blip>
          <a:stretch>
            <a:fillRect/>
          </a:stretch>
        </p:blipFill>
        <p:spPr>
          <a:xfrm>
            <a:off x="0" y="1013703"/>
            <a:ext cx="12192000" cy="5478525"/>
          </a:xfrm>
          <a:prstGeom prst="rect">
            <a:avLst/>
          </a:prstGeom>
        </p:spPr>
      </p:pic>
      <p:pic>
        <p:nvPicPr>
          <p:cNvPr id="23" name="Corrected 2026">
            <a:extLst>
              <a:ext uri="{FF2B5EF4-FFF2-40B4-BE49-F238E27FC236}">
                <a16:creationId xmlns:a16="http://schemas.microsoft.com/office/drawing/2014/main" id="{D128CA9F-3AC3-8F2A-3DA4-B33F6A871F61}"/>
              </a:ext>
            </a:extLst>
          </p:cNvPr>
          <p:cNvPicPr/>
          <p:nvPr/>
        </p:nvPicPr>
        <p:blipFill>
          <a:blip r:embed="rId24" r:link="rId25">
            <a:extLst>
              <a:ext uri="{28A0092B-C50C-407E-A947-70E740481C1C}">
                <a14:useLocalDpi xmlns:a14="http://schemas.microsoft.com/office/drawing/2010/main" val="0"/>
              </a:ext>
            </a:extLst>
          </a:blip>
          <a:stretch>
            <a:fillRect/>
          </a:stretch>
        </p:blipFill>
        <p:spPr>
          <a:xfrm>
            <a:off x="0" y="1013701"/>
            <a:ext cx="12192000" cy="5478525"/>
          </a:xfrm>
          <a:prstGeom prst="rect">
            <a:avLst/>
          </a:prstGeom>
        </p:spPr>
      </p:pic>
      <p:sp>
        <p:nvSpPr>
          <p:cNvPr id="11" name="TextBox 10">
            <a:extLst>
              <a:ext uri="{FF2B5EF4-FFF2-40B4-BE49-F238E27FC236}">
                <a16:creationId xmlns:a16="http://schemas.microsoft.com/office/drawing/2014/main" id="{3661B7E1-1210-B349-1B3D-1282049F1937}"/>
              </a:ext>
            </a:extLst>
          </p:cNvPr>
          <p:cNvSpPr txBox="1"/>
          <p:nvPr/>
        </p:nvSpPr>
        <p:spPr>
          <a:xfrm>
            <a:off x="8306657" y="2655869"/>
            <a:ext cx="914400" cy="261610"/>
          </a:xfrm>
          <a:prstGeom prst="rect">
            <a:avLst/>
          </a:prstGeom>
          <a:noFill/>
        </p:spPr>
        <p:txBody>
          <a:bodyPr wrap="square" rtlCol="0">
            <a:spAutoFit/>
          </a:bodyPr>
          <a:lstStyle/>
          <a:p>
            <a:pPr algn="l"/>
            <a:r>
              <a:rPr lang="en-US" sz="1100" b="1" dirty="0">
                <a:solidFill>
                  <a:schemeClr val="bg2"/>
                </a:solidFill>
              </a:rPr>
              <a:t>Pasco</a:t>
            </a:r>
            <a:endParaRPr lang="en-US" sz="1400" b="1" dirty="0">
              <a:solidFill>
                <a:schemeClr val="bg2"/>
              </a:solidFill>
            </a:endParaRPr>
          </a:p>
        </p:txBody>
      </p:sp>
    </p:spTree>
    <p:extLst>
      <p:ext uri="{BB962C8B-B14F-4D97-AF65-F5344CB8AC3E}">
        <p14:creationId xmlns:p14="http://schemas.microsoft.com/office/powerpoint/2010/main" val="50500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250"/>
                                  </p:stCondLst>
                                  <p:childTnLst>
                                    <p:set>
                                      <p:cBhvr>
                                        <p:cTn id="15" dur="1" fill="hold">
                                          <p:stCondLst>
                                            <p:cond delay="0"/>
                                          </p:stCondLst>
                                        </p:cTn>
                                        <p:tgtEl>
                                          <p:spTgt spid="9"/>
                                        </p:tgtEl>
                                        <p:attrNameLst>
                                          <p:attrName>style.visibility</p:attrName>
                                        </p:attrNameLst>
                                      </p:cBhvr>
                                      <p:to>
                                        <p:strVal val="visible"/>
                                      </p:to>
                                    </p:set>
                                  </p:childTnLst>
                                </p:cTn>
                              </p:par>
                            </p:childTnLst>
                          </p:cTn>
                        </p:par>
                        <p:par>
                          <p:cTn id="16" fill="hold">
                            <p:stCondLst>
                              <p:cond delay="250"/>
                            </p:stCondLst>
                            <p:childTnLst>
                              <p:par>
                                <p:cTn id="17" presetID="1" presetClass="entr" presetSubtype="0" fill="hold" nodeType="afterEffect">
                                  <p:stCondLst>
                                    <p:cond delay="250"/>
                                  </p:stCondLst>
                                  <p:childTnLst>
                                    <p:set>
                                      <p:cBhvr>
                                        <p:cTn id="18" dur="1" fill="hold">
                                          <p:stCondLst>
                                            <p:cond delay="0"/>
                                          </p:stCondLst>
                                        </p:cTn>
                                        <p:tgtEl>
                                          <p:spTgt spid="10"/>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nodeType="afterEffect">
                                  <p:stCondLst>
                                    <p:cond delay="250"/>
                                  </p:stCondLst>
                                  <p:childTnLst>
                                    <p:set>
                                      <p:cBhvr>
                                        <p:cTn id="21" dur="1" fill="hold">
                                          <p:stCondLst>
                                            <p:cond delay="0"/>
                                          </p:stCondLst>
                                        </p:cTn>
                                        <p:tgtEl>
                                          <p:spTgt spid="13"/>
                                        </p:tgtEl>
                                        <p:attrNameLst>
                                          <p:attrName>style.visibility</p:attrName>
                                        </p:attrNameLst>
                                      </p:cBhvr>
                                      <p:to>
                                        <p:strVal val="visible"/>
                                      </p:to>
                                    </p:set>
                                  </p:childTnLst>
                                </p:cTn>
                              </p:par>
                            </p:childTnLst>
                          </p:cTn>
                        </p:par>
                        <p:par>
                          <p:cTn id="22" fill="hold">
                            <p:stCondLst>
                              <p:cond delay="750"/>
                            </p:stCondLst>
                            <p:childTnLst>
                              <p:par>
                                <p:cTn id="23" presetID="1" presetClass="entr" presetSubtype="0" fill="hold" nodeType="afterEffect">
                                  <p:stCondLst>
                                    <p:cond delay="250"/>
                                  </p:stCondLst>
                                  <p:childTnLst>
                                    <p:set>
                                      <p:cBhvr>
                                        <p:cTn id="24" dur="1" fill="hold">
                                          <p:stCondLst>
                                            <p:cond delay="0"/>
                                          </p:stCondLst>
                                        </p:cTn>
                                        <p:tgtEl>
                                          <p:spTgt spid="14"/>
                                        </p:tgtEl>
                                        <p:attrNameLst>
                                          <p:attrName>style.visibility</p:attrName>
                                        </p:attrNameLst>
                                      </p:cBhvr>
                                      <p:to>
                                        <p:strVal val="visible"/>
                                      </p:to>
                                    </p:set>
                                  </p:childTnLst>
                                </p:cTn>
                              </p:par>
                            </p:childTnLst>
                          </p:cTn>
                        </p:par>
                        <p:par>
                          <p:cTn id="25" fill="hold">
                            <p:stCondLst>
                              <p:cond delay="1000"/>
                            </p:stCondLst>
                            <p:childTnLst>
                              <p:par>
                                <p:cTn id="26" presetID="1" presetClass="entr" presetSubtype="0" fill="hold" nodeType="afterEffect">
                                  <p:stCondLst>
                                    <p:cond delay="250"/>
                                  </p:stCondLst>
                                  <p:childTnLst>
                                    <p:set>
                                      <p:cBhvr>
                                        <p:cTn id="27" dur="1" fill="hold">
                                          <p:stCondLst>
                                            <p:cond delay="0"/>
                                          </p:stCondLst>
                                        </p:cTn>
                                        <p:tgtEl>
                                          <p:spTgt spid="16"/>
                                        </p:tgtEl>
                                        <p:attrNameLst>
                                          <p:attrName>style.visibility</p:attrName>
                                        </p:attrNameLst>
                                      </p:cBhvr>
                                      <p:to>
                                        <p:strVal val="visible"/>
                                      </p:to>
                                    </p:set>
                                  </p:childTnLst>
                                </p:cTn>
                              </p:par>
                            </p:childTnLst>
                          </p:cTn>
                        </p:par>
                        <p:par>
                          <p:cTn id="28" fill="hold">
                            <p:stCondLst>
                              <p:cond delay="1250"/>
                            </p:stCondLst>
                            <p:childTnLst>
                              <p:par>
                                <p:cTn id="29" presetID="1" presetClass="entr" presetSubtype="0" fill="hold" nodeType="afterEffect">
                                  <p:stCondLst>
                                    <p:cond delay="250"/>
                                  </p:stCondLst>
                                  <p:childTnLst>
                                    <p:set>
                                      <p:cBhvr>
                                        <p:cTn id="30" dur="1" fill="hold">
                                          <p:stCondLst>
                                            <p:cond delay="0"/>
                                          </p:stCondLst>
                                        </p:cTn>
                                        <p:tgtEl>
                                          <p:spTgt spid="17"/>
                                        </p:tgtEl>
                                        <p:attrNameLst>
                                          <p:attrName>style.visibility</p:attrName>
                                        </p:attrNameLst>
                                      </p:cBhvr>
                                      <p:to>
                                        <p:strVal val="visible"/>
                                      </p:to>
                                    </p:set>
                                  </p:childTnLst>
                                </p:cTn>
                              </p:par>
                            </p:childTnLst>
                          </p:cTn>
                        </p:par>
                        <p:par>
                          <p:cTn id="31" fill="hold">
                            <p:stCondLst>
                              <p:cond delay="1500"/>
                            </p:stCondLst>
                            <p:childTnLst>
                              <p:par>
                                <p:cTn id="32" presetID="1" presetClass="entr" presetSubtype="0" fill="hold" nodeType="afterEffect">
                                  <p:stCondLst>
                                    <p:cond delay="25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1750"/>
                            </p:stCondLst>
                            <p:childTnLst>
                              <p:par>
                                <p:cTn id="35" presetID="1" presetClass="entr" presetSubtype="0" fill="hold" nodeType="afterEffect">
                                  <p:stCondLst>
                                    <p:cond delay="250"/>
                                  </p:stCondLst>
                                  <p:childTnLst>
                                    <p:set>
                                      <p:cBhvr>
                                        <p:cTn id="36" dur="1" fill="hold">
                                          <p:stCondLst>
                                            <p:cond delay="0"/>
                                          </p:stCondLst>
                                        </p:cTn>
                                        <p:tgtEl>
                                          <p:spTgt spid="19"/>
                                        </p:tgtEl>
                                        <p:attrNameLst>
                                          <p:attrName>style.visibility</p:attrName>
                                        </p:attrNameLst>
                                      </p:cBhvr>
                                      <p:to>
                                        <p:strVal val="visible"/>
                                      </p:to>
                                    </p:set>
                                  </p:childTnLst>
                                </p:cTn>
                              </p:par>
                            </p:childTnLst>
                          </p:cTn>
                        </p:par>
                        <p:par>
                          <p:cTn id="37" fill="hold">
                            <p:stCondLst>
                              <p:cond delay="2000"/>
                            </p:stCondLst>
                            <p:childTnLst>
                              <p:par>
                                <p:cTn id="38" presetID="1" presetClass="entr" presetSubtype="0" fill="hold" nodeType="afterEffect">
                                  <p:stCondLst>
                                    <p:cond delay="250"/>
                                  </p:stCondLst>
                                  <p:childTnLst>
                                    <p:set>
                                      <p:cBhvr>
                                        <p:cTn id="39" dur="1" fill="hold">
                                          <p:stCondLst>
                                            <p:cond delay="0"/>
                                          </p:stCondLst>
                                        </p:cTn>
                                        <p:tgtEl>
                                          <p:spTgt spid="20"/>
                                        </p:tgtEl>
                                        <p:attrNameLst>
                                          <p:attrName>style.visibility</p:attrName>
                                        </p:attrNameLst>
                                      </p:cBhvr>
                                      <p:to>
                                        <p:strVal val="visible"/>
                                      </p:to>
                                    </p:set>
                                  </p:childTnLst>
                                </p:cTn>
                              </p:par>
                            </p:childTnLst>
                          </p:cTn>
                        </p:par>
                        <p:par>
                          <p:cTn id="40" fill="hold">
                            <p:stCondLst>
                              <p:cond delay="2250"/>
                            </p:stCondLst>
                            <p:childTnLst>
                              <p:par>
                                <p:cTn id="41" presetID="1" presetClass="entr" presetSubtype="0" fill="hold" nodeType="afterEffect">
                                  <p:stCondLst>
                                    <p:cond delay="250"/>
                                  </p:stCondLst>
                                  <p:childTnLst>
                                    <p:set>
                                      <p:cBhvr>
                                        <p:cTn id="42" dur="1" fill="hold">
                                          <p:stCondLst>
                                            <p:cond delay="0"/>
                                          </p:stCondLst>
                                        </p:cTn>
                                        <p:tgtEl>
                                          <p:spTgt spid="21"/>
                                        </p:tgtEl>
                                        <p:attrNameLst>
                                          <p:attrName>style.visibility</p:attrName>
                                        </p:attrNameLst>
                                      </p:cBhvr>
                                      <p:to>
                                        <p:strVal val="visible"/>
                                      </p:to>
                                    </p:set>
                                  </p:childTnLst>
                                </p:cTn>
                              </p:par>
                            </p:childTnLst>
                          </p:cTn>
                        </p:par>
                        <p:par>
                          <p:cTn id="43" fill="hold">
                            <p:stCondLst>
                              <p:cond delay="2500"/>
                            </p:stCondLst>
                            <p:childTnLst>
                              <p:par>
                                <p:cTn id="44" presetID="1" presetClass="entr" presetSubtype="0" fill="hold" nodeType="afterEffect">
                                  <p:stCondLst>
                                    <p:cond delay="250"/>
                                  </p:stCondLst>
                                  <p:childTnLst>
                                    <p:set>
                                      <p:cBhvr>
                                        <p:cTn id="45" dur="1" fill="hold">
                                          <p:stCondLst>
                                            <p:cond delay="0"/>
                                          </p:stCondLst>
                                        </p:cTn>
                                        <p:tgtEl>
                                          <p:spTgt spid="22"/>
                                        </p:tgtEl>
                                        <p:attrNameLst>
                                          <p:attrName>style.visibility</p:attrName>
                                        </p:attrNameLst>
                                      </p:cBhvr>
                                      <p:to>
                                        <p:strVal val="visible"/>
                                      </p:to>
                                    </p:set>
                                  </p:childTnLst>
                                </p:cTn>
                              </p:par>
                            </p:childTnLst>
                          </p:cTn>
                        </p:par>
                        <p:par>
                          <p:cTn id="46" fill="hold">
                            <p:stCondLst>
                              <p:cond delay="2750"/>
                            </p:stCondLst>
                            <p:childTnLst>
                              <p:par>
                                <p:cTn id="47" presetID="1" presetClass="entr" presetSubtype="0" fill="hold" nodeType="afterEffect">
                                  <p:stCondLst>
                                    <p:cond delay="25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1D332-6EAA-4668-A0F3-71172BB9A0B5}"/>
              </a:ext>
            </a:extLst>
          </p:cNvPr>
          <p:cNvSpPr>
            <a:spLocks noGrp="1"/>
          </p:cNvSpPr>
          <p:nvPr>
            <p:ph type="title"/>
          </p:nvPr>
        </p:nvSpPr>
        <p:spPr>
          <a:xfrm>
            <a:off x="0" y="155447"/>
            <a:ext cx="12192000" cy="740099"/>
          </a:xfrm>
        </p:spPr>
        <p:txBody>
          <a:bodyPr>
            <a:normAutofit fontScale="90000"/>
          </a:bodyPr>
          <a:lstStyle/>
          <a:p>
            <a:r>
              <a:rPr kumimoji="0" lang="en-US" sz="3600" b="1" i="0" u="none" strike="noStrike" kern="1200" cap="none" spc="0" normalizeH="0" baseline="0" noProof="0" dirty="0">
                <a:ln>
                  <a:noFill/>
                </a:ln>
                <a:solidFill>
                  <a:prstClr val="white">
                    <a:lumMod val="75000"/>
                    <a:lumOff val="25000"/>
                  </a:prstClr>
                </a:solidFill>
                <a:effectLst/>
                <a:uLnTx/>
                <a:uFillTx/>
                <a:latin typeface="Montserrat (Headings)"/>
                <a:cs typeface="Arial" panose="020B0604020202020204" pitchFamily="34" charset="0"/>
              </a:rPr>
              <a:t>Joint Use NESC / Best Practices Compliance Program</a:t>
            </a:r>
            <a:endParaRPr lang="en-US" sz="4000" dirty="0">
              <a:solidFill>
                <a:schemeClr val="tx1">
                  <a:lumMod val="75000"/>
                  <a:lumOff val="25000"/>
                </a:schemeClr>
              </a:solidFill>
              <a:latin typeface="Montserrat (Headings)"/>
              <a:cs typeface="Arial" panose="020B0604020202020204" pitchFamily="34" charset="0"/>
            </a:endParaRPr>
          </a:p>
        </p:txBody>
      </p:sp>
      <p:sp>
        <p:nvSpPr>
          <p:cNvPr id="4" name="Slide Number Placeholder 3">
            <a:extLst>
              <a:ext uri="{FF2B5EF4-FFF2-40B4-BE49-F238E27FC236}">
                <a16:creationId xmlns:a16="http://schemas.microsoft.com/office/drawing/2014/main" id="{E665E85F-BE50-4883-BFDB-F6CA84330AC0}"/>
              </a:ext>
            </a:extLst>
          </p:cNvPr>
          <p:cNvSpPr>
            <a:spLocks noGrp="1"/>
          </p:cNvSpPr>
          <p:nvPr>
            <p:ph type="sldNum" sz="quarter" idx="12"/>
          </p:nvPr>
        </p:nvSpPr>
        <p:spPr/>
        <p:txBody>
          <a:bodyPr/>
          <a:lstStyle/>
          <a:p>
            <a:fld id="{CC91EBC3-7C31-4E33-BA18-1FEA669A01B1}" type="slidenum">
              <a:rPr lang="en-US" smtClean="0"/>
              <a:pPr/>
              <a:t>5</a:t>
            </a:fld>
            <a:endParaRPr lang="en-US"/>
          </a:p>
        </p:txBody>
      </p:sp>
      <p:sp>
        <p:nvSpPr>
          <p:cNvPr id="6" name="TextBox 5">
            <a:extLst>
              <a:ext uri="{FF2B5EF4-FFF2-40B4-BE49-F238E27FC236}">
                <a16:creationId xmlns:a16="http://schemas.microsoft.com/office/drawing/2014/main" id="{F71594CB-6B20-43E4-BA3B-9F8D7DC8A5CD}"/>
              </a:ext>
            </a:extLst>
          </p:cNvPr>
          <p:cNvSpPr txBox="1"/>
          <p:nvPr/>
        </p:nvSpPr>
        <p:spPr>
          <a:xfrm>
            <a:off x="141856" y="1089837"/>
            <a:ext cx="6535392" cy="584775"/>
          </a:xfrm>
          <a:prstGeom prst="rect">
            <a:avLst/>
          </a:prstGeom>
          <a:noFill/>
        </p:spPr>
        <p:txBody>
          <a:bodyPr wrap="square" rtlCol="0">
            <a:spAutoFit/>
          </a:bodyPr>
          <a:lstStyle/>
          <a:p>
            <a:r>
              <a:rPr lang="en-US" b="1" dirty="0">
                <a:solidFill>
                  <a:srgbClr val="011F34"/>
                </a:solidFill>
                <a:latin typeface="Calibri" panose="020F0502020204030204" pitchFamily="34" charset="0"/>
                <a:cs typeface="Calibri" panose="020F0502020204030204" pitchFamily="34" charset="0"/>
              </a:rPr>
              <a:t>As of August 1</a:t>
            </a:r>
            <a:r>
              <a:rPr lang="en-US" b="1" baseline="30000" dirty="0">
                <a:solidFill>
                  <a:srgbClr val="011F34"/>
                </a:solidFill>
                <a:latin typeface="Calibri" panose="020F0502020204030204" pitchFamily="34" charset="0"/>
                <a:cs typeface="Calibri" panose="020F0502020204030204" pitchFamily="34" charset="0"/>
              </a:rPr>
              <a:t>st</a:t>
            </a:r>
            <a:r>
              <a:rPr lang="en-US" b="1" dirty="0">
                <a:solidFill>
                  <a:srgbClr val="011F34"/>
                </a:solidFill>
                <a:latin typeface="Calibri" panose="020F0502020204030204" pitchFamily="34" charset="0"/>
                <a:cs typeface="Calibri" panose="020F0502020204030204" pitchFamily="34" charset="0"/>
              </a:rPr>
              <a:t>, 2026: </a:t>
            </a:r>
          </a:p>
          <a:p>
            <a:pPr marL="285750" indent="-285750">
              <a:buFont typeface="Arial" panose="020B0604020202020204" pitchFamily="34" charset="0"/>
              <a:buChar char="•"/>
            </a:pPr>
            <a:r>
              <a:rPr lang="en-US" sz="1400" b="1" dirty="0">
                <a:solidFill>
                  <a:schemeClr val="bg1"/>
                </a:solidFill>
                <a:latin typeface="Calibri" panose="020F0502020204030204" pitchFamily="34" charset="0"/>
                <a:cs typeface="Calibri" panose="020F0502020204030204" pitchFamily="34" charset="0"/>
              </a:rPr>
              <a:t>1,858</a:t>
            </a:r>
            <a:r>
              <a:rPr lang="en-US" sz="1400" dirty="0">
                <a:solidFill>
                  <a:srgbClr val="011F34"/>
                </a:solidFill>
                <a:latin typeface="Calibri" panose="020F0502020204030204" pitchFamily="34" charset="0"/>
                <a:cs typeface="Calibri" panose="020F0502020204030204" pitchFamily="34" charset="0"/>
              </a:rPr>
              <a:t> Compliance Violations corrected by BPUD Contractor </a:t>
            </a:r>
          </a:p>
        </p:txBody>
      </p:sp>
      <p:graphicFrame>
        <p:nvGraphicFramePr>
          <p:cNvPr id="7" name="Table 6">
            <a:extLst>
              <a:ext uri="{FF2B5EF4-FFF2-40B4-BE49-F238E27FC236}">
                <a16:creationId xmlns:a16="http://schemas.microsoft.com/office/drawing/2014/main" id="{47ED93B5-01C4-4657-A33D-7C2E7ED65EC2}"/>
              </a:ext>
            </a:extLst>
          </p:cNvPr>
          <p:cNvGraphicFramePr>
            <a:graphicFrameLocks noGrp="1"/>
          </p:cNvGraphicFramePr>
          <p:nvPr>
            <p:extLst>
              <p:ext uri="{D42A27DB-BD31-4B8C-83A1-F6EECF244321}">
                <p14:modId xmlns:p14="http://schemas.microsoft.com/office/powerpoint/2010/main" val="3167932980"/>
              </p:ext>
            </p:extLst>
          </p:nvPr>
        </p:nvGraphicFramePr>
        <p:xfrm>
          <a:off x="232492" y="2004057"/>
          <a:ext cx="6279372" cy="4396825"/>
        </p:xfrm>
        <a:graphic>
          <a:graphicData uri="http://schemas.openxmlformats.org/drawingml/2006/table">
            <a:tbl>
              <a:tblPr firstRow="1" firstCol="1" bandRow="1">
                <a:tableStyleId>{0660B408-B3CF-4A94-85FC-2B1E0A45F4A2}</a:tableStyleId>
              </a:tblPr>
              <a:tblGrid>
                <a:gridCol w="4689023">
                  <a:extLst>
                    <a:ext uri="{9D8B030D-6E8A-4147-A177-3AD203B41FA5}">
                      <a16:colId xmlns:a16="http://schemas.microsoft.com/office/drawing/2014/main" val="4280483487"/>
                    </a:ext>
                  </a:extLst>
                </a:gridCol>
                <a:gridCol w="1590349">
                  <a:extLst>
                    <a:ext uri="{9D8B030D-6E8A-4147-A177-3AD203B41FA5}">
                      <a16:colId xmlns:a16="http://schemas.microsoft.com/office/drawing/2014/main" val="1921817361"/>
                    </a:ext>
                  </a:extLst>
                </a:gridCol>
              </a:tblGrid>
              <a:tr h="478999">
                <a:tc>
                  <a:txBody>
                    <a:bodyPr/>
                    <a:lstStyle/>
                    <a:p>
                      <a:pPr marL="0" marR="0" algn="ctr">
                        <a:lnSpc>
                          <a:spcPct val="115000"/>
                        </a:lnSpc>
                        <a:spcBef>
                          <a:spcPts val="0"/>
                        </a:spcBef>
                        <a:spcAft>
                          <a:spcPts val="0"/>
                        </a:spcAft>
                      </a:pPr>
                      <a:r>
                        <a:rPr lang="en-US" sz="1800" dirty="0">
                          <a:effectLst/>
                          <a:latin typeface="Calibri" panose="020F0502020204030204" pitchFamily="34" charset="0"/>
                          <a:cs typeface="Calibri" panose="020F0502020204030204" pitchFamily="34" charset="0"/>
                        </a:rPr>
                        <a:t>Description</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Violations</a:t>
                      </a:r>
                    </a:p>
                  </a:txBody>
                  <a:tcPr marL="68580" marR="68580" marT="0" marB="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444004131"/>
                  </a:ext>
                </a:extLst>
              </a:tr>
              <a:tr h="350956">
                <a:tc>
                  <a:txBody>
                    <a:bodyPr/>
                    <a:lstStyle/>
                    <a:p>
                      <a:pPr marL="0" marR="0" algn="l">
                        <a:lnSpc>
                          <a:spcPct val="115000"/>
                        </a:lnSpc>
                        <a:spcBef>
                          <a:spcPts val="0"/>
                        </a:spcBef>
                        <a:spcAft>
                          <a:spcPts val="0"/>
                        </a:spcAft>
                      </a:pPr>
                      <a:r>
                        <a:rPr kumimoji="0" lang="en-US" sz="1400" b="1" kern="1200" dirty="0">
                          <a:solidFill>
                            <a:schemeClr val="dk1"/>
                          </a:solidFill>
                          <a:effectLst/>
                          <a:latin typeface="Calibri" panose="020F0502020204030204" pitchFamily="34" charset="0"/>
                          <a:ea typeface="+mn-ea"/>
                          <a:cs typeface="Calibri" panose="020F0502020204030204" pitchFamily="34" charset="0"/>
                        </a:rPr>
                        <a:t>Unfinished Work (Tagging – Non NESC)</a:t>
                      </a:r>
                    </a:p>
                  </a:txBody>
                  <a:tcPr marL="68580" marR="68580" marT="0" marB="0" anchor="ctr">
                    <a:lnT w="28575" cap="flat" cmpd="sng" algn="ctr">
                      <a:solidFill>
                        <a:schemeClr val="bg1"/>
                      </a:solidFill>
                      <a:prstDash val="solid"/>
                      <a:round/>
                      <a:headEnd type="none" w="med" len="med"/>
                      <a:tailEnd type="none" w="med" len="med"/>
                    </a:lnT>
                  </a:tcPr>
                </a:tc>
                <a:tc>
                  <a:txBody>
                    <a:bodyPr/>
                    <a:lstStyle/>
                    <a:p>
                      <a:pPr marL="0" marR="0" algn="ctr" rtl="0" eaLnBrk="1" latinLnBrk="0" hangingPunct="1">
                        <a:lnSpc>
                          <a:spcPct val="115000"/>
                        </a:lnSpc>
                        <a:spcBef>
                          <a:spcPts val="0"/>
                        </a:spcBef>
                        <a:spcAft>
                          <a:spcPts val="0"/>
                        </a:spcAft>
                      </a:pPr>
                      <a:r>
                        <a:rPr kumimoji="0" lang="en-US" sz="1400" b="1" kern="1200" dirty="0">
                          <a:solidFill>
                            <a:schemeClr val="dk1"/>
                          </a:solidFill>
                          <a:effectLst/>
                          <a:latin typeface="Calibri" panose="020F0502020204030204" pitchFamily="34" charset="0"/>
                          <a:ea typeface="+mn-ea"/>
                          <a:cs typeface="Calibri" panose="020F0502020204030204" pitchFamily="34" charset="0"/>
                        </a:rPr>
                        <a:t>48%</a:t>
                      </a:r>
                    </a:p>
                  </a:txBody>
                  <a:tcPr marL="68580" marR="68580" marT="0" marB="0" anchor="ctr">
                    <a:lnT w="2857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174482911"/>
                  </a:ext>
                </a:extLst>
              </a:tr>
              <a:tr h="350956">
                <a:tc>
                  <a:txBody>
                    <a:bodyPr/>
                    <a:lstStyle/>
                    <a:p>
                      <a:pPr marL="0" marR="0" algn="l">
                        <a:lnSpc>
                          <a:spcPct val="115000"/>
                        </a:lnSpc>
                        <a:spcBef>
                          <a:spcPts val="0"/>
                        </a:spcBef>
                        <a:spcAft>
                          <a:spcPts val="0"/>
                        </a:spcAft>
                      </a:pPr>
                      <a:r>
                        <a:rPr kumimoji="0" lang="en-US" sz="1400" b="1" kern="1200" dirty="0">
                          <a:solidFill>
                            <a:schemeClr val="dk1"/>
                          </a:solidFill>
                          <a:effectLst/>
                          <a:latin typeface="Calibri" panose="020F0502020204030204" pitchFamily="34" charset="0"/>
                          <a:ea typeface="+mn-ea"/>
                          <a:cs typeface="Calibri" panose="020F0502020204030204" pitchFamily="34" charset="0"/>
                        </a:rPr>
                        <a:t>Bonding / Grounded Equipment</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chemeClr val="dk1"/>
                          </a:solidFill>
                          <a:effectLst/>
                          <a:latin typeface="Calibri" panose="020F0502020204030204" pitchFamily="34" charset="0"/>
                          <a:ea typeface="+mn-ea"/>
                          <a:cs typeface="Calibri" panose="020F0502020204030204" pitchFamily="34" charset="0"/>
                        </a:rPr>
                        <a:t>22%</a:t>
                      </a:r>
                    </a:p>
                  </a:txBody>
                  <a:tcPr marL="68580" marR="68580" marT="0" marB="0" anchor="ctr"/>
                </a:tc>
                <a:extLst>
                  <a:ext uri="{0D108BD9-81ED-4DB2-BD59-A6C34878D82A}">
                    <a16:rowId xmlns:a16="http://schemas.microsoft.com/office/drawing/2014/main" val="3655957293"/>
                  </a:ext>
                </a:extLst>
              </a:tr>
              <a:tr h="536189">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Guy / Anchor Issues (typically Guy Marker replacement)</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chemeClr val="dk1"/>
                          </a:solidFill>
                          <a:effectLst/>
                          <a:latin typeface="Calibri" panose="020F0502020204030204" pitchFamily="34" charset="0"/>
                          <a:ea typeface="+mn-ea"/>
                          <a:cs typeface="Calibri" panose="020F0502020204030204" pitchFamily="34" charset="0"/>
                        </a:rPr>
                        <a:t>16%</a:t>
                      </a:r>
                    </a:p>
                  </a:txBody>
                  <a:tcPr marL="68580" marR="68580" marT="0" marB="0" anchor="ctr"/>
                </a:tc>
                <a:extLst>
                  <a:ext uri="{0D108BD9-81ED-4DB2-BD59-A6C34878D82A}">
                    <a16:rowId xmlns:a16="http://schemas.microsoft.com/office/drawing/2014/main" val="3151943870"/>
                  </a:ext>
                </a:extLst>
              </a:tr>
              <a:tr h="536189">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Required 40” Clearance between Power and Comms</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chemeClr val="dk1"/>
                          </a:solidFill>
                          <a:effectLst/>
                          <a:latin typeface="Calibri" panose="020F0502020204030204" pitchFamily="34" charset="0"/>
                          <a:ea typeface="+mn-ea"/>
                          <a:cs typeface="Calibri" panose="020F0502020204030204" pitchFamily="34" charset="0"/>
                        </a:rPr>
                        <a:t>8%</a:t>
                      </a:r>
                    </a:p>
                  </a:txBody>
                  <a:tcPr marL="68580" marR="68580" marT="0" marB="0" anchor="ctr"/>
                </a:tc>
                <a:extLst>
                  <a:ext uri="{0D108BD9-81ED-4DB2-BD59-A6C34878D82A}">
                    <a16:rowId xmlns:a16="http://schemas.microsoft.com/office/drawing/2014/main" val="3764377455"/>
                  </a:ext>
                </a:extLst>
              </a:tr>
              <a:tr h="536189">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BPUD Fiber moved from Power Space to Comm Space</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chemeClr val="dk1"/>
                          </a:solidFill>
                          <a:effectLst/>
                          <a:latin typeface="Calibri" panose="020F0502020204030204" pitchFamily="34" charset="0"/>
                          <a:ea typeface="+mn-ea"/>
                          <a:cs typeface="Calibri" panose="020F0502020204030204" pitchFamily="34" charset="0"/>
                        </a:rPr>
                        <a:t>2%</a:t>
                      </a:r>
                    </a:p>
                  </a:txBody>
                  <a:tcPr marL="68580" marR="68580" marT="0" marB="0" anchor="ctr"/>
                </a:tc>
                <a:extLst>
                  <a:ext uri="{0D108BD9-81ED-4DB2-BD59-A6C34878D82A}">
                    <a16:rowId xmlns:a16="http://schemas.microsoft.com/office/drawing/2014/main" val="1104831748"/>
                  </a:ext>
                </a:extLst>
              </a:tr>
              <a:tr h="379528">
                <a:tc>
                  <a:txBody>
                    <a:bodyPr/>
                    <a:lstStyle/>
                    <a:p>
                      <a:pPr marL="0" marR="0" algn="l">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Climbing Space Correction</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chemeClr val="dk1"/>
                          </a:solidFill>
                          <a:effectLst/>
                          <a:latin typeface="Calibri" panose="020F0502020204030204" pitchFamily="34" charset="0"/>
                          <a:ea typeface="+mn-ea"/>
                          <a:cs typeface="Calibri" panose="020F0502020204030204" pitchFamily="34" charset="0"/>
                        </a:rPr>
                        <a:t>1%</a:t>
                      </a:r>
                    </a:p>
                  </a:txBody>
                  <a:tcPr marL="68580" marR="68580" marT="0" marB="0" anchor="ctr"/>
                </a:tc>
                <a:extLst>
                  <a:ext uri="{0D108BD9-81ED-4DB2-BD59-A6C34878D82A}">
                    <a16:rowId xmlns:a16="http://schemas.microsoft.com/office/drawing/2014/main" val="3517425623"/>
                  </a:ext>
                </a:extLst>
              </a:tr>
              <a:tr h="379528">
                <a:tc>
                  <a:txBody>
                    <a:bodyPr/>
                    <a:lstStyle/>
                    <a:p>
                      <a:pPr marL="0" marR="0" algn="l">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Riser Separation </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chemeClr val="dk1"/>
                          </a:solidFill>
                          <a:effectLst/>
                          <a:latin typeface="Calibri" panose="020F0502020204030204" pitchFamily="34" charset="0"/>
                          <a:ea typeface="+mn-ea"/>
                          <a:cs typeface="Calibri" panose="020F0502020204030204" pitchFamily="34" charset="0"/>
                        </a:rPr>
                        <a:t>1%</a:t>
                      </a:r>
                    </a:p>
                  </a:txBody>
                  <a:tcPr marL="68580" marR="68580" marT="0" marB="0" anchor="ctr"/>
                </a:tc>
                <a:extLst>
                  <a:ext uri="{0D108BD9-81ED-4DB2-BD59-A6C34878D82A}">
                    <a16:rowId xmlns:a16="http://schemas.microsoft.com/office/drawing/2014/main" val="1346821833"/>
                  </a:ext>
                </a:extLst>
              </a:tr>
              <a:tr h="379528">
                <a:tc>
                  <a:txBody>
                    <a:bodyPr/>
                    <a:lstStyle/>
                    <a:p>
                      <a:pPr marL="0" marR="0" algn="l">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Groundline Clearance </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chemeClr val="dk1"/>
                          </a:solidFill>
                          <a:effectLst/>
                          <a:latin typeface="Calibri" panose="020F0502020204030204" pitchFamily="34" charset="0"/>
                          <a:ea typeface="+mn-ea"/>
                          <a:cs typeface="Calibri" panose="020F0502020204030204" pitchFamily="34" charset="0"/>
                        </a:rPr>
                        <a:t>1%</a:t>
                      </a:r>
                    </a:p>
                  </a:txBody>
                  <a:tcPr marL="68580" marR="68580" marT="0" marB="0" anchor="ctr"/>
                </a:tc>
                <a:extLst>
                  <a:ext uri="{0D108BD9-81ED-4DB2-BD59-A6C34878D82A}">
                    <a16:rowId xmlns:a16="http://schemas.microsoft.com/office/drawing/2014/main" val="1634914547"/>
                  </a:ext>
                </a:extLst>
              </a:tr>
              <a:tr h="468763">
                <a:tc>
                  <a:txBody>
                    <a:bodyPr/>
                    <a:lstStyle/>
                    <a:p>
                      <a:pPr marL="0" marR="0" algn="l">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Service / Mid-Span Clearance</a:t>
                      </a:r>
                    </a:p>
                  </a:txBody>
                  <a:tcPr marL="68580" marR="68580" marT="0" marB="0" anchor="ctr">
                    <a:lnB w="28575" cap="flat" cmpd="sng" algn="ctr">
                      <a:solidFill>
                        <a:schemeClr val="bg1"/>
                      </a:solidFill>
                      <a:prstDash val="solid"/>
                      <a:round/>
                      <a:headEnd type="none" w="med" len="med"/>
                      <a:tailEnd type="none" w="med" len="med"/>
                    </a:lnB>
                  </a:tcPr>
                </a:tc>
                <a:tc>
                  <a:txBody>
                    <a:bodyPr/>
                    <a:lstStyle/>
                    <a:p>
                      <a:pPr marL="0" marR="0" algn="ctr" rtl="0" eaLnBrk="1" latinLnBrk="0" hangingPunct="1">
                        <a:lnSpc>
                          <a:spcPct val="115000"/>
                        </a:lnSpc>
                        <a:spcBef>
                          <a:spcPts val="0"/>
                        </a:spcBef>
                        <a:spcAft>
                          <a:spcPts val="0"/>
                        </a:spcAft>
                      </a:pPr>
                      <a:r>
                        <a:rPr kumimoji="0" lang="en-US" sz="1400" b="1" kern="1200" dirty="0">
                          <a:solidFill>
                            <a:schemeClr val="dk1"/>
                          </a:solidFill>
                          <a:effectLst/>
                          <a:latin typeface="Calibri" panose="020F0502020204030204" pitchFamily="34" charset="0"/>
                          <a:ea typeface="+mn-ea"/>
                          <a:cs typeface="Calibri" panose="020F0502020204030204" pitchFamily="34" charset="0"/>
                        </a:rPr>
                        <a:t>1%</a:t>
                      </a:r>
                    </a:p>
                  </a:txBody>
                  <a:tcPr marL="68580" marR="68580" marT="0" marB="0" anchor="ctr">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638975401"/>
                  </a:ext>
                </a:extLst>
              </a:tr>
            </a:tbl>
          </a:graphicData>
        </a:graphic>
      </p:graphicFrame>
      <p:pic>
        <p:nvPicPr>
          <p:cNvPr id="9" name="Picture 8">
            <a:extLst>
              <a:ext uri="{FF2B5EF4-FFF2-40B4-BE49-F238E27FC236}">
                <a16:creationId xmlns:a16="http://schemas.microsoft.com/office/drawing/2014/main" id="{9F8F2D4E-F236-A55E-CFB9-4CB44947C6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3393" y="1057179"/>
            <a:ext cx="2356676" cy="2462168"/>
          </a:xfrm>
          <a:prstGeom prst="rect">
            <a:avLst/>
          </a:prstGeom>
        </p:spPr>
      </p:pic>
      <p:pic>
        <p:nvPicPr>
          <p:cNvPr id="11" name="Picture 10">
            <a:extLst>
              <a:ext uri="{FF2B5EF4-FFF2-40B4-BE49-F238E27FC236}">
                <a16:creationId xmlns:a16="http://schemas.microsoft.com/office/drawing/2014/main" id="{A834E7B4-74B7-D8D6-2AB1-DE69D8B28B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4792" y="2244719"/>
            <a:ext cx="2509284" cy="3177556"/>
          </a:xfrm>
          <a:prstGeom prst="rect">
            <a:avLst/>
          </a:prstGeom>
        </p:spPr>
      </p:pic>
      <p:pic>
        <p:nvPicPr>
          <p:cNvPr id="13" name="Picture 12">
            <a:extLst>
              <a:ext uri="{FF2B5EF4-FFF2-40B4-BE49-F238E27FC236}">
                <a16:creationId xmlns:a16="http://schemas.microsoft.com/office/drawing/2014/main" id="{51D7C777-D4F2-74AD-E1E5-E0B80DE5BAB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022507" y="3519347"/>
            <a:ext cx="2367562" cy="2982976"/>
          </a:xfrm>
          <a:prstGeom prst="rect">
            <a:avLst/>
          </a:prstGeom>
        </p:spPr>
      </p:pic>
      <p:sp>
        <p:nvSpPr>
          <p:cNvPr id="8" name="Rectangle: Rounded Corners 7">
            <a:extLst>
              <a:ext uri="{FF2B5EF4-FFF2-40B4-BE49-F238E27FC236}">
                <a16:creationId xmlns:a16="http://schemas.microsoft.com/office/drawing/2014/main" id="{AD0DF2F9-958D-501E-A084-3E8D19FBF1D3}"/>
              </a:ext>
            </a:extLst>
          </p:cNvPr>
          <p:cNvSpPr/>
          <p:nvPr/>
        </p:nvSpPr>
        <p:spPr>
          <a:xfrm>
            <a:off x="232492" y="2533880"/>
            <a:ext cx="5804749" cy="115677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84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1D332-6EAA-4668-A0F3-71172BB9A0B5}"/>
              </a:ext>
            </a:extLst>
          </p:cNvPr>
          <p:cNvSpPr>
            <a:spLocks noGrp="1"/>
          </p:cNvSpPr>
          <p:nvPr>
            <p:ph type="title"/>
          </p:nvPr>
        </p:nvSpPr>
        <p:spPr>
          <a:xfrm>
            <a:off x="0" y="155448"/>
            <a:ext cx="12192000" cy="740098"/>
          </a:xfrm>
        </p:spPr>
        <p:txBody>
          <a:bodyPr>
            <a:noAutofit/>
          </a:bodyPr>
          <a:lstStyle/>
          <a:p>
            <a:r>
              <a:rPr lang="en-US" sz="3200" dirty="0">
                <a:solidFill>
                  <a:schemeClr val="tx1">
                    <a:lumMod val="75000"/>
                    <a:lumOff val="25000"/>
                  </a:schemeClr>
                </a:solidFill>
                <a:latin typeface="Montserrat (Headings)"/>
                <a:cs typeface="Arial" panose="020B0604020202020204" pitchFamily="34" charset="0"/>
              </a:rPr>
              <a:t>Joint Use NESC / Best Practices Compliance Program</a:t>
            </a:r>
          </a:p>
        </p:txBody>
      </p:sp>
      <p:sp>
        <p:nvSpPr>
          <p:cNvPr id="4" name="Slide Number Placeholder 3">
            <a:extLst>
              <a:ext uri="{FF2B5EF4-FFF2-40B4-BE49-F238E27FC236}">
                <a16:creationId xmlns:a16="http://schemas.microsoft.com/office/drawing/2014/main" id="{E665E85F-BE50-4883-BFDB-F6CA84330AC0}"/>
              </a:ext>
            </a:extLst>
          </p:cNvPr>
          <p:cNvSpPr>
            <a:spLocks noGrp="1"/>
          </p:cNvSpPr>
          <p:nvPr>
            <p:ph type="sldNum" sz="quarter" idx="12"/>
          </p:nvPr>
        </p:nvSpPr>
        <p:spPr/>
        <p:txBody>
          <a:bodyPr/>
          <a:lstStyle/>
          <a:p>
            <a:fld id="{CC91EBC3-7C31-4E33-BA18-1FEA669A01B1}" type="slidenum">
              <a:rPr lang="en-US" smtClean="0"/>
              <a:pPr/>
              <a:t>6</a:t>
            </a:fld>
            <a:endParaRPr lang="en-US"/>
          </a:p>
        </p:txBody>
      </p:sp>
      <p:graphicFrame>
        <p:nvGraphicFramePr>
          <p:cNvPr id="7" name="Table 6">
            <a:extLst>
              <a:ext uri="{FF2B5EF4-FFF2-40B4-BE49-F238E27FC236}">
                <a16:creationId xmlns:a16="http://schemas.microsoft.com/office/drawing/2014/main" id="{47ED93B5-01C4-4657-A33D-7C2E7ED65EC2}"/>
              </a:ext>
            </a:extLst>
          </p:cNvPr>
          <p:cNvGraphicFramePr>
            <a:graphicFrameLocks noGrp="1"/>
          </p:cNvGraphicFramePr>
          <p:nvPr>
            <p:extLst>
              <p:ext uri="{D42A27DB-BD31-4B8C-83A1-F6EECF244321}">
                <p14:modId xmlns:p14="http://schemas.microsoft.com/office/powerpoint/2010/main" val="374841286"/>
              </p:ext>
            </p:extLst>
          </p:nvPr>
        </p:nvGraphicFramePr>
        <p:xfrm>
          <a:off x="2592319" y="1172290"/>
          <a:ext cx="6987108" cy="3073476"/>
        </p:xfrm>
        <a:graphic>
          <a:graphicData uri="http://schemas.openxmlformats.org/drawingml/2006/table">
            <a:tbl>
              <a:tblPr firstRow="1" firstCol="1" bandRow="1">
                <a:tableStyleId>{0660B408-B3CF-4A94-85FC-2B1E0A45F4A2}</a:tableStyleId>
              </a:tblPr>
              <a:tblGrid>
                <a:gridCol w="3158486">
                  <a:extLst>
                    <a:ext uri="{9D8B030D-6E8A-4147-A177-3AD203B41FA5}">
                      <a16:colId xmlns:a16="http://schemas.microsoft.com/office/drawing/2014/main" val="4280483487"/>
                    </a:ext>
                  </a:extLst>
                </a:gridCol>
                <a:gridCol w="1707614">
                  <a:extLst>
                    <a:ext uri="{9D8B030D-6E8A-4147-A177-3AD203B41FA5}">
                      <a16:colId xmlns:a16="http://schemas.microsoft.com/office/drawing/2014/main" val="1987713020"/>
                    </a:ext>
                  </a:extLst>
                </a:gridCol>
                <a:gridCol w="2121008">
                  <a:extLst>
                    <a:ext uri="{9D8B030D-6E8A-4147-A177-3AD203B41FA5}">
                      <a16:colId xmlns:a16="http://schemas.microsoft.com/office/drawing/2014/main" val="4169505323"/>
                    </a:ext>
                  </a:extLst>
                </a:gridCol>
              </a:tblGrid>
              <a:tr h="582500">
                <a:tc>
                  <a:txBody>
                    <a:bodyPr/>
                    <a:lstStyle/>
                    <a:p>
                      <a:pPr marL="0" marR="0" algn="ctr">
                        <a:lnSpc>
                          <a:spcPct val="115000"/>
                        </a:lnSpc>
                        <a:spcBef>
                          <a:spcPts val="0"/>
                        </a:spcBef>
                        <a:spcAft>
                          <a:spcPts val="0"/>
                        </a:spcAft>
                      </a:pPr>
                      <a:r>
                        <a:rPr lang="en-US" sz="1800" dirty="0">
                          <a:solidFill>
                            <a:schemeClr val="tx1"/>
                          </a:solidFill>
                          <a:effectLst/>
                          <a:latin typeface="Calibri" panose="020F0502020204030204" pitchFamily="34" charset="0"/>
                          <a:cs typeface="Calibri" panose="020F0502020204030204" pitchFamily="34" charset="0"/>
                        </a:rPr>
                        <a:t>Description</a:t>
                      </a:r>
                      <a:endParaRPr lang="en-US"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solidFill>
                            <a:schemeClr val="tx1"/>
                          </a:solidFill>
                          <a:effectLst/>
                          <a:latin typeface="Calibri" panose="020F0502020204030204" pitchFamily="34" charset="0"/>
                          <a:cs typeface="Calibri" panose="020F0502020204030204" pitchFamily="34" charset="0"/>
                        </a:rPr>
                        <a:t>Poles Visited</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solidFill>
                            <a:schemeClr val="tx1"/>
                          </a:solidFill>
                          <a:effectLst/>
                          <a:latin typeface="Calibri" panose="020F0502020204030204" pitchFamily="34" charset="0"/>
                          <a:cs typeface="Calibri" panose="020F0502020204030204" pitchFamily="34" charset="0"/>
                        </a:rPr>
                        <a:t>Violations Corrected</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444004131"/>
                  </a:ext>
                </a:extLst>
              </a:tr>
              <a:tr h="346191">
                <a:tc>
                  <a:txBody>
                    <a:bodyPr/>
                    <a:lstStyle/>
                    <a:p>
                      <a:pPr marL="0" marR="0" algn="l">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2026 YTD (August 1, 2026) One Touch</a:t>
                      </a:r>
                    </a:p>
                  </a:txBody>
                  <a:tcPr marL="68580" marR="68580" marT="0" marB="0" anchor="ctr">
                    <a:lnT w="28575" cap="flat" cmpd="sng" algn="ctr">
                      <a:solidFill>
                        <a:schemeClr val="bg1"/>
                      </a:solidFill>
                      <a:prstDash val="solid"/>
                      <a:round/>
                      <a:headEnd type="none" w="med" len="med"/>
                      <a:tailEnd type="none" w="med" len="med"/>
                    </a:lnT>
                  </a:tcPr>
                </a:tc>
                <a:tc>
                  <a:txBody>
                    <a:bodyPr/>
                    <a:lstStyle/>
                    <a:p>
                      <a:pPr marL="0" marR="0" algn="ctr" rtl="0" eaLnBrk="1" latinLnBrk="0" hangingPunct="1">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470</a:t>
                      </a:r>
                    </a:p>
                  </a:txBody>
                  <a:tcPr marL="68580" marR="68580" marT="0" marB="0" anchor="ctr">
                    <a:lnT w="28575" cap="flat" cmpd="sng" algn="ctr">
                      <a:solidFill>
                        <a:schemeClr val="bg1"/>
                      </a:solidFill>
                      <a:prstDash val="solid"/>
                      <a:round/>
                      <a:headEnd type="none" w="med" len="med"/>
                      <a:tailEnd type="none" w="med" len="med"/>
                    </a:lnT>
                  </a:tcPr>
                </a:tc>
                <a:tc>
                  <a:txBody>
                    <a:bodyPr/>
                    <a:lstStyle/>
                    <a:p>
                      <a:pPr marL="0" marR="0" algn="ctr" rtl="0" eaLnBrk="1" latinLnBrk="0" hangingPunct="1">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1,858</a:t>
                      </a:r>
                    </a:p>
                  </a:txBody>
                  <a:tcPr marL="68580" marR="68580" marT="0" marB="0" anchor="ctr">
                    <a:lnT w="2857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2609867586"/>
                  </a:ext>
                </a:extLst>
              </a:tr>
              <a:tr h="346393">
                <a:tc>
                  <a:txBody>
                    <a:bodyPr/>
                    <a:lstStyle/>
                    <a:p>
                      <a:pPr marL="0" marR="0" algn="l">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2025 One Touch</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715</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2,750</a:t>
                      </a:r>
                    </a:p>
                  </a:txBody>
                  <a:tcPr marL="68580" marR="68580" marT="0" marB="0" anchor="ctr"/>
                </a:tc>
                <a:extLst>
                  <a:ext uri="{0D108BD9-81ED-4DB2-BD59-A6C34878D82A}">
                    <a16:rowId xmlns:a16="http://schemas.microsoft.com/office/drawing/2014/main" val="3880934266"/>
                  </a:ext>
                </a:extLst>
              </a:tr>
              <a:tr h="346191">
                <a:tc>
                  <a:txBody>
                    <a:bodyPr/>
                    <a:lstStyle/>
                    <a:p>
                      <a:pPr marL="0" marR="0" algn="l">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2024 One Touch</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552</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2,391</a:t>
                      </a:r>
                    </a:p>
                  </a:txBody>
                  <a:tcPr marL="68580" marR="68580" marT="0" marB="0" anchor="ctr"/>
                </a:tc>
                <a:extLst>
                  <a:ext uri="{0D108BD9-81ED-4DB2-BD59-A6C34878D82A}">
                    <a16:rowId xmlns:a16="http://schemas.microsoft.com/office/drawing/2014/main" val="1751321534"/>
                  </a:ext>
                </a:extLst>
              </a:tr>
              <a:tr h="346191">
                <a:tc>
                  <a:txBody>
                    <a:bodyPr/>
                    <a:lstStyle/>
                    <a:p>
                      <a:pPr marL="0" marR="0" algn="l">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2023 One Touch</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671</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1,838</a:t>
                      </a:r>
                    </a:p>
                  </a:txBody>
                  <a:tcPr marL="68580" marR="68580" marT="0" marB="0" anchor="ctr"/>
                </a:tc>
                <a:extLst>
                  <a:ext uri="{0D108BD9-81ED-4DB2-BD59-A6C34878D82A}">
                    <a16:rowId xmlns:a16="http://schemas.microsoft.com/office/drawing/2014/main" val="1174482911"/>
                  </a:ext>
                </a:extLst>
              </a:tr>
              <a:tr h="346191">
                <a:tc>
                  <a:txBody>
                    <a:bodyPr/>
                    <a:lstStyle/>
                    <a:p>
                      <a:pPr marL="0" marR="0" algn="l">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2022 One Touch</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846</a:t>
                      </a:r>
                    </a:p>
                  </a:txBody>
                  <a:tcPr marL="68580" marR="68580" marT="0" marB="0" anchor="ctr"/>
                </a:tc>
                <a:tc>
                  <a:txBody>
                    <a:bodyPr/>
                    <a:lstStyle/>
                    <a:p>
                      <a:pPr marL="0" marR="0" algn="ctr" rtl="0" eaLnBrk="1" latinLnBrk="0" hangingPunct="1">
                        <a:lnSpc>
                          <a:spcPct val="115000"/>
                        </a:lnSpc>
                        <a:spcBef>
                          <a:spcPts val="0"/>
                        </a:spcBef>
                        <a:spcAft>
                          <a:spcPts val="0"/>
                        </a:spcAft>
                      </a:pPr>
                      <a:r>
                        <a:rPr kumimoji="0" lang="en-US" sz="1400" b="1" kern="1200" dirty="0">
                          <a:solidFill>
                            <a:srgbClr val="011F34"/>
                          </a:solidFill>
                          <a:effectLst/>
                          <a:latin typeface="Calibri" panose="020F0502020204030204" pitchFamily="34" charset="0"/>
                          <a:ea typeface="+mn-ea"/>
                          <a:cs typeface="Calibri" panose="020F0502020204030204" pitchFamily="34" charset="0"/>
                        </a:rPr>
                        <a:t>2,806</a:t>
                      </a:r>
                    </a:p>
                  </a:txBody>
                  <a:tcPr marL="68580" marR="68580" marT="0" marB="0" anchor="ctr"/>
                </a:tc>
                <a:extLst>
                  <a:ext uri="{0D108BD9-81ED-4DB2-BD59-A6C34878D82A}">
                    <a16:rowId xmlns:a16="http://schemas.microsoft.com/office/drawing/2014/main" val="3655957293"/>
                  </a:ext>
                </a:extLst>
              </a:tr>
              <a:tr h="346191">
                <a:tc>
                  <a:txBody>
                    <a:bodyPr/>
                    <a:lstStyle/>
                    <a:p>
                      <a:pPr marL="0" marR="0" algn="l">
                        <a:lnSpc>
                          <a:spcPct val="115000"/>
                        </a:lnSpc>
                        <a:spcBef>
                          <a:spcPts val="0"/>
                        </a:spcBef>
                        <a:spcAft>
                          <a:spcPts val="0"/>
                        </a:spcAft>
                      </a:pPr>
                      <a:r>
                        <a:rPr lang="en-US" sz="1400" dirty="0">
                          <a:solidFill>
                            <a:srgbClr val="011F34"/>
                          </a:solidFill>
                          <a:effectLst/>
                          <a:latin typeface="Calibri" panose="020F0502020204030204" pitchFamily="34" charset="0"/>
                          <a:cs typeface="Calibri" panose="020F0502020204030204" pitchFamily="34" charset="0"/>
                        </a:rPr>
                        <a:t>2014-2021 One Touch</a:t>
                      </a:r>
                      <a:endParaRPr lang="en-US" sz="1100" b="0" dirty="0">
                        <a:solidFill>
                          <a:srgbClr val="011F34"/>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defTabSz="457200" rtl="0" eaLnBrk="1" latinLnBrk="0" hangingPunct="1">
                        <a:lnSpc>
                          <a:spcPct val="115000"/>
                        </a:lnSpc>
                        <a:spcBef>
                          <a:spcPts val="0"/>
                        </a:spcBef>
                        <a:spcAft>
                          <a:spcPts val="0"/>
                        </a:spcAft>
                      </a:pPr>
                      <a:r>
                        <a:rPr lang="en-US" sz="1400" b="1" kern="1200" dirty="0">
                          <a:solidFill>
                            <a:srgbClr val="011F34"/>
                          </a:solidFill>
                          <a:effectLst/>
                          <a:latin typeface="Calibri" panose="020F0502020204030204" pitchFamily="34" charset="0"/>
                          <a:ea typeface="Calibri" panose="020F0502020204030204" pitchFamily="34" charset="0"/>
                          <a:cs typeface="Calibri" panose="020F0502020204030204" pitchFamily="34" charset="0"/>
                        </a:rPr>
                        <a:t>4,235</a:t>
                      </a:r>
                    </a:p>
                  </a:txBody>
                  <a:tcPr marL="68580" marR="68580" marT="0" marB="0" anchor="ctr"/>
                </a:tc>
                <a:tc>
                  <a:txBody>
                    <a:bodyPr/>
                    <a:lstStyle/>
                    <a:p>
                      <a:pPr marL="0" marR="0" algn="ctr" defTabSz="457200" rtl="0" eaLnBrk="1" latinLnBrk="0" hangingPunct="1">
                        <a:lnSpc>
                          <a:spcPct val="115000"/>
                        </a:lnSpc>
                        <a:spcBef>
                          <a:spcPts val="0"/>
                        </a:spcBef>
                        <a:spcAft>
                          <a:spcPts val="0"/>
                        </a:spcAft>
                      </a:pPr>
                      <a:r>
                        <a:rPr lang="en-US" sz="1400" b="1" kern="1200" dirty="0">
                          <a:solidFill>
                            <a:srgbClr val="011F34"/>
                          </a:solidFill>
                          <a:effectLst/>
                          <a:latin typeface="Calibri" panose="020F0502020204030204" pitchFamily="34" charset="0"/>
                          <a:ea typeface="Calibri" panose="020F0502020204030204" pitchFamily="34" charset="0"/>
                          <a:cs typeface="Calibri" panose="020F0502020204030204" pitchFamily="34" charset="0"/>
                        </a:rPr>
                        <a:t>12,819</a:t>
                      </a:r>
                    </a:p>
                  </a:txBody>
                  <a:tcPr marL="68580" marR="68580" marT="0" marB="0" anchor="ctr"/>
                </a:tc>
                <a:extLst>
                  <a:ext uri="{0D108BD9-81ED-4DB2-BD59-A6C34878D82A}">
                    <a16:rowId xmlns:a16="http://schemas.microsoft.com/office/drawing/2014/main" val="3151943870"/>
                  </a:ext>
                </a:extLst>
              </a:tr>
              <a:tr h="413628">
                <a:tc>
                  <a:txBody>
                    <a:bodyPr/>
                    <a:lstStyle/>
                    <a:p>
                      <a:pPr marL="0" marR="0" algn="r">
                        <a:lnSpc>
                          <a:spcPct val="115000"/>
                        </a:lnSpc>
                        <a:spcBef>
                          <a:spcPts val="0"/>
                        </a:spcBef>
                        <a:spcAft>
                          <a:spcPts val="0"/>
                        </a:spcAft>
                      </a:pPr>
                      <a:r>
                        <a:rPr lang="en-US" sz="1600" dirty="0">
                          <a:solidFill>
                            <a:srgbClr val="011F34"/>
                          </a:solidFill>
                          <a:effectLst/>
                          <a:latin typeface="Calibri" panose="020F0502020204030204" pitchFamily="34" charset="0"/>
                          <a:cs typeface="Calibri" panose="020F0502020204030204" pitchFamily="34" charset="0"/>
                        </a:rPr>
                        <a:t>LIFETIME </a:t>
                      </a:r>
                    </a:p>
                  </a:txBody>
                  <a:tcPr marL="68580" marR="68580" marT="0" marB="0" anchor="ctr">
                    <a:lnB w="28575"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u="sng" dirty="0">
                          <a:solidFill>
                            <a:srgbClr val="011F34"/>
                          </a:solidFill>
                          <a:effectLst/>
                          <a:latin typeface="Calibri" panose="020F0502020204030204" pitchFamily="34" charset="0"/>
                          <a:ea typeface="Calibri" panose="020F0502020204030204" pitchFamily="34" charset="0"/>
                          <a:cs typeface="Calibri" panose="020F0502020204030204" pitchFamily="34" charset="0"/>
                        </a:rPr>
                        <a:t>7,489</a:t>
                      </a:r>
                    </a:p>
                  </a:txBody>
                  <a:tcPr marL="68580" marR="68580" marT="0" marB="0" anchor="ctr">
                    <a:lnB w="28575" cap="flat" cmpd="sng" algn="ctr">
                      <a:solidFill>
                        <a:schemeClr val="bg1"/>
                      </a:solidFill>
                      <a:prstDash val="solid"/>
                      <a:round/>
                      <a:headEnd type="none" w="med" len="med"/>
                      <a:tailEnd type="none" w="med" len="med"/>
                    </a:lnB>
                  </a:tcPr>
                </a:tc>
                <a:tc>
                  <a:txBody>
                    <a:bodyPr/>
                    <a:lstStyle/>
                    <a:p>
                      <a:pPr marL="0" marR="0" algn="ctr" rtl="0" eaLnBrk="1" latinLnBrk="0" hangingPunct="1">
                        <a:lnSpc>
                          <a:spcPct val="115000"/>
                        </a:lnSpc>
                        <a:spcBef>
                          <a:spcPts val="0"/>
                        </a:spcBef>
                        <a:spcAft>
                          <a:spcPts val="0"/>
                        </a:spcAft>
                      </a:pPr>
                      <a:r>
                        <a:rPr kumimoji="0" lang="en-US" sz="1600" b="1" u="sng" kern="1200" dirty="0">
                          <a:solidFill>
                            <a:srgbClr val="011F34"/>
                          </a:solidFill>
                          <a:effectLst/>
                          <a:latin typeface="Calibri" panose="020F0502020204030204" pitchFamily="34" charset="0"/>
                          <a:ea typeface="+mn-ea"/>
                          <a:cs typeface="Calibri" panose="020F0502020204030204" pitchFamily="34" charset="0"/>
                        </a:rPr>
                        <a:t>24,462</a:t>
                      </a:r>
                    </a:p>
                  </a:txBody>
                  <a:tcPr marL="68580" marR="68580" marT="0" marB="0" anchor="ctr">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04831748"/>
                  </a:ext>
                </a:extLst>
              </a:tr>
            </a:tbl>
          </a:graphicData>
        </a:graphic>
      </p:graphicFrame>
      <p:sp>
        <p:nvSpPr>
          <p:cNvPr id="5" name="TextBox 4">
            <a:extLst>
              <a:ext uri="{FF2B5EF4-FFF2-40B4-BE49-F238E27FC236}">
                <a16:creationId xmlns:a16="http://schemas.microsoft.com/office/drawing/2014/main" id="{10408114-E9D3-4D12-E8DB-1D803878DC49}"/>
              </a:ext>
            </a:extLst>
          </p:cNvPr>
          <p:cNvSpPr txBox="1"/>
          <p:nvPr/>
        </p:nvSpPr>
        <p:spPr>
          <a:xfrm>
            <a:off x="3086887" y="4522510"/>
            <a:ext cx="5991012" cy="1384995"/>
          </a:xfrm>
          <a:prstGeom prst="rect">
            <a:avLst/>
          </a:prstGeom>
          <a:solidFill>
            <a:srgbClr val="3F8070"/>
          </a:solidFill>
          <a:ln w="19050">
            <a:solidFill>
              <a:srgbClr val="011F34"/>
            </a:solidFill>
          </a:ln>
          <a:effectLst>
            <a:outerShdw blurRad="292100" dist="139700" dir="2700000" algn="ctr" rotWithShape="0">
              <a:schemeClr val="tx1">
                <a:lumMod val="50000"/>
                <a:alpha val="65000"/>
              </a:schemeClr>
            </a:outerShdw>
          </a:effectLst>
        </p:spPr>
        <p:txBody>
          <a:bodyPr wrap="square" rtlCol="0">
            <a:spAutoFit/>
          </a:bodyPr>
          <a:lstStyle/>
          <a:p>
            <a:pPr>
              <a:buNone/>
            </a:pPr>
            <a:r>
              <a:rPr lang="en-US" sz="1400" b="1" u="sng" dirty="0">
                <a:solidFill>
                  <a:srgbClr val="FFFFFF"/>
                </a:solidFill>
              </a:rPr>
              <a:t>Key Takeaways</a:t>
            </a:r>
          </a:p>
          <a:p>
            <a:pPr marL="285750" indent="-285750">
              <a:buFont typeface="Arial" panose="020B0604020202020204" pitchFamily="34" charset="0"/>
              <a:buChar char="•"/>
            </a:pPr>
            <a:r>
              <a:rPr lang="en-US" sz="1400" dirty="0">
                <a:solidFill>
                  <a:srgbClr val="FFFFFF"/>
                </a:solidFill>
              </a:rPr>
              <a:t>~</a:t>
            </a:r>
            <a:r>
              <a:rPr lang="en-US" sz="1400" b="1" dirty="0">
                <a:solidFill>
                  <a:srgbClr val="FFFFFF"/>
                </a:solidFill>
              </a:rPr>
              <a:t>700 poles visited </a:t>
            </a:r>
            <a:r>
              <a:rPr lang="en-US" sz="1400" dirty="0">
                <a:solidFill>
                  <a:srgbClr val="FFFFFF"/>
                </a:solidFill>
              </a:rPr>
              <a:t>per year</a:t>
            </a:r>
          </a:p>
          <a:p>
            <a:pPr marL="285750" indent="-285750">
              <a:buFont typeface="Arial" panose="020B0604020202020204" pitchFamily="34" charset="0"/>
              <a:buChar char="•"/>
            </a:pPr>
            <a:r>
              <a:rPr lang="en-US" sz="1400" dirty="0">
                <a:solidFill>
                  <a:srgbClr val="FFFFFF"/>
                </a:solidFill>
              </a:rPr>
              <a:t>~</a:t>
            </a:r>
            <a:r>
              <a:rPr lang="en-US" sz="1400" b="1" dirty="0">
                <a:solidFill>
                  <a:srgbClr val="FFFFFF"/>
                </a:solidFill>
              </a:rPr>
              <a:t>2,450 violations </a:t>
            </a:r>
            <a:r>
              <a:rPr lang="en-US" sz="1400" dirty="0">
                <a:solidFill>
                  <a:srgbClr val="FFFFFF"/>
                </a:solidFill>
              </a:rPr>
              <a:t>corrected annually</a:t>
            </a:r>
          </a:p>
          <a:p>
            <a:pPr marL="285750" indent="-285750">
              <a:buFont typeface="Arial" panose="020B0604020202020204" pitchFamily="34" charset="0"/>
              <a:buChar char="•"/>
            </a:pPr>
            <a:r>
              <a:rPr lang="en-US" sz="1400" b="1" dirty="0">
                <a:solidFill>
                  <a:srgbClr val="FFFFFF"/>
                </a:solidFill>
              </a:rPr>
              <a:t>1,786 poles remain</a:t>
            </a:r>
            <a:r>
              <a:rPr lang="en-US" sz="1400" dirty="0">
                <a:solidFill>
                  <a:srgbClr val="FFFFFF"/>
                </a:solidFill>
              </a:rPr>
              <a:t> from the original audit</a:t>
            </a:r>
          </a:p>
          <a:p>
            <a:pPr marL="285750" indent="-285750">
              <a:buFont typeface="Arial" panose="020B0604020202020204" pitchFamily="34" charset="0"/>
              <a:buChar char="•"/>
            </a:pPr>
            <a:r>
              <a:rPr lang="en-US" sz="1400" b="1" dirty="0">
                <a:solidFill>
                  <a:srgbClr val="FFFFFF"/>
                </a:solidFill>
              </a:rPr>
              <a:t>4,623 remaining</a:t>
            </a:r>
            <a:r>
              <a:rPr lang="en-US" sz="1400" dirty="0">
                <a:solidFill>
                  <a:srgbClr val="FFFFFF"/>
                </a:solidFill>
              </a:rPr>
              <a:t> known compliance violations</a:t>
            </a:r>
          </a:p>
          <a:p>
            <a:pPr marL="285750" indent="-285750">
              <a:buFont typeface="Arial" panose="020B0604020202020204" pitchFamily="34" charset="0"/>
              <a:buChar char="•"/>
            </a:pPr>
            <a:r>
              <a:rPr lang="en-US" sz="1400" b="1" dirty="0">
                <a:solidFill>
                  <a:srgbClr val="FFFFFF"/>
                </a:solidFill>
              </a:rPr>
              <a:t>Program</a:t>
            </a:r>
            <a:r>
              <a:rPr lang="en-US" sz="1400" dirty="0">
                <a:solidFill>
                  <a:srgbClr val="FFFFFF"/>
                </a:solidFill>
              </a:rPr>
              <a:t> projected completion </a:t>
            </a:r>
            <a:r>
              <a:rPr lang="en-US" sz="1400" b="1" dirty="0">
                <a:solidFill>
                  <a:srgbClr val="FFFFFF"/>
                </a:solidFill>
              </a:rPr>
              <a:t>end of 2029</a:t>
            </a:r>
            <a:endParaRPr lang="en-US" sz="1400" dirty="0">
              <a:solidFill>
                <a:srgbClr val="FFFFFF"/>
              </a:solidFill>
            </a:endParaRPr>
          </a:p>
        </p:txBody>
      </p:sp>
      <p:sp>
        <p:nvSpPr>
          <p:cNvPr id="3" name="Rectangle: Rounded Corners 2">
            <a:extLst>
              <a:ext uri="{FF2B5EF4-FFF2-40B4-BE49-F238E27FC236}">
                <a16:creationId xmlns:a16="http://schemas.microsoft.com/office/drawing/2014/main" id="{20E7D354-028E-4505-13D1-18726F43F886}"/>
              </a:ext>
            </a:extLst>
          </p:cNvPr>
          <p:cNvSpPr/>
          <p:nvPr/>
        </p:nvSpPr>
        <p:spPr>
          <a:xfrm>
            <a:off x="2612573" y="1709189"/>
            <a:ext cx="6465326" cy="47215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2A051AA3-0099-8163-C520-1718B3122E51}"/>
              </a:ext>
            </a:extLst>
          </p:cNvPr>
          <p:cNvSpPr/>
          <p:nvPr/>
        </p:nvSpPr>
        <p:spPr>
          <a:xfrm>
            <a:off x="7915879" y="3828698"/>
            <a:ext cx="1149166" cy="47215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2996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par>
                                <p:cTn id="16" presetID="1"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3960"/>
            <a:ext cx="12192000" cy="895700"/>
          </a:xfrm>
        </p:spPr>
        <p:txBody>
          <a:bodyPr>
            <a:normAutofit fontScale="90000"/>
          </a:bodyPr>
          <a:lstStyle/>
          <a:p>
            <a:r>
              <a:rPr lang="en-US" dirty="0">
                <a:solidFill>
                  <a:schemeClr val="tx1">
                    <a:lumMod val="75000"/>
                    <a:lumOff val="25000"/>
                  </a:schemeClr>
                </a:solidFill>
                <a:latin typeface="Montserrat (Headings)"/>
                <a:cs typeface="Arial" panose="020B0604020202020204" pitchFamily="34" charset="0"/>
              </a:rPr>
              <a:t>Quality Assurance – Work Order Inspection</a:t>
            </a:r>
          </a:p>
        </p:txBody>
      </p:sp>
      <p:sp>
        <p:nvSpPr>
          <p:cNvPr id="2" name="Slide Number Placeholder 1"/>
          <p:cNvSpPr>
            <a:spLocks noGrp="1"/>
          </p:cNvSpPr>
          <p:nvPr>
            <p:ph type="sldNum" sz="quarter" idx="12"/>
          </p:nvPr>
        </p:nvSpPr>
        <p:spPr/>
        <p:txBody>
          <a:bodyPr/>
          <a:lstStyle/>
          <a:p>
            <a:fld id="{CC91EBC3-7C31-4E33-BA18-1FEA669A01B1}" type="slidenum">
              <a:rPr lang="en-US" smtClean="0"/>
              <a:pPr/>
              <a:t>7</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498833561"/>
              </p:ext>
            </p:extLst>
          </p:nvPr>
        </p:nvGraphicFramePr>
        <p:xfrm>
          <a:off x="2187234" y="1613354"/>
          <a:ext cx="7810499" cy="3434438"/>
        </p:xfrm>
        <a:graphic>
          <a:graphicData uri="http://schemas.openxmlformats.org/drawingml/2006/table">
            <a:tbl>
              <a:tblPr firstRow="1" bandRow="1">
                <a:tableStyleId>{85BE263C-DBD7-4A20-BB59-AAB30ACAA65A}</a:tableStyleId>
              </a:tblPr>
              <a:tblGrid>
                <a:gridCol w="2317401">
                  <a:extLst>
                    <a:ext uri="{9D8B030D-6E8A-4147-A177-3AD203B41FA5}">
                      <a16:colId xmlns:a16="http://schemas.microsoft.com/office/drawing/2014/main" val="20000"/>
                    </a:ext>
                  </a:extLst>
                </a:gridCol>
                <a:gridCol w="1974082">
                  <a:extLst>
                    <a:ext uri="{9D8B030D-6E8A-4147-A177-3AD203B41FA5}">
                      <a16:colId xmlns:a16="http://schemas.microsoft.com/office/drawing/2014/main" val="20001"/>
                    </a:ext>
                  </a:extLst>
                </a:gridCol>
                <a:gridCol w="1716593">
                  <a:extLst>
                    <a:ext uri="{9D8B030D-6E8A-4147-A177-3AD203B41FA5}">
                      <a16:colId xmlns:a16="http://schemas.microsoft.com/office/drawing/2014/main" val="20002"/>
                    </a:ext>
                  </a:extLst>
                </a:gridCol>
                <a:gridCol w="1802423">
                  <a:extLst>
                    <a:ext uri="{9D8B030D-6E8A-4147-A177-3AD203B41FA5}">
                      <a16:colId xmlns:a16="http://schemas.microsoft.com/office/drawing/2014/main" val="20003"/>
                    </a:ext>
                  </a:extLst>
                </a:gridCol>
              </a:tblGrid>
              <a:tr h="561398">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2025 Work Order Inspections</a:t>
                      </a:r>
                    </a:p>
                  </a:txBody>
                  <a:tcPr anchor="ct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p>
                  </a:txBody>
                  <a:tcPr/>
                </a:tc>
                <a:extLst>
                  <a:ext uri="{0D108BD9-81ED-4DB2-BD59-A6C34878D82A}">
                    <a16:rowId xmlns:a16="http://schemas.microsoft.com/office/drawing/2014/main" val="10000"/>
                  </a:ext>
                </a:extLst>
              </a:tr>
              <a:tr h="478840">
                <a:tc>
                  <a:txBody>
                    <a:bodyPr/>
                    <a:lstStyle/>
                    <a:p>
                      <a:pPr algn="r"/>
                      <a:r>
                        <a:rPr lang="en-US" sz="1800" dirty="0"/>
                        <a:t>Work Orders</a:t>
                      </a:r>
                      <a:endParaRPr lang="en-US" sz="1800" b="1" dirty="0"/>
                    </a:p>
                  </a:txBody>
                  <a:tcPr/>
                </a:tc>
                <a:tc>
                  <a:txBody>
                    <a:bodyPr/>
                    <a:lstStyle/>
                    <a:p>
                      <a:pPr algn="ctr"/>
                      <a:r>
                        <a:rPr lang="en-US" sz="1800" dirty="0"/>
                        <a:t>Trimester 1</a:t>
                      </a:r>
                      <a:endParaRPr lang="en-US" sz="1800" b="1" dirty="0"/>
                    </a:p>
                  </a:txBody>
                  <a:tcPr/>
                </a:tc>
                <a:tc>
                  <a:txBody>
                    <a:bodyPr/>
                    <a:lstStyle/>
                    <a:p>
                      <a:pPr algn="ctr"/>
                      <a:r>
                        <a:rPr lang="en-US" sz="1800" dirty="0"/>
                        <a:t>Trimester 2</a:t>
                      </a:r>
                      <a:endParaRPr lang="en-US" sz="1800" b="1" dirty="0"/>
                    </a:p>
                  </a:txBody>
                  <a:tcPr/>
                </a:tc>
                <a:tc>
                  <a:txBody>
                    <a:bodyPr/>
                    <a:lstStyle/>
                    <a:p>
                      <a:pPr algn="ctr"/>
                      <a:r>
                        <a:rPr lang="en-US" sz="1800" dirty="0"/>
                        <a:t>Trimester 3</a:t>
                      </a:r>
                      <a:endParaRPr lang="en-US" sz="1800" b="1" dirty="0"/>
                    </a:p>
                  </a:txBody>
                  <a:tcPr/>
                </a:tc>
                <a:extLst>
                  <a:ext uri="{0D108BD9-81ED-4DB2-BD59-A6C34878D82A}">
                    <a16:rowId xmlns:a16="http://schemas.microsoft.com/office/drawing/2014/main" val="10001"/>
                  </a:ext>
                </a:extLst>
              </a:tr>
              <a:tr h="478840">
                <a:tc>
                  <a:txBody>
                    <a:bodyPr/>
                    <a:lstStyle/>
                    <a:p>
                      <a:pPr algn="r"/>
                      <a:r>
                        <a:rPr kumimoji="0" lang="en-US" sz="1800" u="none" strike="noStrike" kern="1200" cap="none" spc="0" normalizeH="0" baseline="0" noProof="0" dirty="0">
                          <a:ln>
                            <a:noFill/>
                          </a:ln>
                          <a:effectLst/>
                          <a:uLnTx/>
                          <a:uFillTx/>
                        </a:rPr>
                        <a:t>Value </a:t>
                      </a:r>
                      <a:endParaRPr lang="en-US" sz="1800" dirty="0"/>
                    </a:p>
                  </a:txBody>
                  <a:tcPr/>
                </a:tc>
                <a:tc>
                  <a:txBody>
                    <a:bodyPr/>
                    <a:lstStyle/>
                    <a:p>
                      <a:pPr algn="ctr"/>
                      <a:r>
                        <a:rPr lang="en-US" sz="1800" dirty="0"/>
                        <a:t>$2.13M</a:t>
                      </a:r>
                    </a:p>
                  </a:txBody>
                  <a:tcPr/>
                </a:tc>
                <a:tc>
                  <a:txBody>
                    <a:bodyPr/>
                    <a:lstStyle/>
                    <a:p>
                      <a:pPr algn="ctr"/>
                      <a:r>
                        <a:rPr lang="en-US" sz="1800" dirty="0"/>
                        <a:t>$3.05M</a:t>
                      </a:r>
                    </a:p>
                  </a:txBody>
                  <a:tcPr/>
                </a:tc>
                <a:tc>
                  <a:txBody>
                    <a:bodyPr/>
                    <a:lstStyle/>
                    <a:p>
                      <a:pPr algn="ctr"/>
                      <a:r>
                        <a:rPr lang="en-US" sz="1800" dirty="0"/>
                        <a:t>$6.66M</a:t>
                      </a:r>
                    </a:p>
                  </a:txBody>
                  <a:tcPr/>
                </a:tc>
                <a:extLst>
                  <a:ext uri="{0D108BD9-81ED-4DB2-BD59-A6C34878D82A}">
                    <a16:rowId xmlns:a16="http://schemas.microsoft.com/office/drawing/2014/main" val="10002"/>
                  </a:ext>
                </a:extLst>
              </a:tr>
              <a:tr h="478840">
                <a:tc>
                  <a:txBody>
                    <a:bodyPr/>
                    <a:lstStyle/>
                    <a:p>
                      <a:pPr algn="r"/>
                      <a:r>
                        <a:rPr lang="en-US" sz="1800" dirty="0"/>
                        <a:t>Number Planned</a:t>
                      </a:r>
                    </a:p>
                  </a:txBody>
                  <a:tcPr/>
                </a:tc>
                <a:tc>
                  <a:txBody>
                    <a:bodyPr/>
                    <a:lstStyle/>
                    <a:p>
                      <a:pPr algn="ctr"/>
                      <a:r>
                        <a:rPr lang="en-US" sz="1800" dirty="0"/>
                        <a:t>29 of 135</a:t>
                      </a:r>
                    </a:p>
                  </a:txBody>
                  <a:tcPr/>
                </a:tc>
                <a:tc>
                  <a:txBody>
                    <a:bodyPr/>
                    <a:lstStyle/>
                    <a:p>
                      <a:pPr algn="ctr"/>
                      <a:r>
                        <a:rPr lang="en-US" sz="1800" dirty="0"/>
                        <a:t>37 of 139</a:t>
                      </a:r>
                    </a:p>
                  </a:txBody>
                  <a:tcPr/>
                </a:tc>
                <a:tc>
                  <a:txBody>
                    <a:bodyPr/>
                    <a:lstStyle/>
                    <a:p>
                      <a:pPr algn="ctr"/>
                      <a:r>
                        <a:rPr lang="en-US" sz="1800" dirty="0"/>
                        <a:t>38 of 126</a:t>
                      </a:r>
                    </a:p>
                  </a:txBody>
                  <a:tcPr/>
                </a:tc>
                <a:extLst>
                  <a:ext uri="{0D108BD9-81ED-4DB2-BD59-A6C34878D82A}">
                    <a16:rowId xmlns:a16="http://schemas.microsoft.com/office/drawing/2014/main" val="10003"/>
                  </a:ext>
                </a:extLst>
              </a:tr>
              <a:tr h="478840">
                <a:tc>
                  <a:txBody>
                    <a:bodyPr/>
                    <a:lstStyle/>
                    <a:p>
                      <a:pPr marL="0" algn="r" rtl="0" eaLnBrk="1" latinLnBrk="0" hangingPunct="1"/>
                      <a:r>
                        <a:rPr kumimoji="0" lang="en-US" sz="1800" kern="1200" dirty="0">
                          <a:solidFill>
                            <a:schemeClr val="dk1"/>
                          </a:solidFill>
                          <a:latin typeface="+mn-lt"/>
                          <a:ea typeface="+mn-ea"/>
                          <a:cs typeface="+mn-cs"/>
                        </a:rPr>
                        <a:t>% to Inspect</a:t>
                      </a:r>
                    </a:p>
                  </a:txBody>
                  <a:tcPr/>
                </a:tc>
                <a:tc>
                  <a:txBody>
                    <a:bodyPr/>
                    <a:lstStyle/>
                    <a:p>
                      <a:pPr algn="ctr"/>
                      <a:r>
                        <a:rPr lang="en-US" sz="1800" dirty="0"/>
                        <a:t>21%</a:t>
                      </a:r>
                    </a:p>
                  </a:txBody>
                  <a:tcPr/>
                </a:tc>
                <a:tc>
                  <a:txBody>
                    <a:bodyPr/>
                    <a:lstStyle/>
                    <a:p>
                      <a:pPr algn="ctr"/>
                      <a:r>
                        <a:rPr lang="en-US" sz="1800" dirty="0"/>
                        <a:t>26%</a:t>
                      </a:r>
                    </a:p>
                  </a:txBody>
                  <a:tcPr/>
                </a:tc>
                <a:tc>
                  <a:txBody>
                    <a:bodyPr/>
                    <a:lstStyle/>
                    <a:p>
                      <a:pPr algn="ctr"/>
                      <a:r>
                        <a:rPr lang="en-US" sz="1800" dirty="0"/>
                        <a:t>30%</a:t>
                      </a:r>
                    </a:p>
                  </a:txBody>
                  <a:tcPr/>
                </a:tc>
                <a:extLst>
                  <a:ext uri="{0D108BD9-81ED-4DB2-BD59-A6C34878D82A}">
                    <a16:rowId xmlns:a16="http://schemas.microsoft.com/office/drawing/2014/main" val="3315718427"/>
                  </a:ext>
                </a:extLst>
              </a:tr>
              <a:tr h="478840">
                <a:tc>
                  <a:txBody>
                    <a:bodyPr/>
                    <a:lstStyle/>
                    <a:p>
                      <a:pPr marL="0" algn="r" rtl="0" eaLnBrk="1" latinLnBrk="0" hangingPunct="1"/>
                      <a:r>
                        <a:rPr kumimoji="0" lang="en-US" sz="1800" kern="1200" dirty="0">
                          <a:solidFill>
                            <a:schemeClr val="dk1"/>
                          </a:solidFill>
                          <a:latin typeface="+mn-lt"/>
                          <a:ea typeface="+mn-ea"/>
                          <a:cs typeface="+mn-cs"/>
                        </a:rPr>
                        <a:t>% to Inspect by $$</a:t>
                      </a:r>
                    </a:p>
                  </a:txBody>
                  <a:tcPr/>
                </a:tc>
                <a:tc>
                  <a:txBody>
                    <a:bodyPr/>
                    <a:lstStyle/>
                    <a:p>
                      <a:pPr algn="ctr"/>
                      <a:r>
                        <a:rPr lang="en-US" sz="1800" dirty="0"/>
                        <a:t>53%</a:t>
                      </a:r>
                    </a:p>
                  </a:txBody>
                  <a:tcPr/>
                </a:tc>
                <a:tc>
                  <a:txBody>
                    <a:bodyPr/>
                    <a:lstStyle/>
                    <a:p>
                      <a:pPr algn="ctr"/>
                      <a:r>
                        <a:rPr lang="en-US" sz="1800" dirty="0"/>
                        <a:t>69%</a:t>
                      </a:r>
                    </a:p>
                  </a:txBody>
                  <a:tcPr/>
                </a:tc>
                <a:tc>
                  <a:txBody>
                    <a:bodyPr/>
                    <a:lstStyle/>
                    <a:p>
                      <a:pPr algn="ctr"/>
                      <a:r>
                        <a:rPr lang="en-US" sz="1800" dirty="0"/>
                        <a:t>79%</a:t>
                      </a:r>
                    </a:p>
                  </a:txBody>
                  <a:tcPr/>
                </a:tc>
                <a:extLst>
                  <a:ext uri="{0D108BD9-81ED-4DB2-BD59-A6C34878D82A}">
                    <a16:rowId xmlns:a16="http://schemas.microsoft.com/office/drawing/2014/main" val="1070626984"/>
                  </a:ext>
                </a:extLst>
              </a:tr>
              <a:tr h="478840">
                <a:tc>
                  <a:txBody>
                    <a:bodyPr/>
                    <a:lstStyle/>
                    <a:p>
                      <a:pPr marL="0" algn="r" rtl="0" eaLnBrk="1" latinLnBrk="0" hangingPunct="1"/>
                      <a:r>
                        <a:rPr kumimoji="0" lang="en-US" sz="1800" kern="1200" dirty="0">
                          <a:solidFill>
                            <a:schemeClr val="dk1"/>
                          </a:solidFill>
                          <a:latin typeface="+mn-lt"/>
                          <a:ea typeface="+mn-ea"/>
                          <a:cs typeface="+mn-cs"/>
                        </a:rPr>
                        <a:t>% Inspected</a:t>
                      </a:r>
                    </a:p>
                  </a:txBody>
                  <a:tcPr/>
                </a:tc>
                <a:tc>
                  <a:txBody>
                    <a:bodyPr/>
                    <a:lstStyle/>
                    <a:p>
                      <a:pPr algn="ctr"/>
                      <a:r>
                        <a:rPr lang="en-US" sz="1800" dirty="0"/>
                        <a:t>100%</a:t>
                      </a:r>
                    </a:p>
                  </a:txBody>
                  <a:tcPr/>
                </a:tc>
                <a:tc>
                  <a:txBody>
                    <a:bodyPr/>
                    <a:lstStyle/>
                    <a:p>
                      <a:pPr algn="ctr"/>
                      <a:r>
                        <a:rPr lang="en-US" sz="1800" dirty="0"/>
                        <a:t>100%</a:t>
                      </a:r>
                    </a:p>
                  </a:txBody>
                  <a:tcPr/>
                </a:tc>
                <a:tc>
                  <a:txBody>
                    <a:bodyPr/>
                    <a:lstStyle/>
                    <a:p>
                      <a:pPr algn="ctr"/>
                      <a:r>
                        <a:rPr lang="en-US" sz="1800" dirty="0"/>
                        <a:t>100%</a:t>
                      </a:r>
                    </a:p>
                  </a:txBody>
                  <a:tcPr/>
                </a:tc>
                <a:extLst>
                  <a:ext uri="{0D108BD9-81ED-4DB2-BD59-A6C34878D82A}">
                    <a16:rowId xmlns:a16="http://schemas.microsoft.com/office/drawing/2014/main" val="3712205201"/>
                  </a:ext>
                </a:extLst>
              </a:tr>
            </a:tbl>
          </a:graphicData>
        </a:graphic>
      </p:graphicFrame>
      <p:sp>
        <p:nvSpPr>
          <p:cNvPr id="3" name="Rectangle 2"/>
          <p:cNvSpPr/>
          <p:nvPr/>
        </p:nvSpPr>
        <p:spPr>
          <a:xfrm>
            <a:off x="2069123" y="5100677"/>
            <a:ext cx="8046720" cy="1400383"/>
          </a:xfrm>
          <a:prstGeom prst="rect">
            <a:avLst/>
          </a:prstGeom>
        </p:spPr>
        <p:txBody>
          <a:bodyPr wrap="square">
            <a:spAutoFit/>
          </a:bodyPr>
          <a:lstStyle/>
          <a:p>
            <a:pPr marL="118872"/>
            <a:endParaRPr lang="en-US" sz="1600" dirty="0"/>
          </a:p>
          <a:p>
            <a:pPr marL="118872" algn="ctr">
              <a:spcAft>
                <a:spcPts val="600"/>
              </a:spcAft>
            </a:pPr>
            <a:r>
              <a:rPr lang="en-US" sz="1600" dirty="0">
                <a:solidFill>
                  <a:srgbClr val="011F34"/>
                </a:solidFill>
              </a:rPr>
              <a:t>Inspections performed by Engineering Dept. staff </a:t>
            </a:r>
          </a:p>
          <a:p>
            <a:pPr marL="118872"/>
            <a:r>
              <a:rPr lang="en-US" sz="1600" dirty="0">
                <a:solidFill>
                  <a:srgbClr val="011F34"/>
                </a:solidFill>
              </a:rPr>
              <a:t>Findings</a:t>
            </a:r>
          </a:p>
          <a:p>
            <a:pPr marL="861822" lvl="1" indent="-285750">
              <a:buFont typeface="Wingdings" panose="05000000000000000000" pitchFamily="2" charset="2"/>
              <a:buChar char="Ø"/>
            </a:pPr>
            <a:r>
              <a:rPr lang="en-US" sz="1600" b="1" dirty="0">
                <a:solidFill>
                  <a:srgbClr val="011F34"/>
                </a:solidFill>
              </a:rPr>
              <a:t>Equipment, cable and pole numbering errors and/or omissions</a:t>
            </a:r>
          </a:p>
          <a:p>
            <a:pPr marL="861822" lvl="1" indent="-285750">
              <a:buFont typeface="Wingdings" panose="05000000000000000000" pitchFamily="2" charset="2"/>
              <a:buChar char="Ø"/>
            </a:pPr>
            <a:r>
              <a:rPr lang="en-US" sz="1600" b="1" dirty="0">
                <a:solidFill>
                  <a:srgbClr val="011F34"/>
                </a:solidFill>
              </a:rPr>
              <a:t>Minor Variations in “As-Built” versus Design</a:t>
            </a:r>
          </a:p>
        </p:txBody>
      </p:sp>
      <p:sp>
        <p:nvSpPr>
          <p:cNvPr id="6" name="Rectangle: Rounded Corners 5">
            <a:extLst>
              <a:ext uri="{FF2B5EF4-FFF2-40B4-BE49-F238E27FC236}">
                <a16:creationId xmlns:a16="http://schemas.microsoft.com/office/drawing/2014/main" id="{D07A2273-57BD-35A9-DE18-A1A7F4BD8944}"/>
              </a:ext>
            </a:extLst>
          </p:cNvPr>
          <p:cNvSpPr/>
          <p:nvPr/>
        </p:nvSpPr>
        <p:spPr>
          <a:xfrm>
            <a:off x="3041198" y="4500014"/>
            <a:ext cx="6465326" cy="47215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6779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12FD5-1758-96A4-39D1-4890422F01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40829A-B832-5CAE-FB78-B040B6E0DA8E}"/>
              </a:ext>
            </a:extLst>
          </p:cNvPr>
          <p:cNvSpPr>
            <a:spLocks noGrp="1"/>
          </p:cNvSpPr>
          <p:nvPr>
            <p:ph type="title"/>
          </p:nvPr>
        </p:nvSpPr>
        <p:spPr>
          <a:xfrm>
            <a:off x="0" y="23960"/>
            <a:ext cx="12192000" cy="895700"/>
          </a:xfrm>
        </p:spPr>
        <p:txBody>
          <a:bodyPr>
            <a:normAutofit fontScale="90000"/>
          </a:bodyPr>
          <a:lstStyle/>
          <a:p>
            <a:pPr algn="ctr"/>
            <a:r>
              <a:rPr lang="en-US" dirty="0">
                <a:solidFill>
                  <a:schemeClr val="tx1">
                    <a:lumMod val="75000"/>
                    <a:lumOff val="25000"/>
                  </a:schemeClr>
                </a:solidFill>
                <a:latin typeface="Montserrat (Headings)"/>
                <a:cs typeface="Arial" panose="020B0604020202020204" pitchFamily="34" charset="0"/>
              </a:rPr>
              <a:t>Quality Assurance – Work Order Inspection</a:t>
            </a:r>
          </a:p>
        </p:txBody>
      </p:sp>
      <p:sp>
        <p:nvSpPr>
          <p:cNvPr id="2" name="Slide Number Placeholder 1">
            <a:extLst>
              <a:ext uri="{FF2B5EF4-FFF2-40B4-BE49-F238E27FC236}">
                <a16:creationId xmlns:a16="http://schemas.microsoft.com/office/drawing/2014/main" id="{06DB24C2-97B0-5E64-56C6-07BC65BE8995}"/>
              </a:ext>
            </a:extLst>
          </p:cNvPr>
          <p:cNvSpPr>
            <a:spLocks noGrp="1"/>
          </p:cNvSpPr>
          <p:nvPr>
            <p:ph type="sldNum" sz="quarter" idx="12"/>
          </p:nvPr>
        </p:nvSpPr>
        <p:spPr/>
        <p:txBody>
          <a:bodyPr/>
          <a:lstStyle/>
          <a:p>
            <a:fld id="{CC91EBC3-7C31-4E33-BA18-1FEA669A01B1}" type="slidenum">
              <a:rPr lang="en-US" smtClean="0"/>
              <a:pPr/>
              <a:t>8</a:t>
            </a:fld>
            <a:endParaRPr lang="en-US" dirty="0"/>
          </a:p>
        </p:txBody>
      </p:sp>
      <p:graphicFrame>
        <p:nvGraphicFramePr>
          <p:cNvPr id="5" name="Table 4">
            <a:extLst>
              <a:ext uri="{FF2B5EF4-FFF2-40B4-BE49-F238E27FC236}">
                <a16:creationId xmlns:a16="http://schemas.microsoft.com/office/drawing/2014/main" id="{EF127F64-985E-3716-745F-AEC89DF8904F}"/>
              </a:ext>
            </a:extLst>
          </p:cNvPr>
          <p:cNvGraphicFramePr>
            <a:graphicFrameLocks noGrp="1"/>
          </p:cNvGraphicFramePr>
          <p:nvPr>
            <p:extLst>
              <p:ext uri="{D42A27DB-BD31-4B8C-83A1-F6EECF244321}">
                <p14:modId xmlns:p14="http://schemas.microsoft.com/office/powerpoint/2010/main" val="1278528071"/>
              </p:ext>
            </p:extLst>
          </p:nvPr>
        </p:nvGraphicFramePr>
        <p:xfrm>
          <a:off x="2187234" y="1613354"/>
          <a:ext cx="7810499" cy="3434438"/>
        </p:xfrm>
        <a:graphic>
          <a:graphicData uri="http://schemas.openxmlformats.org/drawingml/2006/table">
            <a:tbl>
              <a:tblPr firstRow="1" bandRow="1">
                <a:tableStyleId>{85BE263C-DBD7-4A20-BB59-AAB30ACAA65A}</a:tableStyleId>
              </a:tblPr>
              <a:tblGrid>
                <a:gridCol w="2317401">
                  <a:extLst>
                    <a:ext uri="{9D8B030D-6E8A-4147-A177-3AD203B41FA5}">
                      <a16:colId xmlns:a16="http://schemas.microsoft.com/office/drawing/2014/main" val="20000"/>
                    </a:ext>
                  </a:extLst>
                </a:gridCol>
                <a:gridCol w="1974082">
                  <a:extLst>
                    <a:ext uri="{9D8B030D-6E8A-4147-A177-3AD203B41FA5}">
                      <a16:colId xmlns:a16="http://schemas.microsoft.com/office/drawing/2014/main" val="20001"/>
                    </a:ext>
                  </a:extLst>
                </a:gridCol>
                <a:gridCol w="1716593">
                  <a:extLst>
                    <a:ext uri="{9D8B030D-6E8A-4147-A177-3AD203B41FA5}">
                      <a16:colId xmlns:a16="http://schemas.microsoft.com/office/drawing/2014/main" val="20002"/>
                    </a:ext>
                  </a:extLst>
                </a:gridCol>
                <a:gridCol w="1802423">
                  <a:extLst>
                    <a:ext uri="{9D8B030D-6E8A-4147-A177-3AD203B41FA5}">
                      <a16:colId xmlns:a16="http://schemas.microsoft.com/office/drawing/2014/main" val="20003"/>
                    </a:ext>
                  </a:extLst>
                </a:gridCol>
              </a:tblGrid>
              <a:tr h="561398">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2026 Work Order Inspections</a:t>
                      </a:r>
                    </a:p>
                  </a:txBody>
                  <a:tcPr anchor="ct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p>
                  </a:txBody>
                  <a:tcPr/>
                </a:tc>
                <a:extLst>
                  <a:ext uri="{0D108BD9-81ED-4DB2-BD59-A6C34878D82A}">
                    <a16:rowId xmlns:a16="http://schemas.microsoft.com/office/drawing/2014/main" val="10000"/>
                  </a:ext>
                </a:extLst>
              </a:tr>
              <a:tr h="478840">
                <a:tc>
                  <a:txBody>
                    <a:bodyPr/>
                    <a:lstStyle/>
                    <a:p>
                      <a:pPr algn="r"/>
                      <a:r>
                        <a:rPr lang="en-US" sz="1800" dirty="0"/>
                        <a:t>Work Orders</a:t>
                      </a:r>
                      <a:endParaRPr lang="en-US" sz="1800" b="1" dirty="0"/>
                    </a:p>
                  </a:txBody>
                  <a:tcPr/>
                </a:tc>
                <a:tc>
                  <a:txBody>
                    <a:bodyPr/>
                    <a:lstStyle/>
                    <a:p>
                      <a:pPr algn="ctr"/>
                      <a:r>
                        <a:rPr lang="en-US" sz="1800" dirty="0"/>
                        <a:t>Trimester 1</a:t>
                      </a:r>
                      <a:endParaRPr lang="en-US" sz="1800" b="1" dirty="0"/>
                    </a:p>
                  </a:txBody>
                  <a:tcPr/>
                </a:tc>
                <a:tc>
                  <a:txBody>
                    <a:bodyPr/>
                    <a:lstStyle/>
                    <a:p>
                      <a:pPr algn="ctr"/>
                      <a:r>
                        <a:rPr lang="en-US" sz="1800" dirty="0"/>
                        <a:t>Trimester 2</a:t>
                      </a:r>
                      <a:endParaRPr lang="en-US" sz="1800" b="1" dirty="0"/>
                    </a:p>
                  </a:txBody>
                  <a:tcPr/>
                </a:tc>
                <a:tc>
                  <a:txBody>
                    <a:bodyPr/>
                    <a:lstStyle/>
                    <a:p>
                      <a:pPr algn="ctr"/>
                      <a:r>
                        <a:rPr lang="en-US" sz="1800" dirty="0"/>
                        <a:t>Trimester 3</a:t>
                      </a:r>
                      <a:endParaRPr lang="en-US" sz="1800" b="1" dirty="0"/>
                    </a:p>
                  </a:txBody>
                  <a:tcPr/>
                </a:tc>
                <a:extLst>
                  <a:ext uri="{0D108BD9-81ED-4DB2-BD59-A6C34878D82A}">
                    <a16:rowId xmlns:a16="http://schemas.microsoft.com/office/drawing/2014/main" val="10001"/>
                  </a:ext>
                </a:extLst>
              </a:tr>
              <a:tr h="478840">
                <a:tc>
                  <a:txBody>
                    <a:bodyPr/>
                    <a:lstStyle/>
                    <a:p>
                      <a:pPr algn="r"/>
                      <a:r>
                        <a:rPr kumimoji="0" lang="en-US" sz="1800" u="none" strike="noStrike" kern="1200" cap="none" spc="0" normalizeH="0" baseline="0" noProof="0" dirty="0">
                          <a:ln>
                            <a:noFill/>
                          </a:ln>
                          <a:effectLst/>
                          <a:uLnTx/>
                          <a:uFillTx/>
                        </a:rPr>
                        <a:t>Value </a:t>
                      </a:r>
                      <a:endParaRPr lang="en-US" sz="1800" dirty="0"/>
                    </a:p>
                  </a:txBody>
                  <a:tcPr/>
                </a:tc>
                <a:tc>
                  <a:txBody>
                    <a:bodyPr/>
                    <a:lstStyle/>
                    <a:p>
                      <a:pPr algn="ctr"/>
                      <a:r>
                        <a:rPr lang="en-US" sz="1800" dirty="0"/>
                        <a:t>$2.98M</a:t>
                      </a:r>
                    </a:p>
                  </a:txBody>
                  <a:tcPr/>
                </a:tc>
                <a:tc>
                  <a:txBody>
                    <a:bodyPr/>
                    <a:lstStyle/>
                    <a:p>
                      <a:pPr algn="ctr"/>
                      <a:endParaRPr lang="en-US" sz="1800" dirty="0"/>
                    </a:p>
                  </a:txBody>
                  <a:tcPr/>
                </a:tc>
                <a:tc>
                  <a:txBody>
                    <a:bodyPr/>
                    <a:lstStyle/>
                    <a:p>
                      <a:pPr algn="ctr"/>
                      <a:endParaRPr lang="en-US" sz="1800" dirty="0"/>
                    </a:p>
                  </a:txBody>
                  <a:tcPr/>
                </a:tc>
                <a:extLst>
                  <a:ext uri="{0D108BD9-81ED-4DB2-BD59-A6C34878D82A}">
                    <a16:rowId xmlns:a16="http://schemas.microsoft.com/office/drawing/2014/main" val="10002"/>
                  </a:ext>
                </a:extLst>
              </a:tr>
              <a:tr h="478840">
                <a:tc>
                  <a:txBody>
                    <a:bodyPr/>
                    <a:lstStyle/>
                    <a:p>
                      <a:pPr algn="r"/>
                      <a:r>
                        <a:rPr lang="en-US" sz="1800" dirty="0"/>
                        <a:t>Number Planned</a:t>
                      </a:r>
                    </a:p>
                  </a:txBody>
                  <a:tcPr/>
                </a:tc>
                <a:tc>
                  <a:txBody>
                    <a:bodyPr/>
                    <a:lstStyle/>
                    <a:p>
                      <a:pPr algn="ctr"/>
                      <a:r>
                        <a:rPr lang="en-US" sz="1800" dirty="0"/>
                        <a:t>31 of 125</a:t>
                      </a:r>
                    </a:p>
                  </a:txBody>
                  <a:tcPr/>
                </a:tc>
                <a:tc>
                  <a:txBody>
                    <a:bodyPr/>
                    <a:lstStyle/>
                    <a:p>
                      <a:pPr algn="ctr"/>
                      <a:endParaRPr lang="en-US" sz="1800" dirty="0"/>
                    </a:p>
                  </a:txBody>
                  <a:tcPr/>
                </a:tc>
                <a:tc>
                  <a:txBody>
                    <a:bodyPr/>
                    <a:lstStyle/>
                    <a:p>
                      <a:pPr algn="ctr"/>
                      <a:endParaRPr lang="en-US" sz="1800" dirty="0"/>
                    </a:p>
                  </a:txBody>
                  <a:tcPr/>
                </a:tc>
                <a:extLst>
                  <a:ext uri="{0D108BD9-81ED-4DB2-BD59-A6C34878D82A}">
                    <a16:rowId xmlns:a16="http://schemas.microsoft.com/office/drawing/2014/main" val="10003"/>
                  </a:ext>
                </a:extLst>
              </a:tr>
              <a:tr h="478840">
                <a:tc>
                  <a:txBody>
                    <a:bodyPr/>
                    <a:lstStyle/>
                    <a:p>
                      <a:pPr marL="0" algn="r" rtl="0" eaLnBrk="1" latinLnBrk="0" hangingPunct="1"/>
                      <a:r>
                        <a:rPr kumimoji="0" lang="en-US" sz="1800" kern="1200" dirty="0">
                          <a:solidFill>
                            <a:schemeClr val="dk1"/>
                          </a:solidFill>
                          <a:latin typeface="+mn-lt"/>
                          <a:ea typeface="+mn-ea"/>
                          <a:cs typeface="+mn-cs"/>
                        </a:rPr>
                        <a:t>% to Inspect</a:t>
                      </a:r>
                    </a:p>
                  </a:txBody>
                  <a:tcPr/>
                </a:tc>
                <a:tc>
                  <a:txBody>
                    <a:bodyPr/>
                    <a:lstStyle/>
                    <a:p>
                      <a:pPr algn="ctr"/>
                      <a:r>
                        <a:rPr lang="en-US" sz="1800" dirty="0"/>
                        <a:t>25%</a:t>
                      </a:r>
                    </a:p>
                  </a:txBody>
                  <a:tcPr/>
                </a:tc>
                <a:tc>
                  <a:txBody>
                    <a:bodyPr/>
                    <a:lstStyle/>
                    <a:p>
                      <a:pPr algn="ctr"/>
                      <a:endParaRPr lang="en-US" sz="1800" dirty="0"/>
                    </a:p>
                  </a:txBody>
                  <a:tcPr/>
                </a:tc>
                <a:tc>
                  <a:txBody>
                    <a:bodyPr/>
                    <a:lstStyle/>
                    <a:p>
                      <a:pPr algn="ctr"/>
                      <a:endParaRPr lang="en-US" sz="1800" dirty="0"/>
                    </a:p>
                  </a:txBody>
                  <a:tcPr/>
                </a:tc>
                <a:extLst>
                  <a:ext uri="{0D108BD9-81ED-4DB2-BD59-A6C34878D82A}">
                    <a16:rowId xmlns:a16="http://schemas.microsoft.com/office/drawing/2014/main" val="3315718427"/>
                  </a:ext>
                </a:extLst>
              </a:tr>
              <a:tr h="478840">
                <a:tc>
                  <a:txBody>
                    <a:bodyPr/>
                    <a:lstStyle/>
                    <a:p>
                      <a:pPr marL="0" algn="r" rtl="0" eaLnBrk="1" latinLnBrk="0" hangingPunct="1"/>
                      <a:r>
                        <a:rPr kumimoji="0" lang="en-US" sz="1800" kern="1200" dirty="0">
                          <a:solidFill>
                            <a:schemeClr val="dk1"/>
                          </a:solidFill>
                          <a:latin typeface="+mn-lt"/>
                          <a:ea typeface="+mn-ea"/>
                          <a:cs typeface="+mn-cs"/>
                        </a:rPr>
                        <a:t>% to Inspect by $$</a:t>
                      </a:r>
                    </a:p>
                  </a:txBody>
                  <a:tcPr/>
                </a:tc>
                <a:tc>
                  <a:txBody>
                    <a:bodyPr/>
                    <a:lstStyle/>
                    <a:p>
                      <a:pPr algn="ctr"/>
                      <a:r>
                        <a:rPr lang="en-US" sz="1800" dirty="0"/>
                        <a:t>57%</a:t>
                      </a:r>
                    </a:p>
                  </a:txBody>
                  <a:tcPr/>
                </a:tc>
                <a:tc>
                  <a:txBody>
                    <a:bodyPr/>
                    <a:lstStyle/>
                    <a:p>
                      <a:pPr algn="ctr"/>
                      <a:endParaRPr lang="en-US" sz="1800" dirty="0"/>
                    </a:p>
                  </a:txBody>
                  <a:tcPr/>
                </a:tc>
                <a:tc>
                  <a:txBody>
                    <a:bodyPr/>
                    <a:lstStyle/>
                    <a:p>
                      <a:pPr algn="ctr"/>
                      <a:endParaRPr lang="en-US" sz="1800" dirty="0"/>
                    </a:p>
                  </a:txBody>
                  <a:tcPr/>
                </a:tc>
                <a:extLst>
                  <a:ext uri="{0D108BD9-81ED-4DB2-BD59-A6C34878D82A}">
                    <a16:rowId xmlns:a16="http://schemas.microsoft.com/office/drawing/2014/main" val="1070626984"/>
                  </a:ext>
                </a:extLst>
              </a:tr>
              <a:tr h="478840">
                <a:tc>
                  <a:txBody>
                    <a:bodyPr/>
                    <a:lstStyle/>
                    <a:p>
                      <a:pPr marL="0" algn="r" rtl="0" eaLnBrk="1" latinLnBrk="0" hangingPunct="1"/>
                      <a:r>
                        <a:rPr kumimoji="0" lang="en-US" sz="1800" kern="1200" dirty="0">
                          <a:solidFill>
                            <a:schemeClr val="dk1"/>
                          </a:solidFill>
                          <a:latin typeface="+mn-lt"/>
                          <a:ea typeface="+mn-ea"/>
                          <a:cs typeface="+mn-cs"/>
                        </a:rPr>
                        <a:t>% Inspected</a:t>
                      </a:r>
                    </a:p>
                  </a:txBody>
                  <a:tcPr/>
                </a:tc>
                <a:tc>
                  <a:txBody>
                    <a:bodyPr/>
                    <a:lstStyle/>
                    <a:p>
                      <a:pPr algn="ctr"/>
                      <a:r>
                        <a:rPr lang="en-US" sz="1800" dirty="0"/>
                        <a:t>100%</a:t>
                      </a:r>
                    </a:p>
                  </a:txBody>
                  <a:tcPr/>
                </a:tc>
                <a:tc>
                  <a:txBody>
                    <a:bodyPr/>
                    <a:lstStyle/>
                    <a:p>
                      <a:pPr algn="ctr"/>
                      <a:endParaRPr lang="en-US" sz="1800" dirty="0"/>
                    </a:p>
                  </a:txBody>
                  <a:tcPr/>
                </a:tc>
                <a:tc>
                  <a:txBody>
                    <a:bodyPr/>
                    <a:lstStyle/>
                    <a:p>
                      <a:pPr algn="ctr"/>
                      <a:endParaRPr lang="en-US" sz="1800" dirty="0"/>
                    </a:p>
                  </a:txBody>
                  <a:tcPr/>
                </a:tc>
                <a:extLst>
                  <a:ext uri="{0D108BD9-81ED-4DB2-BD59-A6C34878D82A}">
                    <a16:rowId xmlns:a16="http://schemas.microsoft.com/office/drawing/2014/main" val="3712205201"/>
                  </a:ext>
                </a:extLst>
              </a:tr>
            </a:tbl>
          </a:graphicData>
        </a:graphic>
      </p:graphicFrame>
      <p:sp>
        <p:nvSpPr>
          <p:cNvPr id="3" name="Rectangle 2">
            <a:extLst>
              <a:ext uri="{FF2B5EF4-FFF2-40B4-BE49-F238E27FC236}">
                <a16:creationId xmlns:a16="http://schemas.microsoft.com/office/drawing/2014/main" id="{12E3FCB1-0251-3B27-29C1-B3DA62E0B6CD}"/>
              </a:ext>
            </a:extLst>
          </p:cNvPr>
          <p:cNvSpPr/>
          <p:nvPr/>
        </p:nvSpPr>
        <p:spPr>
          <a:xfrm>
            <a:off x="2069123" y="5100677"/>
            <a:ext cx="8046720" cy="1400383"/>
          </a:xfrm>
          <a:prstGeom prst="rect">
            <a:avLst/>
          </a:prstGeom>
        </p:spPr>
        <p:txBody>
          <a:bodyPr wrap="square">
            <a:spAutoFit/>
          </a:bodyPr>
          <a:lstStyle/>
          <a:p>
            <a:pPr marL="118872"/>
            <a:endParaRPr lang="en-US" sz="1600" dirty="0"/>
          </a:p>
          <a:p>
            <a:pPr marL="118872" algn="ctr">
              <a:spcAft>
                <a:spcPts val="600"/>
              </a:spcAft>
            </a:pPr>
            <a:r>
              <a:rPr lang="en-US" sz="1600" dirty="0">
                <a:solidFill>
                  <a:srgbClr val="011F34"/>
                </a:solidFill>
              </a:rPr>
              <a:t>Inspections performed by Engineering Dept. staff </a:t>
            </a:r>
          </a:p>
          <a:p>
            <a:pPr marL="118872"/>
            <a:r>
              <a:rPr lang="en-US" sz="1600" dirty="0">
                <a:solidFill>
                  <a:srgbClr val="011F34"/>
                </a:solidFill>
              </a:rPr>
              <a:t>Findings</a:t>
            </a:r>
          </a:p>
          <a:p>
            <a:pPr marL="861822" lvl="1" indent="-285750">
              <a:buFont typeface="Wingdings" panose="05000000000000000000" pitchFamily="2" charset="2"/>
              <a:buChar char="Ø"/>
            </a:pPr>
            <a:r>
              <a:rPr lang="en-US" sz="1600" b="1" dirty="0">
                <a:solidFill>
                  <a:srgbClr val="011F34"/>
                </a:solidFill>
              </a:rPr>
              <a:t>Equipment, cable and pole numbering errors and/or omissions</a:t>
            </a:r>
          </a:p>
          <a:p>
            <a:pPr marL="861822" lvl="1" indent="-285750">
              <a:buFont typeface="Wingdings" panose="05000000000000000000" pitchFamily="2" charset="2"/>
              <a:buChar char="Ø"/>
            </a:pPr>
            <a:r>
              <a:rPr lang="en-US" sz="1600" b="1" dirty="0">
                <a:solidFill>
                  <a:srgbClr val="011F34"/>
                </a:solidFill>
              </a:rPr>
              <a:t>Minor Variations in “As-Built” versus Design</a:t>
            </a:r>
          </a:p>
        </p:txBody>
      </p:sp>
      <p:sp>
        <p:nvSpPr>
          <p:cNvPr id="6" name="Rectangle: Rounded Corners 5">
            <a:extLst>
              <a:ext uri="{FF2B5EF4-FFF2-40B4-BE49-F238E27FC236}">
                <a16:creationId xmlns:a16="http://schemas.microsoft.com/office/drawing/2014/main" id="{33905F69-03F1-1595-86A1-3F3858702852}"/>
              </a:ext>
            </a:extLst>
          </p:cNvPr>
          <p:cNvSpPr/>
          <p:nvPr/>
        </p:nvSpPr>
        <p:spPr>
          <a:xfrm>
            <a:off x="3041198" y="4500014"/>
            <a:ext cx="3054802" cy="47215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66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A582E-5A3F-FE4E-D4D8-C3072B5C68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4C6A253-488E-D4F0-D5DD-F6AFFE896D88}"/>
              </a:ext>
            </a:extLst>
          </p:cNvPr>
          <p:cNvSpPr>
            <a:spLocks noGrp="1"/>
          </p:cNvSpPr>
          <p:nvPr>
            <p:ph type="title"/>
          </p:nvPr>
        </p:nvSpPr>
        <p:spPr/>
        <p:txBody>
          <a:bodyPr/>
          <a:lstStyle/>
          <a:p>
            <a:r>
              <a:rPr lang="en-US" dirty="0"/>
              <a:t>Reliability</a:t>
            </a:r>
          </a:p>
        </p:txBody>
      </p:sp>
      <p:sp>
        <p:nvSpPr>
          <p:cNvPr id="4" name="Slide Number Placeholder 3">
            <a:extLst>
              <a:ext uri="{FF2B5EF4-FFF2-40B4-BE49-F238E27FC236}">
                <a16:creationId xmlns:a16="http://schemas.microsoft.com/office/drawing/2014/main" id="{67B98BCD-BA22-5600-D6A7-F3C82C66C903}"/>
              </a:ext>
            </a:extLst>
          </p:cNvPr>
          <p:cNvSpPr>
            <a:spLocks noGrp="1"/>
          </p:cNvSpPr>
          <p:nvPr>
            <p:ph type="sldNum" sz="quarter" idx="4294967295"/>
          </p:nvPr>
        </p:nvSpPr>
        <p:spPr>
          <a:xfrm>
            <a:off x="11807825" y="6575425"/>
            <a:ext cx="384175" cy="280988"/>
          </a:xfrm>
        </p:spPr>
        <p:txBody>
          <a:bodyPr/>
          <a:lstStyle/>
          <a:p>
            <a:fld id="{14A0D438-1743-42C4-8C31-D251F13359CC}" type="slidenum">
              <a:rPr lang="en-US" smtClean="0"/>
              <a:t>9</a:t>
            </a:fld>
            <a:endParaRPr lang="en-US"/>
          </a:p>
        </p:txBody>
      </p:sp>
      <p:sp>
        <p:nvSpPr>
          <p:cNvPr id="7" name="Text Placeholder 5">
            <a:extLst>
              <a:ext uri="{FF2B5EF4-FFF2-40B4-BE49-F238E27FC236}">
                <a16:creationId xmlns:a16="http://schemas.microsoft.com/office/drawing/2014/main" id="{F213CC10-A8B0-6634-7DBA-CCF052929B4B}"/>
              </a:ext>
            </a:extLst>
          </p:cNvPr>
          <p:cNvSpPr txBox="1">
            <a:spLocks/>
          </p:cNvSpPr>
          <p:nvPr/>
        </p:nvSpPr>
        <p:spPr>
          <a:xfrm>
            <a:off x="342900" y="3813336"/>
            <a:ext cx="11506200" cy="2361174"/>
          </a:xfrm>
          <a:prstGeom prst="rect">
            <a:avLst/>
          </a:prstGeom>
        </p:spPr>
        <p:txBody>
          <a:bodyPr vert="horz" lIns="91440" tIns="45720" rIns="91440" bIns="45720" numCol="1" rtlCol="0" anchor="ctr">
            <a:noAutofit/>
          </a:bodyPr>
          <a:lstStyle>
            <a:lvl1pPr marL="0" indent="0" algn="ctr" defTabSz="914400" rtl="0" eaLnBrk="1" latinLnBrk="0" hangingPunct="1">
              <a:lnSpc>
                <a:spcPct val="100000"/>
              </a:lnSpc>
              <a:spcBef>
                <a:spcPts val="0"/>
              </a:spcBef>
              <a:spcAft>
                <a:spcPts val="1000"/>
              </a:spcAft>
              <a:buFont typeface="Arial" panose="020B0604020202020204" pitchFamily="34" charset="0"/>
              <a:buNone/>
              <a:defRPr sz="2400" kern="1200">
                <a:solidFill>
                  <a:schemeClr val="bg2"/>
                </a:solidFill>
                <a:latin typeface="+mn-lt"/>
                <a:ea typeface="+mn-ea"/>
                <a:cs typeface="+mn-cs"/>
              </a:defRPr>
            </a:lvl1pPr>
            <a:lvl2pPr marL="457200" indent="0" algn="l" defTabSz="914400" rtl="0" eaLnBrk="1" latinLnBrk="0" hangingPunct="1">
              <a:lnSpc>
                <a:spcPct val="100000"/>
              </a:lnSpc>
              <a:spcBef>
                <a:spcPts val="500"/>
              </a:spcBef>
              <a:spcAft>
                <a:spcPts val="1000"/>
              </a:spcAft>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100000"/>
              </a:lnSpc>
              <a:spcBef>
                <a:spcPts val="500"/>
              </a:spcBef>
              <a:spcAft>
                <a:spcPts val="1000"/>
              </a:spcAft>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100000"/>
              </a:lnSpc>
              <a:spcBef>
                <a:spcPts val="500"/>
              </a:spcBef>
              <a:spcAft>
                <a:spcPts val="1000"/>
              </a:spcAft>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100000"/>
              </a:lnSpc>
              <a:spcBef>
                <a:spcPts val="500"/>
              </a:spcBef>
              <a:spcAft>
                <a:spcPts val="1000"/>
              </a:spcAft>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lgn="l">
              <a:lnSpc>
                <a:spcPct val="150000"/>
              </a:lnSpc>
              <a:buFont typeface="Wingdings" panose="05000000000000000000" pitchFamily="2" charset="2"/>
              <a:buChar char="Ø"/>
            </a:pPr>
            <a:r>
              <a:rPr lang="en-US" dirty="0"/>
              <a:t>Wildfire Mitigation</a:t>
            </a:r>
          </a:p>
          <a:p>
            <a:pPr marL="342900" indent="-342900" algn="l">
              <a:lnSpc>
                <a:spcPct val="150000"/>
              </a:lnSpc>
              <a:buFont typeface="Wingdings" panose="05000000000000000000" pitchFamily="2" charset="2"/>
              <a:buChar char="Ø"/>
            </a:pPr>
            <a:r>
              <a:rPr lang="en-US" dirty="0"/>
              <a:t>Facility Inspections</a:t>
            </a:r>
          </a:p>
          <a:p>
            <a:pPr marL="342900" indent="-342900" algn="l">
              <a:lnSpc>
                <a:spcPct val="150000"/>
              </a:lnSpc>
              <a:buFont typeface="Wingdings" panose="05000000000000000000" pitchFamily="2" charset="2"/>
              <a:buChar char="Ø"/>
            </a:pPr>
            <a:r>
              <a:rPr lang="en-US" dirty="0"/>
              <a:t>Infrared Inspections</a:t>
            </a:r>
          </a:p>
          <a:p>
            <a:pPr marL="342900" indent="-342900" algn="l">
              <a:lnSpc>
                <a:spcPct val="150000"/>
              </a:lnSpc>
              <a:buFont typeface="Wingdings" panose="05000000000000000000" pitchFamily="2" charset="2"/>
              <a:buChar char="Ø"/>
            </a:pPr>
            <a:r>
              <a:rPr lang="en-US" dirty="0"/>
              <a:t>Vegetation Management</a:t>
            </a:r>
          </a:p>
          <a:p>
            <a:pPr marL="342900" indent="-342900" algn="l">
              <a:lnSpc>
                <a:spcPct val="150000"/>
              </a:lnSpc>
              <a:buFont typeface="Wingdings" panose="05000000000000000000" pitchFamily="2" charset="2"/>
              <a:buChar char="Ø"/>
            </a:pPr>
            <a:r>
              <a:rPr lang="en-US" dirty="0"/>
              <a:t>Pole Testing</a:t>
            </a:r>
          </a:p>
        </p:txBody>
      </p:sp>
    </p:spTree>
    <p:extLst>
      <p:ext uri="{BB962C8B-B14F-4D97-AF65-F5344CB8AC3E}">
        <p14:creationId xmlns:p14="http://schemas.microsoft.com/office/powerpoint/2010/main" val="4168507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41300-0491-DA71-96C7-CCF0EA4ECA22}"/>
              </a:ext>
            </a:extLst>
          </p:cNvPr>
          <p:cNvSpPr>
            <a:spLocks noGrp="1"/>
          </p:cNvSpPr>
          <p:nvPr>
            <p:ph type="title"/>
          </p:nvPr>
        </p:nvSpPr>
        <p:spPr>
          <a:xfrm>
            <a:off x="0" y="1"/>
            <a:ext cx="11353801" cy="937260"/>
          </a:xfrm>
        </p:spPr>
        <p:txBody>
          <a:bodyPr>
            <a:normAutofit/>
          </a:bodyPr>
          <a:lstStyle/>
          <a:p>
            <a:pPr algn="l"/>
            <a:r>
              <a:rPr lang="en-US" sz="4400" dirty="0"/>
              <a:t>Wildfire Mitigation</a:t>
            </a:r>
          </a:p>
        </p:txBody>
      </p:sp>
      <p:sp>
        <p:nvSpPr>
          <p:cNvPr id="6" name="Text Placeholder 5">
            <a:extLst>
              <a:ext uri="{FF2B5EF4-FFF2-40B4-BE49-F238E27FC236}">
                <a16:creationId xmlns:a16="http://schemas.microsoft.com/office/drawing/2014/main" id="{012E7564-1ED5-DF6B-6D69-86986565F93B}"/>
              </a:ext>
            </a:extLst>
          </p:cNvPr>
          <p:cNvSpPr>
            <a:spLocks noGrp="1"/>
          </p:cNvSpPr>
          <p:nvPr>
            <p:ph idx="1"/>
          </p:nvPr>
        </p:nvSpPr>
        <p:spPr>
          <a:xfrm>
            <a:off x="251092" y="1405606"/>
            <a:ext cx="5844908" cy="4351338"/>
          </a:xfrm>
        </p:spPr>
        <p:txBody>
          <a:bodyPr numCol="1">
            <a:normAutofit/>
          </a:bodyPr>
          <a:lstStyle/>
          <a:p>
            <a:pPr marL="342900" indent="-342900" algn="l">
              <a:buFont typeface="Wingdings" panose="05000000000000000000" pitchFamily="2" charset="2"/>
              <a:buChar char="Ø"/>
            </a:pPr>
            <a:r>
              <a:rPr lang="en-US" sz="2000" dirty="0"/>
              <a:t>Non-expulsion Current-limiting Fuses</a:t>
            </a:r>
          </a:p>
          <a:p>
            <a:pPr marL="342900" indent="-342900" algn="l">
              <a:buFont typeface="Wingdings" panose="05000000000000000000" pitchFamily="2" charset="2"/>
              <a:buChar char="Ø"/>
            </a:pPr>
            <a:r>
              <a:rPr lang="en-US" sz="2000" dirty="0"/>
              <a:t>Disabled Automatic Reclosing, “One-Shot”</a:t>
            </a:r>
          </a:p>
          <a:p>
            <a:pPr marL="342900" indent="-342900" algn="l">
              <a:buFont typeface="Wingdings" panose="05000000000000000000" pitchFamily="2" charset="2"/>
              <a:buChar char="Ø"/>
            </a:pPr>
            <a:r>
              <a:rPr lang="en-US" sz="2000" dirty="0"/>
              <a:t>Additional Line Patrols in June &amp; August</a:t>
            </a:r>
          </a:p>
          <a:p>
            <a:pPr marL="342900" indent="-342900" algn="l">
              <a:buFont typeface="Wingdings" panose="05000000000000000000" pitchFamily="2" charset="2"/>
              <a:buChar char="Ø"/>
            </a:pPr>
            <a:r>
              <a:rPr lang="en-US" sz="2000" dirty="0"/>
              <a:t>Lightning Arrestors</a:t>
            </a:r>
          </a:p>
          <a:p>
            <a:pPr marL="342900" indent="-342900" algn="l">
              <a:buFont typeface="Wingdings" panose="05000000000000000000" pitchFamily="2" charset="2"/>
              <a:buChar char="Ø"/>
            </a:pPr>
            <a:r>
              <a:rPr lang="en-US" sz="2000" dirty="0"/>
              <a:t>Fire Wrapping Poles</a:t>
            </a:r>
          </a:p>
          <a:p>
            <a:pPr marL="342900" indent="-342900" algn="l">
              <a:buFont typeface="Wingdings" panose="05000000000000000000" pitchFamily="2" charset="2"/>
              <a:buChar char="Ø"/>
            </a:pPr>
            <a:r>
              <a:rPr lang="en-US" sz="2000" dirty="0"/>
              <a:t>Pole ground sterilization </a:t>
            </a:r>
          </a:p>
          <a:p>
            <a:pPr marL="342900" indent="-342900" algn="l">
              <a:buFont typeface="Wingdings" panose="05000000000000000000" pitchFamily="2" charset="2"/>
              <a:buChar char="Ø"/>
            </a:pPr>
            <a:r>
              <a:rPr lang="en-US" sz="2000" dirty="0"/>
              <a:t>Revised Construction Standards with increased phase spacing &amp; wildlife cover</a:t>
            </a:r>
          </a:p>
          <a:p>
            <a:pPr marL="342900" indent="-342900" algn="l">
              <a:buFont typeface="Wingdings" panose="05000000000000000000" pitchFamily="2" charset="2"/>
              <a:buChar char="Ø"/>
            </a:pPr>
            <a:endParaRPr lang="en-US" sz="2000" dirty="0"/>
          </a:p>
        </p:txBody>
      </p:sp>
      <p:pic>
        <p:nvPicPr>
          <p:cNvPr id="5" name="Benton County Boundary">
            <a:extLst>
              <a:ext uri="{FF2B5EF4-FFF2-40B4-BE49-F238E27FC236}">
                <a16:creationId xmlns:a16="http://schemas.microsoft.com/office/drawing/2014/main" id="{F90F234E-2D29-732A-AD71-0AED0653947E}"/>
              </a:ext>
            </a:extLst>
          </p:cNvPr>
          <p:cNvPicPr/>
          <p:nvPr/>
        </p:nvPicPr>
        <p:blipFill>
          <a:blip r:embed="rId3" r:link="rId4">
            <a:extLst>
              <a:ext uri="{28A0092B-C50C-407E-A947-70E740481C1C}">
                <a14:useLocalDpi xmlns:a14="http://schemas.microsoft.com/office/drawing/2010/main" val="0"/>
              </a:ext>
            </a:extLst>
          </a:blip>
          <a:srcRect/>
          <a:stretch>
            <a:fillRect/>
          </a:stretch>
        </p:blipFill>
        <p:spPr>
          <a:xfrm>
            <a:off x="7072829" y="11016"/>
            <a:ext cx="5486399" cy="6857998"/>
          </a:xfrm>
          <a:prstGeom prst="rect">
            <a:avLst/>
          </a:prstGeom>
          <a:noFill/>
          <a:ln cap="flat">
            <a:noFill/>
          </a:ln>
        </p:spPr>
      </p:pic>
      <p:pic>
        <p:nvPicPr>
          <p:cNvPr id="10" name="Rivers">
            <a:extLst>
              <a:ext uri="{FF2B5EF4-FFF2-40B4-BE49-F238E27FC236}">
                <a16:creationId xmlns:a16="http://schemas.microsoft.com/office/drawing/2014/main" id="{CB46319A-5D52-E72C-B17B-F1483E6F20B1}"/>
              </a:ext>
            </a:extLst>
          </p:cNvPr>
          <p:cNvPicPr/>
          <p:nvPr/>
        </p:nvPicPr>
        <p:blipFill>
          <a:blip r:embed="rId5" r:link="rId6">
            <a:extLst>
              <a:ext uri="{28A0092B-C50C-407E-A947-70E740481C1C}">
                <a14:useLocalDpi xmlns:a14="http://schemas.microsoft.com/office/drawing/2010/main" val="0"/>
              </a:ext>
            </a:extLst>
          </a:blip>
          <a:srcRect/>
          <a:stretch>
            <a:fillRect/>
          </a:stretch>
        </p:blipFill>
        <p:spPr>
          <a:xfrm>
            <a:off x="7072829" y="11016"/>
            <a:ext cx="5486399" cy="6857998"/>
          </a:xfrm>
          <a:prstGeom prst="rect">
            <a:avLst/>
          </a:prstGeom>
          <a:noFill/>
          <a:ln cap="flat">
            <a:noFill/>
          </a:ln>
        </p:spPr>
      </p:pic>
      <p:pic>
        <p:nvPicPr>
          <p:cNvPr id="13" name="Road Centerlines">
            <a:extLst>
              <a:ext uri="{FF2B5EF4-FFF2-40B4-BE49-F238E27FC236}">
                <a16:creationId xmlns:a16="http://schemas.microsoft.com/office/drawing/2014/main" id="{C9D29461-963D-CDC8-4961-C4BDA7790401}"/>
              </a:ext>
            </a:extLst>
          </p:cNvPr>
          <p:cNvPicPr/>
          <p:nvPr/>
        </p:nvPicPr>
        <p:blipFill>
          <a:blip r:embed="rId7" r:link="rId8">
            <a:alphaModFix amt="70000"/>
            <a:extLst>
              <a:ext uri="{28A0092B-C50C-407E-A947-70E740481C1C}">
                <a14:useLocalDpi xmlns:a14="http://schemas.microsoft.com/office/drawing/2010/main" val="0"/>
              </a:ext>
            </a:extLst>
          </a:blip>
          <a:srcRect/>
          <a:stretch>
            <a:fillRect/>
          </a:stretch>
        </p:blipFill>
        <p:spPr>
          <a:xfrm>
            <a:off x="7072829" y="11016"/>
            <a:ext cx="5486399" cy="6857998"/>
          </a:xfrm>
          <a:prstGeom prst="rect">
            <a:avLst/>
          </a:prstGeom>
          <a:noFill/>
          <a:ln cap="flat">
            <a:noFill/>
          </a:ln>
        </p:spPr>
      </p:pic>
      <p:pic>
        <p:nvPicPr>
          <p:cNvPr id="15" name="Highways">
            <a:extLst>
              <a:ext uri="{FF2B5EF4-FFF2-40B4-BE49-F238E27FC236}">
                <a16:creationId xmlns:a16="http://schemas.microsoft.com/office/drawing/2014/main" id="{53A9741C-C865-D54C-17C8-294962F79279}"/>
              </a:ext>
            </a:extLst>
          </p:cNvPr>
          <p:cNvPicPr/>
          <p:nvPr/>
        </p:nvPicPr>
        <p:blipFill>
          <a:blip r:embed="rId9" r:link="rId10">
            <a:alphaModFix amt="35000"/>
            <a:extLst>
              <a:ext uri="{28A0092B-C50C-407E-A947-70E740481C1C}">
                <a14:useLocalDpi xmlns:a14="http://schemas.microsoft.com/office/drawing/2010/main" val="0"/>
              </a:ext>
            </a:extLst>
          </a:blip>
          <a:srcRect/>
          <a:stretch>
            <a:fillRect/>
          </a:stretch>
        </p:blipFill>
        <p:spPr>
          <a:xfrm>
            <a:off x="7072829" y="11016"/>
            <a:ext cx="5486399" cy="6857998"/>
          </a:xfrm>
          <a:prstGeom prst="rect">
            <a:avLst/>
          </a:prstGeom>
          <a:noFill/>
          <a:ln cap="flat">
            <a:noFill/>
          </a:ln>
        </p:spPr>
      </p:pic>
      <p:pic>
        <p:nvPicPr>
          <p:cNvPr id="18" name="Highway Labels">
            <a:extLst>
              <a:ext uri="{FF2B5EF4-FFF2-40B4-BE49-F238E27FC236}">
                <a16:creationId xmlns:a16="http://schemas.microsoft.com/office/drawing/2014/main" id="{DCD73E06-FAE7-22AE-AEFF-B8D65FF6BEDF}"/>
              </a:ext>
            </a:extLst>
          </p:cNvPr>
          <p:cNvPicPr/>
          <p:nvPr/>
        </p:nvPicPr>
        <p:blipFill>
          <a:blip r:embed="rId11" r:link="rId12">
            <a:extLst>
              <a:ext uri="{28A0092B-C50C-407E-A947-70E740481C1C}">
                <a14:useLocalDpi xmlns:a14="http://schemas.microsoft.com/office/drawing/2010/main" val="0"/>
              </a:ext>
            </a:extLst>
          </a:blip>
          <a:srcRect/>
          <a:stretch>
            <a:fillRect/>
          </a:stretch>
        </p:blipFill>
        <p:spPr>
          <a:xfrm>
            <a:off x="7072829" y="11016"/>
            <a:ext cx="5486399" cy="6857998"/>
          </a:xfrm>
          <a:prstGeom prst="rect">
            <a:avLst/>
          </a:prstGeom>
          <a:noFill/>
          <a:ln cap="flat">
            <a:noFill/>
          </a:ln>
        </p:spPr>
      </p:pic>
      <p:pic>
        <p:nvPicPr>
          <p:cNvPr id="20" name="Label">
            <a:extLst>
              <a:ext uri="{FF2B5EF4-FFF2-40B4-BE49-F238E27FC236}">
                <a16:creationId xmlns:a16="http://schemas.microsoft.com/office/drawing/2014/main" id="{F4BA454B-ED0F-0D5F-3E82-2BFFDD75A373}"/>
              </a:ext>
            </a:extLst>
          </p:cNvPr>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10579904" y="1251752"/>
            <a:ext cx="1449327" cy="153162"/>
          </a:xfrm>
          <a:prstGeom prst="rect">
            <a:avLst/>
          </a:prstGeom>
        </p:spPr>
      </p:pic>
      <p:pic>
        <p:nvPicPr>
          <p:cNvPr id="22" name="Wildfire Area">
            <a:extLst>
              <a:ext uri="{FF2B5EF4-FFF2-40B4-BE49-F238E27FC236}">
                <a16:creationId xmlns:a16="http://schemas.microsoft.com/office/drawing/2014/main" id="{93083838-5149-240D-D5B3-98ABBE572FE8}"/>
              </a:ext>
            </a:extLst>
          </p:cNvPr>
          <p:cNvPicPr>
            <a:picLocks noChangeAspect="1"/>
          </p:cNvPicPr>
          <p:nvPr/>
        </p:nvPicPr>
        <p:blipFill>
          <a:blip r:embed="rId15" r:link="rId16">
            <a:extLst>
              <a:ext uri="{28A0092B-C50C-407E-A947-70E740481C1C}">
                <a14:useLocalDpi xmlns:a14="http://schemas.microsoft.com/office/drawing/2010/main" val="0"/>
              </a:ext>
            </a:extLst>
          </a:blip>
          <a:stretch>
            <a:fillRect/>
          </a:stretch>
        </p:blipFill>
        <p:spPr>
          <a:xfrm>
            <a:off x="7072829" y="10634"/>
            <a:ext cx="5486400" cy="6858000"/>
          </a:xfrm>
          <a:prstGeom prst="rect">
            <a:avLst/>
          </a:prstGeom>
        </p:spPr>
      </p:pic>
      <p:pic>
        <p:nvPicPr>
          <p:cNvPr id="9" name="Fire Wrapping Poles">
            <a:extLst>
              <a:ext uri="{FF2B5EF4-FFF2-40B4-BE49-F238E27FC236}">
                <a16:creationId xmlns:a16="http://schemas.microsoft.com/office/drawing/2014/main" id="{C85B0727-B001-425F-8713-BDA5694AA3A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rot="5400000">
            <a:off x="7740859" y="2024205"/>
            <a:ext cx="4372877" cy="3279658"/>
          </a:xfrm>
          <a:prstGeom prst="rect">
            <a:avLst/>
          </a:prstGeom>
          <a:ln w="6350">
            <a:solidFill>
              <a:schemeClr val="bg1"/>
            </a:solidFill>
            <a:extLst>
              <a:ext uri="{C807C97D-BFC1-408E-A445-0C87EB9F89A2}">
                <ask:lineSketchStyleProps xmlns:ask="http://schemas.microsoft.com/office/drawing/2018/sketchyshapes">
                  <ask:type>
                    <ask:lineSketchNone/>
                  </ask:type>
                </ask:lineSketchStyleProps>
              </a:ext>
            </a:extLst>
          </a:ln>
          <a:effectLst>
            <a:outerShdw blurRad="292100" dist="139700" dir="2700000" algn="ctr" rotWithShape="0">
              <a:srgbClr val="000000">
                <a:alpha val="65000"/>
              </a:srgbClr>
            </a:outerShdw>
          </a:effectLst>
        </p:spPr>
      </p:pic>
      <p:pic>
        <p:nvPicPr>
          <p:cNvPr id="16" name="Lightning Arresters">
            <a:extLst>
              <a:ext uri="{FF2B5EF4-FFF2-40B4-BE49-F238E27FC236}">
                <a16:creationId xmlns:a16="http://schemas.microsoft.com/office/drawing/2014/main" id="{31F683FA-6CF2-98F6-408E-0BA172497D10}"/>
              </a:ext>
            </a:extLst>
          </p:cNvPr>
          <p:cNvPicPr>
            <a:picLocks noChangeAspect="1"/>
          </p:cNvPicPr>
          <p:nvPr/>
        </p:nvPicPr>
        <p:blipFill>
          <a:blip r:embed="rId18"/>
          <a:stretch>
            <a:fillRect/>
          </a:stretch>
        </p:blipFill>
        <p:spPr>
          <a:xfrm>
            <a:off x="7887051" y="1477215"/>
            <a:ext cx="3564441" cy="4046787"/>
          </a:xfrm>
          <a:prstGeom prst="rect">
            <a:avLst/>
          </a:prstGeom>
          <a:ln w="6350">
            <a:solidFill>
              <a:schemeClr val="bg1"/>
            </a:solidFill>
          </a:ln>
          <a:effectLst>
            <a:outerShdw blurRad="292100" dist="139700" dir="2700000" algn="ctr" rotWithShape="0">
              <a:srgbClr val="000000">
                <a:alpha val="65000"/>
              </a:srgbClr>
            </a:outerShdw>
          </a:effectLst>
        </p:spPr>
      </p:pic>
      <p:pic>
        <p:nvPicPr>
          <p:cNvPr id="11" name="Line Patrols" descr="Z:\Users\webbb\AppData\Local\Microsoft\Windows\Temporary Internet Files\Content.Outlook\AKBGM0E3\20170301_092558.jpg">
            <a:extLst>
              <a:ext uri="{FF2B5EF4-FFF2-40B4-BE49-F238E27FC236}">
                <a16:creationId xmlns:a16="http://schemas.microsoft.com/office/drawing/2014/main" id="{4D35BF9A-654D-1B7E-01CE-0BD89F26F4BA}"/>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934512" y="417564"/>
            <a:ext cx="3469520" cy="6168033"/>
          </a:xfrm>
          <a:prstGeom prst="rect">
            <a:avLst/>
          </a:prstGeom>
          <a:ln w="6350">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Reclosing" descr="Z:\Users\webbb\AppData\Local\Microsoft\Windows\Temporary Internet Files\Content.Outlook\AKBGM0E3\20170301_093337.jpg">
            <a:extLst>
              <a:ext uri="{FF2B5EF4-FFF2-40B4-BE49-F238E27FC236}">
                <a16:creationId xmlns:a16="http://schemas.microsoft.com/office/drawing/2014/main" id="{2A1C9879-FCF3-426B-D377-7BB66570D0C7}"/>
              </a:ext>
            </a:extLst>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r="10304" b="8044"/>
          <a:stretch/>
        </p:blipFill>
        <p:spPr bwMode="auto">
          <a:xfrm>
            <a:off x="8134375" y="1092458"/>
            <a:ext cx="2934308" cy="5347978"/>
          </a:xfrm>
          <a:prstGeom prst="rect">
            <a:avLst/>
          </a:prstGeom>
          <a:ln w="6350">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Non Explusion Current limiting Fuses">
            <a:extLst>
              <a:ext uri="{FF2B5EF4-FFF2-40B4-BE49-F238E27FC236}">
                <a16:creationId xmlns:a16="http://schemas.microsoft.com/office/drawing/2014/main" id="{99A3382C-F87C-86A5-AC31-4B1FF1CD0D21}"/>
              </a:ext>
            </a:extLst>
          </p:cNvPr>
          <p:cNvPicPr>
            <a:picLocks noChangeAspect="1"/>
          </p:cNvPicPr>
          <p:nvPr/>
        </p:nvPicPr>
        <p:blipFill>
          <a:blip r:embed="rId21"/>
          <a:stretch>
            <a:fillRect/>
          </a:stretch>
        </p:blipFill>
        <p:spPr>
          <a:xfrm>
            <a:off x="7940708" y="1404914"/>
            <a:ext cx="3196473" cy="4478227"/>
          </a:xfrm>
          <a:prstGeom prst="rect">
            <a:avLst/>
          </a:prstGeom>
          <a:ln w="6350">
            <a:solidFill>
              <a:schemeClr val="bg1"/>
            </a:solidFill>
          </a:ln>
          <a:effectLst>
            <a:outerShdw blurRad="292100" dist="139700" dir="2700000" algn="ctr" rotWithShape="0">
              <a:srgbClr val="000000">
                <a:alpha val="65000"/>
              </a:srgbClr>
            </a:outerShdw>
          </a:effectLst>
        </p:spPr>
      </p:pic>
      <p:pic>
        <p:nvPicPr>
          <p:cNvPr id="7" name="Picture 6">
            <a:extLst>
              <a:ext uri="{FF2B5EF4-FFF2-40B4-BE49-F238E27FC236}">
                <a16:creationId xmlns:a16="http://schemas.microsoft.com/office/drawing/2014/main" id="{5EF7A7EF-6305-DDEB-65D2-AB637C07BF18}"/>
              </a:ext>
            </a:extLst>
          </p:cNvPr>
          <p:cNvPicPr>
            <a:picLocks noChangeAspect="1"/>
          </p:cNvPicPr>
          <p:nvPr/>
        </p:nvPicPr>
        <p:blipFill>
          <a:blip r:embed="rId22"/>
          <a:stretch>
            <a:fillRect/>
          </a:stretch>
        </p:blipFill>
        <p:spPr>
          <a:xfrm>
            <a:off x="7157482" y="411550"/>
            <a:ext cx="4673446" cy="6056168"/>
          </a:xfrm>
          <a:prstGeom prst="rect">
            <a:avLst/>
          </a:prstGeom>
          <a:ln w="6350">
            <a:solidFill>
              <a:schemeClr val="bg1"/>
            </a:solidFill>
          </a:ln>
          <a:effectLst>
            <a:outerShdw blurRad="292100" dist="139700" dir="2700000" algn="ctr" rotWithShape="0">
              <a:srgbClr val="000000">
                <a:alpha val="65000"/>
              </a:srgbClr>
            </a:outerShdw>
          </a:effectLst>
        </p:spPr>
      </p:pic>
      <p:sp>
        <p:nvSpPr>
          <p:cNvPr id="3" name="Slide Number Placeholder 1">
            <a:extLst>
              <a:ext uri="{FF2B5EF4-FFF2-40B4-BE49-F238E27FC236}">
                <a16:creationId xmlns:a16="http://schemas.microsoft.com/office/drawing/2014/main" id="{F6E69DE6-1A77-9519-B32E-79A0ADF64D93}"/>
              </a:ext>
            </a:extLst>
          </p:cNvPr>
          <p:cNvSpPr>
            <a:spLocks noGrp="1"/>
          </p:cNvSpPr>
          <p:nvPr>
            <p:ph type="sldNum" sz="quarter" idx="12"/>
          </p:nvPr>
        </p:nvSpPr>
        <p:spPr>
          <a:xfrm>
            <a:off x="11669654" y="6575018"/>
            <a:ext cx="384422" cy="280847"/>
          </a:xfrm>
        </p:spPr>
        <p:txBody>
          <a:bodyPr/>
          <a:lstStyle/>
          <a:p>
            <a:fld id="{CC91EBC3-7C31-4E33-BA18-1FEA669A01B1}" type="slidenum">
              <a:rPr lang="en-US" smtClean="0"/>
              <a:pPr/>
              <a:t>10</a:t>
            </a:fld>
            <a:endParaRPr lang="en-US" dirty="0"/>
          </a:p>
        </p:txBody>
      </p:sp>
    </p:spTree>
    <p:extLst>
      <p:ext uri="{BB962C8B-B14F-4D97-AF65-F5344CB8AC3E}">
        <p14:creationId xmlns:p14="http://schemas.microsoft.com/office/powerpoint/2010/main" val="6450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 calcmode="lin" valueType="num">
                                      <p:cBhvr additive="base">
                                        <p:cTn id="2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0" end="0"/>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8"/>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20"/>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2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anim calcmode="lin" valueType="num">
                                      <p:cBhvr additive="base">
                                        <p:cTn id="4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1" presetClass="exit" presetSubtype="0" fill="hold" nodeType="withEffect">
                                  <p:stCondLst>
                                    <p:cond delay="0"/>
                                  </p:stCondLst>
                                  <p:childTnLst>
                                    <p:set>
                                      <p:cBhvr>
                                        <p:cTn id="54" dur="1" fill="hold">
                                          <p:stCondLst>
                                            <p:cond delay="0"/>
                                          </p:stCondLst>
                                        </p:cTn>
                                        <p:tgtEl>
                                          <p:spTgt spid="4"/>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6">
                                            <p:txEl>
                                              <p:pRg st="2" end="2"/>
                                            </p:txEl>
                                          </p:spTgt>
                                        </p:tgtEl>
                                        <p:attrNameLst>
                                          <p:attrName>style.visibility</p:attrName>
                                        </p:attrNameLst>
                                      </p:cBhvr>
                                      <p:to>
                                        <p:strVal val="visible"/>
                                      </p:to>
                                    </p:set>
                                    <p:anim calcmode="lin" valueType="num">
                                      <p:cBhvr additive="base">
                                        <p:cTn id="5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6">
                                            <p:txEl>
                                              <p:pRg st="2" end="2"/>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fill="hold"/>
                                        <p:tgtEl>
                                          <p:spTgt spid="11"/>
                                        </p:tgtEl>
                                        <p:attrNameLst>
                                          <p:attrName>ppt_x</p:attrName>
                                        </p:attrNameLst>
                                      </p:cBhvr>
                                      <p:tavLst>
                                        <p:tav tm="0">
                                          <p:val>
                                            <p:strVal val="#ppt_x"/>
                                          </p:val>
                                        </p:tav>
                                        <p:tav tm="100000">
                                          <p:val>
                                            <p:strVal val="#ppt_x"/>
                                          </p:val>
                                        </p:tav>
                                      </p:tavLst>
                                    </p:anim>
                                    <p:anim calcmode="lin" valueType="num">
                                      <p:cBhvr additive="base">
                                        <p:cTn id="64" dur="500" fill="hold"/>
                                        <p:tgtEl>
                                          <p:spTgt spid="11"/>
                                        </p:tgtEl>
                                        <p:attrNameLst>
                                          <p:attrName>ppt_y</p:attrName>
                                        </p:attrNameLst>
                                      </p:cBhvr>
                                      <p:tavLst>
                                        <p:tav tm="0">
                                          <p:val>
                                            <p:strVal val="1+#ppt_h/2"/>
                                          </p:val>
                                        </p:tav>
                                        <p:tav tm="100000">
                                          <p:val>
                                            <p:strVal val="#ppt_y"/>
                                          </p:val>
                                        </p:tav>
                                      </p:tavLst>
                                    </p:anim>
                                  </p:childTnLst>
                                </p:cTn>
                              </p:par>
                              <p:par>
                                <p:cTn id="65" presetID="1" presetClass="exit" presetSubtype="0" fill="hold" nodeType="withEffect">
                                  <p:stCondLst>
                                    <p:cond delay="0"/>
                                  </p:stCondLst>
                                  <p:childTnLst>
                                    <p:set>
                                      <p:cBhvr>
                                        <p:cTn id="66" dur="1" fill="hold">
                                          <p:stCondLst>
                                            <p:cond delay="0"/>
                                          </p:stCondLst>
                                        </p:cTn>
                                        <p:tgtEl>
                                          <p:spTgt spid="8"/>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6">
                                            <p:txEl>
                                              <p:pRg st="3" end="3"/>
                                            </p:txEl>
                                          </p:spTgt>
                                        </p:tgtEl>
                                        <p:attrNameLst>
                                          <p:attrName>style.visibility</p:attrName>
                                        </p:attrNameLst>
                                      </p:cBhvr>
                                      <p:to>
                                        <p:strVal val="visible"/>
                                      </p:to>
                                    </p:set>
                                    <p:anim calcmode="lin" valueType="num">
                                      <p:cBhvr additive="base">
                                        <p:cTn id="7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6">
                                            <p:txEl>
                                              <p:pRg st="3" end="3"/>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500" fill="hold"/>
                                        <p:tgtEl>
                                          <p:spTgt spid="16"/>
                                        </p:tgtEl>
                                        <p:attrNameLst>
                                          <p:attrName>ppt_x</p:attrName>
                                        </p:attrNameLst>
                                      </p:cBhvr>
                                      <p:tavLst>
                                        <p:tav tm="0">
                                          <p:val>
                                            <p:strVal val="#ppt_x"/>
                                          </p:val>
                                        </p:tav>
                                        <p:tav tm="100000">
                                          <p:val>
                                            <p:strVal val="#ppt_x"/>
                                          </p:val>
                                        </p:tav>
                                      </p:tavLst>
                                    </p:anim>
                                    <p:anim calcmode="lin" valueType="num">
                                      <p:cBhvr additive="base">
                                        <p:cTn id="76" dur="500" fill="hold"/>
                                        <p:tgtEl>
                                          <p:spTgt spid="16"/>
                                        </p:tgtEl>
                                        <p:attrNameLst>
                                          <p:attrName>ppt_y</p:attrName>
                                        </p:attrNameLst>
                                      </p:cBhvr>
                                      <p:tavLst>
                                        <p:tav tm="0">
                                          <p:val>
                                            <p:strVal val="1+#ppt_h/2"/>
                                          </p:val>
                                        </p:tav>
                                        <p:tav tm="100000">
                                          <p:val>
                                            <p:strVal val="#ppt_y"/>
                                          </p:val>
                                        </p:tav>
                                      </p:tavLst>
                                    </p:anim>
                                  </p:childTnLst>
                                </p:cTn>
                              </p:par>
                              <p:par>
                                <p:cTn id="77" presetID="1" presetClass="exit" presetSubtype="0" fill="hold" nodeType="withEffect">
                                  <p:stCondLst>
                                    <p:cond delay="0"/>
                                  </p:stCondLst>
                                  <p:childTnLst>
                                    <p:set>
                                      <p:cBhvr>
                                        <p:cTn id="78" dur="1" fill="hold">
                                          <p:stCondLst>
                                            <p:cond delay="0"/>
                                          </p:stCondLst>
                                        </p:cTn>
                                        <p:tgtEl>
                                          <p:spTgt spid="11"/>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6">
                                            <p:txEl>
                                              <p:pRg st="4" end="4"/>
                                            </p:txEl>
                                          </p:spTgt>
                                        </p:tgtEl>
                                        <p:attrNameLst>
                                          <p:attrName>style.visibility</p:attrName>
                                        </p:attrNameLst>
                                      </p:cBhvr>
                                      <p:to>
                                        <p:strVal val="visible"/>
                                      </p:to>
                                    </p:set>
                                    <p:anim calcmode="lin" valueType="num">
                                      <p:cBhvr additive="base">
                                        <p:cTn id="8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6">
                                            <p:txEl>
                                              <p:pRg st="5" end="5"/>
                                            </p:txEl>
                                          </p:spTgt>
                                        </p:tgtEl>
                                        <p:attrNameLst>
                                          <p:attrName>style.visibility</p:attrName>
                                        </p:attrNameLst>
                                      </p:cBhvr>
                                      <p:to>
                                        <p:strVal val="visible"/>
                                      </p:to>
                                    </p:set>
                                    <p:anim calcmode="lin" valueType="num">
                                      <p:cBhvr additive="base">
                                        <p:cTn id="8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6">
                                            <p:txEl>
                                              <p:pRg st="5" end="5"/>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9"/>
                                        </p:tgtEl>
                                        <p:attrNameLst>
                                          <p:attrName>style.visibility</p:attrName>
                                        </p:attrNameLst>
                                      </p:cBhvr>
                                      <p:to>
                                        <p:strVal val="visible"/>
                                      </p:to>
                                    </p:set>
                                    <p:anim calcmode="lin" valueType="num">
                                      <p:cBhvr additive="base">
                                        <p:cTn id="91" dur="500" fill="hold"/>
                                        <p:tgtEl>
                                          <p:spTgt spid="9"/>
                                        </p:tgtEl>
                                        <p:attrNameLst>
                                          <p:attrName>ppt_x</p:attrName>
                                        </p:attrNameLst>
                                      </p:cBhvr>
                                      <p:tavLst>
                                        <p:tav tm="0">
                                          <p:val>
                                            <p:strVal val="#ppt_x"/>
                                          </p:val>
                                        </p:tav>
                                        <p:tav tm="100000">
                                          <p:val>
                                            <p:strVal val="#ppt_x"/>
                                          </p:val>
                                        </p:tav>
                                      </p:tavLst>
                                    </p:anim>
                                    <p:anim calcmode="lin" valueType="num">
                                      <p:cBhvr additive="base">
                                        <p:cTn id="92" dur="500" fill="hold"/>
                                        <p:tgtEl>
                                          <p:spTgt spid="9"/>
                                        </p:tgtEl>
                                        <p:attrNameLst>
                                          <p:attrName>ppt_y</p:attrName>
                                        </p:attrNameLst>
                                      </p:cBhvr>
                                      <p:tavLst>
                                        <p:tav tm="0">
                                          <p:val>
                                            <p:strVal val="1+#ppt_h/2"/>
                                          </p:val>
                                        </p:tav>
                                        <p:tav tm="100000">
                                          <p:val>
                                            <p:strVal val="#ppt_y"/>
                                          </p:val>
                                        </p:tav>
                                      </p:tavLst>
                                    </p:anim>
                                  </p:childTnLst>
                                </p:cTn>
                              </p:par>
                              <p:par>
                                <p:cTn id="93" presetID="1" presetClass="exit" presetSubtype="0" fill="hold" nodeType="withEffect">
                                  <p:stCondLst>
                                    <p:cond delay="0"/>
                                  </p:stCondLst>
                                  <p:childTnLst>
                                    <p:set>
                                      <p:cBhvr>
                                        <p:cTn id="94" dur="1" fill="hold">
                                          <p:stCondLst>
                                            <p:cond delay="0"/>
                                          </p:stCondLst>
                                        </p:cTn>
                                        <p:tgtEl>
                                          <p:spTgt spid="16"/>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6">
                                            <p:txEl>
                                              <p:pRg st="6" end="6"/>
                                            </p:txEl>
                                          </p:spTgt>
                                        </p:tgtEl>
                                        <p:attrNameLst>
                                          <p:attrName>style.visibility</p:attrName>
                                        </p:attrNameLst>
                                      </p:cBhvr>
                                      <p:to>
                                        <p:strVal val="visible"/>
                                      </p:to>
                                    </p:set>
                                    <p:anim calcmode="lin" valueType="num">
                                      <p:cBhvr additive="base">
                                        <p:cTn id="99"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6">
                                            <p:txEl>
                                              <p:pRg st="6" end="6"/>
                                            </p:txEl>
                                          </p:spTgt>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7"/>
                                        </p:tgtEl>
                                        <p:attrNameLst>
                                          <p:attrName>style.visibility</p:attrName>
                                        </p:attrNameLst>
                                      </p:cBhvr>
                                      <p:to>
                                        <p:strVal val="visible"/>
                                      </p:to>
                                    </p:set>
                                    <p:anim calcmode="lin" valueType="num">
                                      <p:cBhvr additive="base">
                                        <p:cTn id="103" dur="500" fill="hold"/>
                                        <p:tgtEl>
                                          <p:spTgt spid="7"/>
                                        </p:tgtEl>
                                        <p:attrNameLst>
                                          <p:attrName>ppt_x</p:attrName>
                                        </p:attrNameLst>
                                      </p:cBhvr>
                                      <p:tavLst>
                                        <p:tav tm="0">
                                          <p:val>
                                            <p:strVal val="#ppt_x"/>
                                          </p:val>
                                        </p:tav>
                                        <p:tav tm="100000">
                                          <p:val>
                                            <p:strVal val="#ppt_x"/>
                                          </p:val>
                                        </p:tav>
                                      </p:tavLst>
                                    </p:anim>
                                    <p:anim calcmode="lin" valueType="num">
                                      <p:cBhvr additive="base">
                                        <p:cTn id="104" dur="500" fill="hold"/>
                                        <p:tgtEl>
                                          <p:spTgt spid="7"/>
                                        </p:tgtEl>
                                        <p:attrNameLst>
                                          <p:attrName>ppt_y</p:attrName>
                                        </p:attrNameLst>
                                      </p:cBhvr>
                                      <p:tavLst>
                                        <p:tav tm="0">
                                          <p:val>
                                            <p:strVal val="1+#ppt_h/2"/>
                                          </p:val>
                                        </p:tav>
                                        <p:tav tm="100000">
                                          <p:val>
                                            <p:strVal val="#ppt_y"/>
                                          </p:val>
                                        </p:tav>
                                      </p:tavLst>
                                    </p:anim>
                                  </p:childTnLst>
                                </p:cTn>
                              </p:par>
                              <p:par>
                                <p:cTn id="105" presetID="1" presetClass="exit" presetSubtype="0" fill="hold" nodeType="withEffect">
                                  <p:stCondLst>
                                    <p:cond delay="0"/>
                                  </p:stCondLst>
                                  <p:childTnLst>
                                    <p:set>
                                      <p:cBhvr>
                                        <p:cTn id="10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86209-2098-239A-F841-1A6CDFECC66F}"/>
            </a:ext>
          </a:extLst>
        </p:cNvPr>
        <p:cNvGrpSpPr/>
        <p:nvPr/>
      </p:nvGrpSpPr>
      <p:grpSpPr>
        <a:xfrm>
          <a:off x="0" y="0"/>
          <a:ext cx="0" cy="0"/>
          <a:chOff x="0" y="0"/>
          <a:chExt cx="0" cy="0"/>
        </a:xfrm>
      </p:grpSpPr>
      <p:pic>
        <p:nvPicPr>
          <p:cNvPr id="13" name="Picture 12" descr="A close-up of a power line&#10;&#10;AI-generated content may be incorrect." hidden="1">
            <a:extLst>
              <a:ext uri="{FF2B5EF4-FFF2-40B4-BE49-F238E27FC236}">
                <a16:creationId xmlns:a16="http://schemas.microsoft.com/office/drawing/2014/main" id="{7506F24D-952A-1039-E46B-5443DCDA3BA9}"/>
              </a:ext>
            </a:extLst>
          </p:cNvPr>
          <p:cNvPicPr>
            <a:picLocks noChangeAspect="1"/>
          </p:cNvPicPr>
          <p:nvPr/>
        </p:nvPicPr>
        <p:blipFill>
          <a:blip r:embed="rId3" cstate="print">
            <a:extLst>
              <a:ext uri="{28A0092B-C50C-407E-A947-70E740481C1C}">
                <a14:useLocalDpi xmlns:a14="http://schemas.microsoft.com/office/drawing/2010/main" val="0"/>
              </a:ext>
            </a:extLst>
          </a:blip>
          <a:srcRect l="22875" r="23097" b="-3"/>
          <a:stretch>
            <a:fillRect/>
          </a:stretch>
        </p:blipFill>
        <p:spPr>
          <a:xfrm>
            <a:off x="185376" y="1848064"/>
            <a:ext cx="2662496" cy="3699690"/>
          </a:xfrm>
          <a:prstGeom prst="rect">
            <a:avLst/>
          </a:prstGeom>
          <a:ln w="6350">
            <a:solidFill>
              <a:schemeClr val="bg1"/>
            </a:solidFill>
          </a:ln>
          <a:effectLst>
            <a:outerShdw blurRad="292100" dist="139700" dir="2700000" algn="ctr" rotWithShape="0">
              <a:srgbClr val="000000">
                <a:alpha val="65000"/>
              </a:srgbClr>
            </a:outerShdw>
          </a:effectLst>
        </p:spPr>
      </p:pic>
      <p:pic>
        <p:nvPicPr>
          <p:cNvPr id="10" name="Picture 9" descr="A wooden pole with wires and a nest on it&#10;&#10;AI-generated content may be incorrect." hidden="1">
            <a:extLst>
              <a:ext uri="{FF2B5EF4-FFF2-40B4-BE49-F238E27FC236}">
                <a16:creationId xmlns:a16="http://schemas.microsoft.com/office/drawing/2014/main" id="{D8304447-9F4D-B7B0-663C-D94E99338922}"/>
              </a:ext>
            </a:extLst>
          </p:cNvPr>
          <p:cNvPicPr>
            <a:picLocks noChangeAspect="1"/>
          </p:cNvPicPr>
          <p:nvPr/>
        </p:nvPicPr>
        <p:blipFill>
          <a:blip r:embed="rId4" cstate="print">
            <a:extLst>
              <a:ext uri="{28A0092B-C50C-407E-A947-70E740481C1C}">
                <a14:useLocalDpi xmlns:a14="http://schemas.microsoft.com/office/drawing/2010/main" val="0"/>
              </a:ext>
            </a:extLst>
          </a:blip>
          <a:srcRect l="23643" r="22290" b="-3"/>
          <a:stretch>
            <a:fillRect/>
          </a:stretch>
        </p:blipFill>
        <p:spPr>
          <a:xfrm>
            <a:off x="6251011" y="1825270"/>
            <a:ext cx="2669618" cy="3703320"/>
          </a:xfrm>
          <a:prstGeom prst="rect">
            <a:avLst/>
          </a:prstGeom>
          <a:ln w="6350">
            <a:solidFill>
              <a:schemeClr val="bg1"/>
            </a:solidFill>
          </a:ln>
          <a:effectLst>
            <a:outerShdw blurRad="292100" dist="139700" dir="2700000" algn="ctr" rotWithShape="0">
              <a:srgbClr val="000000">
                <a:alpha val="65000"/>
              </a:srgbClr>
            </a:outerShdw>
          </a:effectLst>
        </p:spPr>
      </p:pic>
      <p:pic>
        <p:nvPicPr>
          <p:cNvPr id="6" name="Picture 5" descr="A wooden pole with wires and a nest on it&#10;&#10;AI-generated content may be incorrect." hidden="1">
            <a:extLst>
              <a:ext uri="{FF2B5EF4-FFF2-40B4-BE49-F238E27FC236}">
                <a16:creationId xmlns:a16="http://schemas.microsoft.com/office/drawing/2014/main" id="{5661E12F-DCCE-6E4B-28E9-3D9A5F0C4363}"/>
              </a:ext>
            </a:extLst>
          </p:cNvPr>
          <p:cNvPicPr>
            <a:picLocks noChangeAspect="1"/>
          </p:cNvPicPr>
          <p:nvPr/>
        </p:nvPicPr>
        <p:blipFill>
          <a:blip r:embed="rId5" cstate="print">
            <a:extLst>
              <a:ext uri="{28A0092B-C50C-407E-A947-70E740481C1C}">
                <a14:useLocalDpi xmlns:a14="http://schemas.microsoft.com/office/drawing/2010/main" val="0"/>
              </a:ext>
            </a:extLst>
          </a:blip>
          <a:srcRect l="7749" t="3229" r="-6" b="663"/>
          <a:stretch/>
        </p:blipFill>
        <p:spPr>
          <a:xfrm rot="5400000">
            <a:off x="8712126" y="2249381"/>
            <a:ext cx="3703320" cy="2893429"/>
          </a:xfrm>
          <a:prstGeom prst="rect">
            <a:avLst/>
          </a:prstGeom>
          <a:ln w="6350">
            <a:solidFill>
              <a:schemeClr val="bg1"/>
            </a:solidFill>
          </a:ln>
          <a:effectLst>
            <a:outerShdw blurRad="292100" dist="139700" dir="2700000" algn="ctr" rotWithShape="0">
              <a:srgbClr val="000000">
                <a:alpha val="65000"/>
              </a:srgbClr>
            </a:outerShdw>
          </a:effectLst>
        </p:spPr>
      </p:pic>
      <p:pic>
        <p:nvPicPr>
          <p:cNvPr id="7" name="Picture 6" hidden="1">
            <a:extLst>
              <a:ext uri="{FF2B5EF4-FFF2-40B4-BE49-F238E27FC236}">
                <a16:creationId xmlns:a16="http://schemas.microsoft.com/office/drawing/2014/main" id="{6882D9BA-D25C-CB89-EEF5-8A0ADCBEC0BC}"/>
              </a:ext>
            </a:extLst>
          </p:cNvPr>
          <p:cNvPicPr>
            <a:picLocks noChangeAspect="1"/>
          </p:cNvPicPr>
          <p:nvPr/>
        </p:nvPicPr>
        <p:blipFill>
          <a:blip r:embed="rId6">
            <a:extLst>
              <a:ext uri="{28A0092B-C50C-407E-A947-70E740481C1C}">
                <a14:useLocalDpi xmlns:a14="http://schemas.microsoft.com/office/drawing/2010/main" val="0"/>
              </a:ext>
            </a:extLst>
          </a:blip>
          <a:srcRect r="7116"/>
          <a:stretch>
            <a:fillRect/>
          </a:stretch>
        </p:blipFill>
        <p:spPr>
          <a:xfrm rot="5400000">
            <a:off x="2687796" y="2200952"/>
            <a:ext cx="3703320" cy="2990284"/>
          </a:xfrm>
          <a:prstGeom prst="rect">
            <a:avLst/>
          </a:prstGeom>
          <a:ln>
            <a:solidFill>
              <a:schemeClr val="bg1"/>
            </a:solidFill>
          </a:ln>
          <a:effectLst>
            <a:outerShdw blurRad="292100" dist="139700" dir="2700000" algn="ctr" rotWithShape="0">
              <a:srgbClr val="000000">
                <a:alpha val="65000"/>
              </a:srgbClr>
            </a:outerShdw>
          </a:effectLst>
        </p:spPr>
      </p:pic>
      <p:sp>
        <p:nvSpPr>
          <p:cNvPr id="4" name="Slide Number Placeholder 3">
            <a:extLst>
              <a:ext uri="{FF2B5EF4-FFF2-40B4-BE49-F238E27FC236}">
                <a16:creationId xmlns:a16="http://schemas.microsoft.com/office/drawing/2014/main" id="{46AFB2D7-7CE8-3A84-C902-6F06352CE5F0}"/>
              </a:ext>
            </a:extLst>
          </p:cNvPr>
          <p:cNvSpPr>
            <a:spLocks noGrp="1"/>
          </p:cNvSpPr>
          <p:nvPr>
            <p:ph type="sldNum" sz="quarter" idx="12"/>
          </p:nvPr>
        </p:nvSpPr>
        <p:spPr>
          <a:xfrm>
            <a:off x="8590663" y="6378495"/>
            <a:ext cx="683339" cy="365125"/>
          </a:xfrm>
        </p:spPr>
        <p:txBody>
          <a:bodyPr vert="horz" lIns="91440" tIns="45720" rIns="91440" bIns="45720" rtlCol="0" anchor="ctr">
            <a:normAutofit/>
          </a:bodyPr>
          <a:lstStyle/>
          <a:p>
            <a:pPr defTabSz="914400">
              <a:spcAft>
                <a:spcPts val="600"/>
              </a:spcAft>
            </a:pPr>
            <a:fld id="{CC91EBC3-7C31-4E33-BA18-1FEA669A01B1}" type="slidenum">
              <a:rPr lang="en-US">
                <a:solidFill>
                  <a:srgbClr val="FFFFFF"/>
                </a:solidFill>
              </a:rPr>
              <a:pPr defTabSz="914400">
                <a:spcAft>
                  <a:spcPts val="600"/>
                </a:spcAft>
              </a:pPr>
              <a:t>11</a:t>
            </a:fld>
            <a:endParaRPr lang="en-US">
              <a:solidFill>
                <a:srgbClr val="FFFFFF"/>
              </a:solidFill>
            </a:endParaRPr>
          </a:p>
        </p:txBody>
      </p:sp>
      <p:sp>
        <p:nvSpPr>
          <p:cNvPr id="16" name="Title 3">
            <a:extLst>
              <a:ext uri="{FF2B5EF4-FFF2-40B4-BE49-F238E27FC236}">
                <a16:creationId xmlns:a16="http://schemas.microsoft.com/office/drawing/2014/main" id="{B95CE469-ACB2-42F5-55A2-F427FF3A52CD}"/>
              </a:ext>
            </a:extLst>
          </p:cNvPr>
          <p:cNvSpPr>
            <a:spLocks noGrp="1"/>
          </p:cNvSpPr>
          <p:nvPr>
            <p:ph type="title"/>
          </p:nvPr>
        </p:nvSpPr>
        <p:spPr>
          <a:xfrm>
            <a:off x="1" y="0"/>
            <a:ext cx="12192000" cy="904973"/>
          </a:xfrm>
        </p:spPr>
        <p:txBody>
          <a:bodyPr>
            <a:normAutofit/>
          </a:bodyPr>
          <a:lstStyle/>
          <a:p>
            <a:r>
              <a:rPr lang="en-US" dirty="0">
                <a:solidFill>
                  <a:schemeClr val="tx1">
                    <a:lumMod val="75000"/>
                    <a:lumOff val="25000"/>
                  </a:schemeClr>
                </a:solidFill>
                <a:latin typeface="Montserrat (Headings)"/>
                <a:cs typeface="Arial" panose="020B0604020202020204" pitchFamily="34" charset="0"/>
              </a:rPr>
              <a:t>Wildfire Mitigation</a:t>
            </a:r>
          </a:p>
        </p:txBody>
      </p:sp>
      <p:sp>
        <p:nvSpPr>
          <p:cNvPr id="2" name="Text Placeholder 5">
            <a:extLst>
              <a:ext uri="{FF2B5EF4-FFF2-40B4-BE49-F238E27FC236}">
                <a16:creationId xmlns:a16="http://schemas.microsoft.com/office/drawing/2014/main" id="{37FEF5FF-A7C4-1A6B-6EDC-E78573624FF8}"/>
              </a:ext>
            </a:extLst>
          </p:cNvPr>
          <p:cNvSpPr>
            <a:spLocks noGrp="1"/>
          </p:cNvSpPr>
          <p:nvPr>
            <p:ph idx="1"/>
          </p:nvPr>
        </p:nvSpPr>
        <p:spPr>
          <a:xfrm>
            <a:off x="271365" y="1180102"/>
            <a:ext cx="5844908" cy="588002"/>
          </a:xfrm>
        </p:spPr>
        <p:txBody>
          <a:bodyPr numCol="1">
            <a:normAutofit/>
          </a:bodyPr>
          <a:lstStyle/>
          <a:p>
            <a:pPr marL="0" indent="0">
              <a:buNone/>
            </a:pPr>
            <a:r>
              <a:rPr lang="en-US" sz="2000" b="1" dirty="0"/>
              <a:t>Lightning Arrestors</a:t>
            </a:r>
            <a:endParaRPr lang="en-US" sz="1600" b="1" dirty="0"/>
          </a:p>
          <a:p>
            <a:pPr marL="0" indent="0" algn="l">
              <a:buNone/>
            </a:pPr>
            <a:endParaRPr lang="en-US" sz="2000" dirty="0"/>
          </a:p>
        </p:txBody>
      </p:sp>
      <p:sp>
        <p:nvSpPr>
          <p:cNvPr id="3" name="Rectangle: Rounded Corners 2" hidden="1">
            <a:extLst>
              <a:ext uri="{FF2B5EF4-FFF2-40B4-BE49-F238E27FC236}">
                <a16:creationId xmlns:a16="http://schemas.microsoft.com/office/drawing/2014/main" id="{3A203EEF-2720-90C9-F67D-C1C7D0BFDF53}"/>
              </a:ext>
            </a:extLst>
          </p:cNvPr>
          <p:cNvSpPr/>
          <p:nvPr/>
        </p:nvSpPr>
        <p:spPr>
          <a:xfrm>
            <a:off x="515986" y="1783892"/>
            <a:ext cx="2188029" cy="126414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rgbClr val="011F34"/>
                </a:solidFill>
                <a:effectLst>
                  <a:outerShdw blurRad="38100" dist="38100" dir="2700000" algn="tl">
                    <a:srgbClr val="000000">
                      <a:alpha val="43137"/>
                    </a:srgbClr>
                  </a:outerShdw>
                </a:effectLst>
              </a:rPr>
              <a:t>Total</a:t>
            </a:r>
          </a:p>
          <a:p>
            <a:pPr algn="ctr"/>
            <a:endParaRPr lang="en-US" dirty="0"/>
          </a:p>
          <a:p>
            <a:pPr algn="ctr"/>
            <a:r>
              <a:rPr lang="en-US" sz="2800" b="1" i="1" dirty="0"/>
              <a:t>2,426</a:t>
            </a:r>
          </a:p>
        </p:txBody>
      </p:sp>
      <p:sp>
        <p:nvSpPr>
          <p:cNvPr id="8" name="Rectangle: Rounded Corners 7" hidden="1">
            <a:extLst>
              <a:ext uri="{FF2B5EF4-FFF2-40B4-BE49-F238E27FC236}">
                <a16:creationId xmlns:a16="http://schemas.microsoft.com/office/drawing/2014/main" id="{87AD104A-46C9-C746-23A8-1BDE75B7AE78}"/>
              </a:ext>
            </a:extLst>
          </p:cNvPr>
          <p:cNvSpPr/>
          <p:nvPr/>
        </p:nvSpPr>
        <p:spPr>
          <a:xfrm>
            <a:off x="3516939" y="1783892"/>
            <a:ext cx="2188029" cy="126414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rgbClr val="011F34"/>
                </a:solidFill>
                <a:effectLst>
                  <a:outerShdw blurRad="38100" dist="38100" dir="2700000" algn="tl">
                    <a:srgbClr val="000000">
                      <a:alpha val="43137"/>
                    </a:srgbClr>
                  </a:outerShdw>
                </a:effectLst>
              </a:rPr>
              <a:t>Total </a:t>
            </a:r>
          </a:p>
          <a:p>
            <a:pPr algn="ctr"/>
            <a:r>
              <a:rPr lang="en-US" b="1" dirty="0">
                <a:solidFill>
                  <a:srgbClr val="011F34"/>
                </a:solidFill>
                <a:effectLst>
                  <a:outerShdw blurRad="38100" dist="38100" dir="2700000" algn="tl">
                    <a:srgbClr val="000000">
                      <a:alpha val="43137"/>
                    </a:srgbClr>
                  </a:outerShdw>
                </a:effectLst>
              </a:rPr>
              <a:t>Completed</a:t>
            </a:r>
            <a:endParaRPr lang="en-US" dirty="0"/>
          </a:p>
          <a:p>
            <a:pPr algn="ctr"/>
            <a:r>
              <a:rPr lang="en-US" sz="2800" b="1" i="1" dirty="0"/>
              <a:t>536</a:t>
            </a:r>
          </a:p>
        </p:txBody>
      </p:sp>
      <p:sp>
        <p:nvSpPr>
          <p:cNvPr id="11" name="Rectangle: Rounded Corners 10" hidden="1">
            <a:extLst>
              <a:ext uri="{FF2B5EF4-FFF2-40B4-BE49-F238E27FC236}">
                <a16:creationId xmlns:a16="http://schemas.microsoft.com/office/drawing/2014/main" id="{6C23FD3B-F29C-CFC3-5B26-5BF7759E7572}"/>
              </a:ext>
            </a:extLst>
          </p:cNvPr>
          <p:cNvSpPr/>
          <p:nvPr/>
        </p:nvSpPr>
        <p:spPr>
          <a:xfrm>
            <a:off x="515986" y="3429000"/>
            <a:ext cx="2778057" cy="126414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rgbClr val="011F34"/>
                </a:solidFill>
                <a:effectLst>
                  <a:outerShdw blurRad="38100" dist="38100" dir="2700000" algn="tl">
                    <a:srgbClr val="000000">
                      <a:alpha val="43137"/>
                    </a:srgbClr>
                  </a:outerShdw>
                </a:effectLst>
              </a:rPr>
              <a:t>Total Remaining</a:t>
            </a:r>
          </a:p>
          <a:p>
            <a:pPr algn="ctr"/>
            <a:endParaRPr lang="en-US" dirty="0"/>
          </a:p>
          <a:p>
            <a:pPr algn="ctr"/>
            <a:r>
              <a:rPr lang="en-US" sz="2800" b="1" i="1" dirty="0"/>
              <a:t>1,890</a:t>
            </a:r>
          </a:p>
        </p:txBody>
      </p:sp>
      <p:sp>
        <p:nvSpPr>
          <p:cNvPr id="9" name="Rectangle: Rounded Corners 8" hidden="1">
            <a:extLst>
              <a:ext uri="{FF2B5EF4-FFF2-40B4-BE49-F238E27FC236}">
                <a16:creationId xmlns:a16="http://schemas.microsoft.com/office/drawing/2014/main" id="{F69383A9-247E-D5AF-575C-B62279E3D529}"/>
              </a:ext>
            </a:extLst>
          </p:cNvPr>
          <p:cNvSpPr/>
          <p:nvPr/>
        </p:nvSpPr>
        <p:spPr>
          <a:xfrm>
            <a:off x="515985" y="4979527"/>
            <a:ext cx="2778057" cy="126414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rgbClr val="011F34"/>
                </a:solidFill>
                <a:effectLst>
                  <a:outerShdw blurRad="38100" dist="38100" dir="2700000" algn="tl">
                    <a:srgbClr val="000000">
                      <a:alpha val="43137"/>
                    </a:srgbClr>
                  </a:outerShdw>
                </a:effectLst>
              </a:rPr>
              <a:t>% Complete</a:t>
            </a:r>
          </a:p>
          <a:p>
            <a:pPr algn="ctr"/>
            <a:endParaRPr lang="en-US" dirty="0"/>
          </a:p>
          <a:p>
            <a:pPr algn="ctr"/>
            <a:r>
              <a:rPr lang="en-US" sz="2800" b="1" i="1" dirty="0"/>
              <a:t>22%</a:t>
            </a:r>
          </a:p>
        </p:txBody>
      </p:sp>
      <p:sp>
        <p:nvSpPr>
          <p:cNvPr id="18" name="Fire Mitigation">
            <a:extLst>
              <a:ext uri="{FF2B5EF4-FFF2-40B4-BE49-F238E27FC236}">
                <a16:creationId xmlns:a16="http://schemas.microsoft.com/office/drawing/2014/main" id="{877CACD4-A01C-7CD5-7613-B1FE27ECA473}"/>
              </a:ext>
            </a:extLst>
          </p:cNvPr>
          <p:cNvSpPr txBox="1"/>
          <p:nvPr/>
        </p:nvSpPr>
        <p:spPr>
          <a:xfrm>
            <a:off x="3193819" y="1175331"/>
            <a:ext cx="2902181" cy="400110"/>
          </a:xfrm>
          <a:prstGeom prst="rect">
            <a:avLst/>
          </a:prstGeom>
          <a:noFill/>
        </p:spPr>
        <p:txBody>
          <a:bodyPr wrap="square" rtlCol="0">
            <a:spAutoFit/>
          </a:bodyPr>
          <a:lstStyle/>
          <a:p>
            <a:pPr algn="l"/>
            <a:r>
              <a:rPr lang="en-US" sz="2000" b="1" dirty="0">
                <a:solidFill>
                  <a:schemeClr val="bg2"/>
                </a:solidFill>
              </a:rPr>
              <a:t>Fire Mitigation Area</a:t>
            </a:r>
          </a:p>
        </p:txBody>
      </p:sp>
      <p:sp>
        <p:nvSpPr>
          <p:cNvPr id="19" name="Wildfire Total">
            <a:extLst>
              <a:ext uri="{FF2B5EF4-FFF2-40B4-BE49-F238E27FC236}">
                <a16:creationId xmlns:a16="http://schemas.microsoft.com/office/drawing/2014/main" id="{6164C1B7-77E2-BBD3-C3F8-44E9DC3A2C05}"/>
              </a:ext>
            </a:extLst>
          </p:cNvPr>
          <p:cNvSpPr/>
          <p:nvPr/>
        </p:nvSpPr>
        <p:spPr>
          <a:xfrm>
            <a:off x="514148" y="1782054"/>
            <a:ext cx="2188029" cy="126414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Total</a:t>
            </a:r>
            <a:endParaRPr lang="en-US" b="1" dirty="0">
              <a:solidFill>
                <a:srgbClr val="011F34"/>
              </a:solidFill>
              <a:effectLst>
                <a:outerShdw blurRad="38100" dist="38100" dir="2700000" algn="tl">
                  <a:srgbClr val="000000">
                    <a:alpha val="43137"/>
                  </a:srgbClr>
                </a:outerShdw>
              </a:effectLst>
            </a:endParaRPr>
          </a:p>
          <a:p>
            <a:pPr algn="ctr"/>
            <a:endParaRPr lang="en-US" dirty="0"/>
          </a:p>
          <a:p>
            <a:pPr algn="ctr"/>
            <a:r>
              <a:rPr lang="en-US" sz="2800" b="1" i="1" dirty="0"/>
              <a:t>534</a:t>
            </a:r>
          </a:p>
        </p:txBody>
      </p:sp>
      <p:sp>
        <p:nvSpPr>
          <p:cNvPr id="20" name="Wildfire Completed">
            <a:extLst>
              <a:ext uri="{FF2B5EF4-FFF2-40B4-BE49-F238E27FC236}">
                <a16:creationId xmlns:a16="http://schemas.microsoft.com/office/drawing/2014/main" id="{CFB2993E-F6C5-1197-8FA9-4F12B19E0C95}"/>
              </a:ext>
            </a:extLst>
          </p:cNvPr>
          <p:cNvSpPr/>
          <p:nvPr/>
        </p:nvSpPr>
        <p:spPr>
          <a:xfrm>
            <a:off x="3515101" y="1782054"/>
            <a:ext cx="2188029" cy="126414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Total </a:t>
            </a:r>
          </a:p>
          <a:p>
            <a:pPr algn="ctr"/>
            <a:r>
              <a:rPr lang="en-US" sz="2000" b="1" dirty="0">
                <a:solidFill>
                  <a:srgbClr val="011F34"/>
                </a:solidFill>
                <a:effectLst>
                  <a:outerShdw blurRad="38100" dist="38100" dir="2700000" algn="tl">
                    <a:srgbClr val="000000">
                      <a:alpha val="43137"/>
                    </a:srgbClr>
                  </a:outerShdw>
                </a:effectLst>
              </a:rPr>
              <a:t>Completed</a:t>
            </a:r>
            <a:endParaRPr lang="en-US" sz="2000" dirty="0"/>
          </a:p>
          <a:p>
            <a:pPr algn="ctr"/>
            <a:r>
              <a:rPr lang="en-US" sz="2800" b="1" i="1" dirty="0"/>
              <a:t>437</a:t>
            </a:r>
          </a:p>
        </p:txBody>
      </p:sp>
      <p:sp>
        <p:nvSpPr>
          <p:cNvPr id="21" name="Wildfire Remaining">
            <a:extLst>
              <a:ext uri="{FF2B5EF4-FFF2-40B4-BE49-F238E27FC236}">
                <a16:creationId xmlns:a16="http://schemas.microsoft.com/office/drawing/2014/main" id="{86FAE600-E2AF-6605-3A9D-0A601170AC8C}"/>
              </a:ext>
            </a:extLst>
          </p:cNvPr>
          <p:cNvSpPr/>
          <p:nvPr/>
        </p:nvSpPr>
        <p:spPr>
          <a:xfrm>
            <a:off x="514148" y="3427162"/>
            <a:ext cx="2778057" cy="126414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Total Remaining</a:t>
            </a:r>
          </a:p>
          <a:p>
            <a:pPr algn="ctr"/>
            <a:endParaRPr lang="en-US" dirty="0"/>
          </a:p>
          <a:p>
            <a:pPr algn="ctr"/>
            <a:r>
              <a:rPr lang="en-US" sz="2800" b="1" i="1" dirty="0"/>
              <a:t>97</a:t>
            </a:r>
          </a:p>
        </p:txBody>
      </p:sp>
      <p:sp>
        <p:nvSpPr>
          <p:cNvPr id="22" name="Wildfire %">
            <a:extLst>
              <a:ext uri="{FF2B5EF4-FFF2-40B4-BE49-F238E27FC236}">
                <a16:creationId xmlns:a16="http://schemas.microsoft.com/office/drawing/2014/main" id="{CC9C0BF9-03D3-A92A-FA25-A55A3646C777}"/>
              </a:ext>
            </a:extLst>
          </p:cNvPr>
          <p:cNvSpPr/>
          <p:nvPr/>
        </p:nvSpPr>
        <p:spPr>
          <a:xfrm>
            <a:off x="514147" y="4977689"/>
            <a:ext cx="2778057" cy="126414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 Complete</a:t>
            </a:r>
          </a:p>
          <a:p>
            <a:pPr algn="ctr"/>
            <a:endParaRPr lang="en-US" dirty="0"/>
          </a:p>
          <a:p>
            <a:pPr algn="ctr"/>
            <a:r>
              <a:rPr lang="en-US" sz="2800" b="1" i="1" dirty="0"/>
              <a:t>82%</a:t>
            </a:r>
          </a:p>
        </p:txBody>
      </p:sp>
      <p:sp>
        <p:nvSpPr>
          <p:cNvPr id="5" name="Slide Number Placeholder 1">
            <a:extLst>
              <a:ext uri="{FF2B5EF4-FFF2-40B4-BE49-F238E27FC236}">
                <a16:creationId xmlns:a16="http://schemas.microsoft.com/office/drawing/2014/main" id="{E7307F08-1A93-419F-D727-AFA36FB960A2}"/>
              </a:ext>
            </a:extLst>
          </p:cNvPr>
          <p:cNvSpPr txBox="1">
            <a:spLocks/>
          </p:cNvSpPr>
          <p:nvPr/>
        </p:nvSpPr>
        <p:spPr>
          <a:xfrm>
            <a:off x="11669654" y="6575018"/>
            <a:ext cx="384422" cy="280847"/>
          </a:xfrm>
          <a:prstGeom prst="rect">
            <a:avLst/>
          </a:prstGeom>
          <a:effectLst/>
        </p:spPr>
        <p:txBody>
          <a:bodyPr vert="horz" lIns="91440" tIns="45720" rIns="91440" bIns="45720" rtlCol="0" anchor="ctr"/>
          <a:lstStyle>
            <a:defPPr>
              <a:defRPr lang="en-US"/>
            </a:defPPr>
            <a:lvl1pPr marL="0" algn="ctr" defTabSz="914400" rtl="0" eaLnBrk="1" latinLnBrk="0" hangingPunct="1">
              <a:defRPr sz="12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C91EBC3-7C31-4E33-BA18-1FEA669A01B1}" type="slidenum">
              <a:rPr lang="en-US" smtClean="0"/>
              <a:pPr/>
              <a:t>11</a:t>
            </a:fld>
            <a:endParaRPr lang="en-US" dirty="0"/>
          </a:p>
        </p:txBody>
      </p:sp>
      <p:pic>
        <p:nvPicPr>
          <p:cNvPr id="24" name="Picture 23">
            <a:extLst>
              <a:ext uri="{FF2B5EF4-FFF2-40B4-BE49-F238E27FC236}">
                <a16:creationId xmlns:a16="http://schemas.microsoft.com/office/drawing/2014/main" id="{FEC50190-FAE2-F840-36DA-53C70F4C6E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27113" y="0"/>
            <a:ext cx="5263823" cy="6575018"/>
          </a:xfrm>
          <a:prstGeom prst="rect">
            <a:avLst/>
          </a:prstGeom>
        </p:spPr>
      </p:pic>
      <p:pic>
        <p:nvPicPr>
          <p:cNvPr id="34" name="Picture 33">
            <a:extLst>
              <a:ext uri="{FF2B5EF4-FFF2-40B4-BE49-F238E27FC236}">
                <a16:creationId xmlns:a16="http://schemas.microsoft.com/office/drawing/2014/main" id="{1881CBFC-D3B9-7223-2BA2-E159B62942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8408" y="3920490"/>
            <a:ext cx="3141520" cy="2491128"/>
          </a:xfrm>
          <a:prstGeom prst="rect">
            <a:avLst/>
          </a:prstGeom>
        </p:spPr>
      </p:pic>
    </p:spTree>
    <p:extLst>
      <p:ext uri="{BB962C8B-B14F-4D97-AF65-F5344CB8AC3E}">
        <p14:creationId xmlns:p14="http://schemas.microsoft.com/office/powerpoint/2010/main" val="3595483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1" presetClass="exit" presetSubtype="0" fill="hold"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7"/>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fade">
                                      <p:cBhvr>
                                        <p:cTn id="27" dur="500"/>
                                        <p:tgtEl>
                                          <p:spTgt spid="2">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8" grpId="0" animBg="1"/>
      <p:bldP spid="11" grpId="0" animBg="1"/>
      <p:bldP spid="9" grpId="0" animBg="1"/>
      <p:bldP spid="18" grpId="0"/>
      <p:bldP spid="19" grpId="0" animBg="1"/>
      <p:bldP spid="20"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13305-72FB-8173-5B3F-1F7E4CD41E0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54D313-5388-4060-71DD-83D9FD8FD711}"/>
              </a:ext>
            </a:extLst>
          </p:cNvPr>
          <p:cNvSpPr>
            <a:spLocks noGrp="1"/>
          </p:cNvSpPr>
          <p:nvPr>
            <p:ph sz="half" idx="1"/>
          </p:nvPr>
        </p:nvSpPr>
        <p:spPr>
          <a:xfrm>
            <a:off x="62066" y="1131059"/>
            <a:ext cx="6708326" cy="2993266"/>
          </a:xfrm>
        </p:spPr>
        <p:txBody>
          <a:bodyPr>
            <a:normAutofit fontScale="62500" lnSpcReduction="20000"/>
          </a:bodyPr>
          <a:lstStyle/>
          <a:p>
            <a:pPr marL="0" indent="0">
              <a:buNone/>
            </a:pPr>
            <a:r>
              <a:rPr lang="en-US" sz="3200" b="1" u="sng" dirty="0">
                <a:solidFill>
                  <a:srgbClr val="011F34"/>
                </a:solidFill>
              </a:rPr>
              <a:t>Fire Wrapping Poles – Transmission &amp; Distribution </a:t>
            </a:r>
          </a:p>
          <a:p>
            <a:pPr marL="0" indent="0">
              <a:buNone/>
            </a:pPr>
            <a:r>
              <a:rPr lang="en-US" sz="2900" dirty="0">
                <a:solidFill>
                  <a:srgbClr val="011F34"/>
                </a:solidFill>
              </a:rPr>
              <a:t>2026 Transmission Fire Wrap Expense</a:t>
            </a:r>
          </a:p>
          <a:p>
            <a:pPr lvl="1">
              <a:buFont typeface="Wingdings" panose="05000000000000000000" pitchFamily="2" charset="2"/>
              <a:buChar char="Ø"/>
            </a:pPr>
            <a:r>
              <a:rPr lang="en-US" sz="2900" dirty="0">
                <a:solidFill>
                  <a:srgbClr val="011F34"/>
                </a:solidFill>
              </a:rPr>
              <a:t>$64,514</a:t>
            </a:r>
          </a:p>
          <a:p>
            <a:pPr lvl="1">
              <a:buFont typeface="Wingdings" panose="05000000000000000000" pitchFamily="2" charset="2"/>
              <a:buChar char="Ø"/>
            </a:pPr>
            <a:r>
              <a:rPr lang="en-US" sz="2900" dirty="0">
                <a:solidFill>
                  <a:srgbClr val="011F34"/>
                </a:solidFill>
              </a:rPr>
              <a:t>277 Transmission Poles</a:t>
            </a:r>
          </a:p>
          <a:p>
            <a:pPr lvl="1">
              <a:buFont typeface="Wingdings" panose="05000000000000000000" pitchFamily="2" charset="2"/>
              <a:buChar char="Ø"/>
            </a:pPr>
            <a:r>
              <a:rPr lang="en-US" sz="2900" dirty="0">
                <a:solidFill>
                  <a:srgbClr val="011F34"/>
                </a:solidFill>
              </a:rPr>
              <a:t>$232 per pole</a:t>
            </a:r>
          </a:p>
          <a:p>
            <a:pPr lvl="1">
              <a:buFont typeface="Wingdings" panose="05000000000000000000" pitchFamily="2" charset="2"/>
              <a:buChar char="Ø"/>
            </a:pPr>
            <a:r>
              <a:rPr lang="en-US" sz="2900" dirty="0">
                <a:solidFill>
                  <a:srgbClr val="011F34"/>
                </a:solidFill>
              </a:rPr>
              <a:t>30-year guarantee on the material</a:t>
            </a:r>
          </a:p>
          <a:p>
            <a:pPr lvl="2">
              <a:buFont typeface="Wingdings" panose="05000000000000000000" pitchFamily="2" charset="2"/>
              <a:buChar char="Ø"/>
            </a:pPr>
            <a:r>
              <a:rPr lang="en-US" sz="2200" dirty="0">
                <a:solidFill>
                  <a:srgbClr val="011F34"/>
                </a:solidFill>
              </a:rPr>
              <a:t>One Time Use, Must be </a:t>
            </a:r>
            <a:r>
              <a:rPr lang="en-US" sz="2200" u="sng" dirty="0">
                <a:solidFill>
                  <a:srgbClr val="011F34"/>
                </a:solidFill>
              </a:rPr>
              <a:t>replaced</a:t>
            </a:r>
            <a:r>
              <a:rPr lang="en-US" sz="2200" dirty="0">
                <a:solidFill>
                  <a:srgbClr val="011F34"/>
                </a:solidFill>
              </a:rPr>
              <a:t> after a fire</a:t>
            </a:r>
          </a:p>
          <a:p>
            <a:pPr marL="914400" lvl="2" indent="0">
              <a:buNone/>
            </a:pPr>
            <a:endParaRPr lang="en-US" sz="1600" dirty="0">
              <a:solidFill>
                <a:srgbClr val="011F34"/>
              </a:solidFill>
            </a:endParaRPr>
          </a:p>
          <a:p>
            <a:pPr lvl="1"/>
            <a:endParaRPr lang="en-US" sz="2000" dirty="0">
              <a:solidFill>
                <a:srgbClr val="011F34"/>
              </a:solidFill>
            </a:endParaRPr>
          </a:p>
          <a:p>
            <a:endParaRPr lang="en-US" dirty="0"/>
          </a:p>
        </p:txBody>
      </p:sp>
      <p:sp>
        <p:nvSpPr>
          <p:cNvPr id="14" name="Title 3">
            <a:extLst>
              <a:ext uri="{FF2B5EF4-FFF2-40B4-BE49-F238E27FC236}">
                <a16:creationId xmlns:a16="http://schemas.microsoft.com/office/drawing/2014/main" id="{5882DF12-F987-5AE4-0074-0133C0F7C127}"/>
              </a:ext>
            </a:extLst>
          </p:cNvPr>
          <p:cNvSpPr txBox="1">
            <a:spLocks/>
          </p:cNvSpPr>
          <p:nvPr/>
        </p:nvSpPr>
        <p:spPr>
          <a:xfrm>
            <a:off x="-1" y="0"/>
            <a:ext cx="12191999" cy="88870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chemeClr val="tx1">
                    <a:lumMod val="75000"/>
                    <a:lumOff val="25000"/>
                  </a:schemeClr>
                </a:solidFill>
                <a:latin typeface="Montserrat (Headings)"/>
                <a:cs typeface="Arial" panose="020B0604020202020204" pitchFamily="34" charset="0"/>
              </a:rPr>
              <a:t>Wildfire Mitigation</a:t>
            </a:r>
          </a:p>
        </p:txBody>
      </p:sp>
      <p:pic>
        <p:nvPicPr>
          <p:cNvPr id="7" name="Fire Wrap pic">
            <a:extLst>
              <a:ext uri="{FF2B5EF4-FFF2-40B4-BE49-F238E27FC236}">
                <a16:creationId xmlns:a16="http://schemas.microsoft.com/office/drawing/2014/main" id="{30050C83-DF0D-F95F-E4A5-9B71E6EAA155}"/>
              </a:ext>
            </a:extLst>
          </p:cNvPr>
          <p:cNvPicPr>
            <a:picLocks noChangeAspect="1"/>
          </p:cNvPicPr>
          <p:nvPr/>
        </p:nvPicPr>
        <p:blipFill>
          <a:blip r:embed="rId3">
            <a:extLst>
              <a:ext uri="{28A0092B-C50C-407E-A947-70E740481C1C}">
                <a14:useLocalDpi xmlns:a14="http://schemas.microsoft.com/office/drawing/2010/main" val="0"/>
              </a:ext>
            </a:extLst>
          </a:blip>
          <a:srcRect l="28194" r="21389"/>
          <a:stretch>
            <a:fillRect/>
          </a:stretch>
        </p:blipFill>
        <p:spPr>
          <a:xfrm rot="5400000">
            <a:off x="763913" y="3398751"/>
            <a:ext cx="2457827" cy="3656268"/>
          </a:xfrm>
          <a:prstGeom prst="rect">
            <a:avLst/>
          </a:prstGeom>
        </p:spPr>
      </p:pic>
      <p:pic>
        <p:nvPicPr>
          <p:cNvPr id="24" name="Benton County Boundary">
            <a:extLst>
              <a:ext uri="{FF2B5EF4-FFF2-40B4-BE49-F238E27FC236}">
                <a16:creationId xmlns:a16="http://schemas.microsoft.com/office/drawing/2014/main" id="{88F9496E-AC83-E53C-2026-9B76AD7C59CD}"/>
              </a:ext>
            </a:extLst>
          </p:cNvPr>
          <p:cNvPicPr>
            <a:picLocks/>
          </p:cNvPicPr>
          <p:nvPr/>
        </p:nvPicPr>
        <p:blipFill>
          <a:blip r:embed="rId4" r:link="rId5">
            <a:extLst>
              <a:ext uri="{28A0092B-C50C-407E-A947-70E740481C1C}">
                <a14:useLocalDpi xmlns:a14="http://schemas.microsoft.com/office/drawing/2010/main" val="0"/>
              </a:ext>
            </a:extLst>
          </a:blip>
          <a:srcRect/>
          <a:stretch>
            <a:fillRect/>
          </a:stretch>
        </p:blipFill>
        <p:spPr>
          <a:xfrm>
            <a:off x="7009398" y="382"/>
            <a:ext cx="5486399" cy="6857998"/>
          </a:xfrm>
          <a:prstGeom prst="rect">
            <a:avLst/>
          </a:prstGeom>
          <a:noFill/>
          <a:ln cap="flat">
            <a:noFill/>
          </a:ln>
        </p:spPr>
      </p:pic>
      <p:pic>
        <p:nvPicPr>
          <p:cNvPr id="26" name="Hillshade" hidden="1">
            <a:extLst>
              <a:ext uri="{FF2B5EF4-FFF2-40B4-BE49-F238E27FC236}">
                <a16:creationId xmlns:a16="http://schemas.microsoft.com/office/drawing/2014/main" id="{272E3989-1FD7-04A5-5ED3-850778D72D9B}"/>
              </a:ext>
            </a:extLst>
          </p:cNvPr>
          <p:cNvPicPr>
            <a:picLocks/>
          </p:cNvPicPr>
          <p:nvPr/>
        </p:nvPicPr>
        <p:blipFill>
          <a:blip r:embed="rId6" r:link="rId7">
            <a:extLst>
              <a:ext uri="{28A0092B-C50C-407E-A947-70E740481C1C}">
                <a14:useLocalDpi xmlns:a14="http://schemas.microsoft.com/office/drawing/2010/main" val="0"/>
              </a:ext>
            </a:extLst>
          </a:blip>
          <a:srcRect/>
          <a:stretch>
            <a:fillRect/>
          </a:stretch>
        </p:blipFill>
        <p:spPr>
          <a:xfrm>
            <a:off x="7009398" y="382"/>
            <a:ext cx="5486399" cy="6857998"/>
          </a:xfrm>
          <a:prstGeom prst="rect">
            <a:avLst/>
          </a:prstGeom>
          <a:noFill/>
          <a:ln cap="flat">
            <a:noFill/>
          </a:ln>
        </p:spPr>
      </p:pic>
      <p:pic>
        <p:nvPicPr>
          <p:cNvPr id="28" name="Rivers">
            <a:extLst>
              <a:ext uri="{FF2B5EF4-FFF2-40B4-BE49-F238E27FC236}">
                <a16:creationId xmlns:a16="http://schemas.microsoft.com/office/drawing/2014/main" id="{6229B538-50E4-00DD-1CB1-43D2FC83AF54}"/>
              </a:ext>
            </a:extLst>
          </p:cNvPr>
          <p:cNvPicPr>
            <a:picLocks/>
          </p:cNvPicPr>
          <p:nvPr/>
        </p:nvPicPr>
        <p:blipFill>
          <a:blip r:embed="rId8" r:link="rId9">
            <a:extLst>
              <a:ext uri="{28A0092B-C50C-407E-A947-70E740481C1C}">
                <a14:useLocalDpi xmlns:a14="http://schemas.microsoft.com/office/drawing/2010/main" val="0"/>
              </a:ext>
            </a:extLst>
          </a:blip>
          <a:srcRect/>
          <a:stretch>
            <a:fillRect/>
          </a:stretch>
        </p:blipFill>
        <p:spPr>
          <a:xfrm>
            <a:off x="7009398" y="382"/>
            <a:ext cx="5486399" cy="6857998"/>
          </a:xfrm>
          <a:prstGeom prst="rect">
            <a:avLst/>
          </a:prstGeom>
          <a:noFill/>
          <a:ln cap="flat">
            <a:noFill/>
          </a:ln>
        </p:spPr>
      </p:pic>
      <p:pic>
        <p:nvPicPr>
          <p:cNvPr id="30" name="Imagery 2021" hidden="1">
            <a:extLst>
              <a:ext uri="{FF2B5EF4-FFF2-40B4-BE49-F238E27FC236}">
                <a16:creationId xmlns:a16="http://schemas.microsoft.com/office/drawing/2014/main" id="{9D416294-8FC1-E645-8EB2-A93B4BF6E753}"/>
              </a:ext>
            </a:extLst>
          </p:cNvPr>
          <p:cNvPicPr>
            <a:picLocks/>
          </p:cNvPicPr>
          <p:nvPr/>
        </p:nvPicPr>
        <p:blipFill>
          <a:blip r:embed="rId10" r:link="rId11">
            <a:alphaModFix amt="70000"/>
            <a:extLst>
              <a:ext uri="{28A0092B-C50C-407E-A947-70E740481C1C}">
                <a14:useLocalDpi xmlns:a14="http://schemas.microsoft.com/office/drawing/2010/main" val="0"/>
              </a:ext>
            </a:extLst>
          </a:blip>
          <a:srcRect/>
          <a:stretch>
            <a:fillRect/>
          </a:stretch>
        </p:blipFill>
        <p:spPr>
          <a:xfrm>
            <a:off x="7009398" y="382"/>
            <a:ext cx="5486399" cy="6857998"/>
          </a:xfrm>
          <a:prstGeom prst="rect">
            <a:avLst/>
          </a:prstGeom>
          <a:noFill/>
          <a:ln cap="flat">
            <a:noFill/>
          </a:ln>
        </p:spPr>
      </p:pic>
      <p:pic>
        <p:nvPicPr>
          <p:cNvPr id="32" name="Road Centerlines">
            <a:extLst>
              <a:ext uri="{FF2B5EF4-FFF2-40B4-BE49-F238E27FC236}">
                <a16:creationId xmlns:a16="http://schemas.microsoft.com/office/drawing/2014/main" id="{AF5C4B52-0D20-9DD3-A78F-6670E6638775}"/>
              </a:ext>
            </a:extLst>
          </p:cNvPr>
          <p:cNvPicPr>
            <a:picLocks/>
          </p:cNvPicPr>
          <p:nvPr/>
        </p:nvPicPr>
        <p:blipFill>
          <a:blip r:embed="rId12" r:link="rId13">
            <a:alphaModFix amt="70000"/>
            <a:extLst>
              <a:ext uri="{28A0092B-C50C-407E-A947-70E740481C1C}">
                <a14:useLocalDpi xmlns:a14="http://schemas.microsoft.com/office/drawing/2010/main" val="0"/>
              </a:ext>
            </a:extLst>
          </a:blip>
          <a:srcRect/>
          <a:stretch>
            <a:fillRect/>
          </a:stretch>
        </p:blipFill>
        <p:spPr>
          <a:xfrm>
            <a:off x="7009398" y="382"/>
            <a:ext cx="5486399" cy="6857998"/>
          </a:xfrm>
          <a:prstGeom prst="rect">
            <a:avLst/>
          </a:prstGeom>
          <a:noFill/>
          <a:ln cap="flat">
            <a:noFill/>
          </a:ln>
        </p:spPr>
      </p:pic>
      <p:pic>
        <p:nvPicPr>
          <p:cNvPr id="34" name="Highways">
            <a:extLst>
              <a:ext uri="{FF2B5EF4-FFF2-40B4-BE49-F238E27FC236}">
                <a16:creationId xmlns:a16="http://schemas.microsoft.com/office/drawing/2014/main" id="{19558226-87F9-4FAF-7886-1ED4A2B3D526}"/>
              </a:ext>
            </a:extLst>
          </p:cNvPr>
          <p:cNvPicPr>
            <a:picLocks/>
          </p:cNvPicPr>
          <p:nvPr/>
        </p:nvPicPr>
        <p:blipFill>
          <a:blip r:embed="rId14" r:link="rId15">
            <a:alphaModFix amt="35000"/>
            <a:extLst>
              <a:ext uri="{28A0092B-C50C-407E-A947-70E740481C1C}">
                <a14:useLocalDpi xmlns:a14="http://schemas.microsoft.com/office/drawing/2010/main" val="0"/>
              </a:ext>
            </a:extLst>
          </a:blip>
          <a:srcRect/>
          <a:stretch>
            <a:fillRect/>
          </a:stretch>
        </p:blipFill>
        <p:spPr>
          <a:xfrm>
            <a:off x="7009398" y="382"/>
            <a:ext cx="5486399" cy="6857998"/>
          </a:xfrm>
          <a:prstGeom prst="rect">
            <a:avLst/>
          </a:prstGeom>
          <a:noFill/>
          <a:ln cap="flat">
            <a:noFill/>
          </a:ln>
        </p:spPr>
      </p:pic>
      <p:pic>
        <p:nvPicPr>
          <p:cNvPr id="36" name="Highway Labels">
            <a:extLst>
              <a:ext uri="{FF2B5EF4-FFF2-40B4-BE49-F238E27FC236}">
                <a16:creationId xmlns:a16="http://schemas.microsoft.com/office/drawing/2014/main" id="{5E020621-0425-A6D9-B674-E1BA5A1DAD7D}"/>
              </a:ext>
            </a:extLst>
          </p:cNvPr>
          <p:cNvPicPr>
            <a:picLocks/>
          </p:cNvPicPr>
          <p:nvPr/>
        </p:nvPicPr>
        <p:blipFill>
          <a:blip r:embed="rId16" r:link="rId17">
            <a:extLst>
              <a:ext uri="{28A0092B-C50C-407E-A947-70E740481C1C}">
                <a14:useLocalDpi xmlns:a14="http://schemas.microsoft.com/office/drawing/2010/main" val="0"/>
              </a:ext>
            </a:extLst>
          </a:blip>
          <a:srcRect/>
          <a:stretch>
            <a:fillRect/>
          </a:stretch>
        </p:blipFill>
        <p:spPr>
          <a:xfrm>
            <a:off x="7009398" y="382"/>
            <a:ext cx="5486399" cy="6857998"/>
          </a:xfrm>
          <a:prstGeom prst="rect">
            <a:avLst/>
          </a:prstGeom>
          <a:noFill/>
          <a:ln cap="flat">
            <a:noFill/>
          </a:ln>
        </p:spPr>
      </p:pic>
      <p:pic>
        <p:nvPicPr>
          <p:cNvPr id="38" name="Title Fire Mitigation">
            <a:extLst>
              <a:ext uri="{FF2B5EF4-FFF2-40B4-BE49-F238E27FC236}">
                <a16:creationId xmlns:a16="http://schemas.microsoft.com/office/drawing/2014/main" id="{3DB7E345-4B74-154B-E25F-89B182F7FC35}"/>
              </a:ext>
            </a:extLst>
          </p:cNvPr>
          <p:cNvPicPr>
            <a:picLocks noChangeAspect="1"/>
          </p:cNvPicPr>
          <p:nvPr/>
        </p:nvPicPr>
        <p:blipFill>
          <a:blip r:embed="rId18" r:link="rId19">
            <a:extLst>
              <a:ext uri="{28A0092B-C50C-407E-A947-70E740481C1C}">
                <a14:useLocalDpi xmlns:a14="http://schemas.microsoft.com/office/drawing/2010/main" val="0"/>
              </a:ext>
            </a:extLst>
          </a:blip>
          <a:stretch>
            <a:fillRect/>
          </a:stretch>
        </p:blipFill>
        <p:spPr>
          <a:xfrm>
            <a:off x="10653184" y="1131059"/>
            <a:ext cx="1449327" cy="153162"/>
          </a:xfrm>
          <a:prstGeom prst="rect">
            <a:avLst/>
          </a:prstGeom>
        </p:spPr>
      </p:pic>
      <p:pic>
        <p:nvPicPr>
          <p:cNvPr id="40" name="Picture 39">
            <a:extLst>
              <a:ext uri="{FF2B5EF4-FFF2-40B4-BE49-F238E27FC236}">
                <a16:creationId xmlns:a16="http://schemas.microsoft.com/office/drawing/2014/main" id="{2934708E-F6D0-0C33-D29D-5F748EEBC095}"/>
              </a:ext>
            </a:extLst>
          </p:cNvPr>
          <p:cNvPicPr>
            <a:picLocks noChangeAspect="1"/>
          </p:cNvPicPr>
          <p:nvPr/>
        </p:nvPicPr>
        <p:blipFill>
          <a:blip r:embed="rId20" r:link="rId21">
            <a:extLst>
              <a:ext uri="{28A0092B-C50C-407E-A947-70E740481C1C}">
                <a14:useLocalDpi xmlns:a14="http://schemas.microsoft.com/office/drawing/2010/main" val="0"/>
              </a:ext>
            </a:extLst>
          </a:blip>
          <a:stretch>
            <a:fillRect/>
          </a:stretch>
        </p:blipFill>
        <p:spPr>
          <a:xfrm>
            <a:off x="7009398" y="0"/>
            <a:ext cx="5486400" cy="6858000"/>
          </a:xfrm>
          <a:prstGeom prst="rect">
            <a:avLst/>
          </a:prstGeom>
        </p:spPr>
      </p:pic>
      <p:pic>
        <p:nvPicPr>
          <p:cNvPr id="42" name="Title 2024 Fire Wrap">
            <a:extLst>
              <a:ext uri="{FF2B5EF4-FFF2-40B4-BE49-F238E27FC236}">
                <a16:creationId xmlns:a16="http://schemas.microsoft.com/office/drawing/2014/main" id="{B3743B69-5F20-34AA-3723-788510019AA3}"/>
              </a:ext>
            </a:extLst>
          </p:cNvPr>
          <p:cNvPicPr>
            <a:picLocks noChangeAspect="1"/>
          </p:cNvPicPr>
          <p:nvPr/>
        </p:nvPicPr>
        <p:blipFill>
          <a:blip r:embed="rId22" r:link="rId23">
            <a:extLst>
              <a:ext uri="{28A0092B-C50C-407E-A947-70E740481C1C}">
                <a14:useLocalDpi xmlns:a14="http://schemas.microsoft.com/office/drawing/2010/main" val="0"/>
              </a:ext>
            </a:extLst>
          </a:blip>
          <a:stretch>
            <a:fillRect/>
          </a:stretch>
        </p:blipFill>
        <p:spPr>
          <a:xfrm>
            <a:off x="4453620" y="5203065"/>
            <a:ext cx="2467739" cy="137096"/>
          </a:xfrm>
          <a:prstGeom prst="rect">
            <a:avLst/>
          </a:prstGeom>
        </p:spPr>
      </p:pic>
      <p:pic>
        <p:nvPicPr>
          <p:cNvPr id="44" name="Dist Poles-2024 fire wrapped">
            <a:extLst>
              <a:ext uri="{FF2B5EF4-FFF2-40B4-BE49-F238E27FC236}">
                <a16:creationId xmlns:a16="http://schemas.microsoft.com/office/drawing/2014/main" id="{8E3526DA-B866-6268-FB61-B2624B8731CC}"/>
              </a:ext>
            </a:extLst>
          </p:cNvPr>
          <p:cNvPicPr>
            <a:picLocks noChangeAspect="1"/>
          </p:cNvPicPr>
          <p:nvPr/>
        </p:nvPicPr>
        <p:blipFill>
          <a:blip r:embed="rId24" r:link="rId25">
            <a:extLst>
              <a:ext uri="{28A0092B-C50C-407E-A947-70E740481C1C}">
                <a14:useLocalDpi xmlns:a14="http://schemas.microsoft.com/office/drawing/2010/main" val="0"/>
              </a:ext>
            </a:extLst>
          </a:blip>
          <a:stretch>
            <a:fillRect/>
          </a:stretch>
        </p:blipFill>
        <p:spPr>
          <a:xfrm>
            <a:off x="7019686" y="4191"/>
            <a:ext cx="5486400" cy="6858000"/>
          </a:xfrm>
          <a:prstGeom prst="rect">
            <a:avLst/>
          </a:prstGeom>
        </p:spPr>
      </p:pic>
      <p:pic>
        <p:nvPicPr>
          <p:cNvPr id="46" name="Title 2025 Fire Wrap">
            <a:extLst>
              <a:ext uri="{FF2B5EF4-FFF2-40B4-BE49-F238E27FC236}">
                <a16:creationId xmlns:a16="http://schemas.microsoft.com/office/drawing/2014/main" id="{3E05C9A0-34C1-19EB-FCB9-8073D01C9DAC}"/>
              </a:ext>
            </a:extLst>
          </p:cNvPr>
          <p:cNvPicPr>
            <a:picLocks noChangeAspect="1"/>
          </p:cNvPicPr>
          <p:nvPr/>
        </p:nvPicPr>
        <p:blipFill>
          <a:blip r:embed="rId26" r:link="rId27">
            <a:extLst>
              <a:ext uri="{28A0092B-C50C-407E-A947-70E740481C1C}">
                <a14:useLocalDpi xmlns:a14="http://schemas.microsoft.com/office/drawing/2010/main" val="0"/>
              </a:ext>
            </a:extLst>
          </a:blip>
          <a:stretch>
            <a:fillRect/>
          </a:stretch>
        </p:blipFill>
        <p:spPr>
          <a:xfrm>
            <a:off x="4453620" y="5439186"/>
            <a:ext cx="2163971" cy="137096"/>
          </a:xfrm>
          <a:prstGeom prst="rect">
            <a:avLst/>
          </a:prstGeom>
        </p:spPr>
      </p:pic>
      <p:pic>
        <p:nvPicPr>
          <p:cNvPr id="48" name="Dist Poles-2025 fire wrapped">
            <a:extLst>
              <a:ext uri="{FF2B5EF4-FFF2-40B4-BE49-F238E27FC236}">
                <a16:creationId xmlns:a16="http://schemas.microsoft.com/office/drawing/2014/main" id="{6E90C7FB-9D92-BF95-EB79-28CF8CE110AA}"/>
              </a:ext>
            </a:extLst>
          </p:cNvPr>
          <p:cNvPicPr>
            <a:picLocks noChangeAspect="1"/>
          </p:cNvPicPr>
          <p:nvPr/>
        </p:nvPicPr>
        <p:blipFill>
          <a:blip r:embed="rId28" r:link="rId29">
            <a:extLst>
              <a:ext uri="{28A0092B-C50C-407E-A947-70E740481C1C}">
                <a14:useLocalDpi xmlns:a14="http://schemas.microsoft.com/office/drawing/2010/main" val="0"/>
              </a:ext>
            </a:extLst>
          </a:blip>
          <a:stretch>
            <a:fillRect/>
          </a:stretch>
        </p:blipFill>
        <p:spPr>
          <a:xfrm>
            <a:off x="7006506" y="381"/>
            <a:ext cx="5486400" cy="6858000"/>
          </a:xfrm>
          <a:prstGeom prst="rect">
            <a:avLst/>
          </a:prstGeom>
        </p:spPr>
      </p:pic>
      <p:pic>
        <p:nvPicPr>
          <p:cNvPr id="50" name="Title 2025 Trans Fire Wrap">
            <a:extLst>
              <a:ext uri="{FF2B5EF4-FFF2-40B4-BE49-F238E27FC236}">
                <a16:creationId xmlns:a16="http://schemas.microsoft.com/office/drawing/2014/main" id="{1F318FF9-E359-F4C0-7E2F-51EE344A0B94}"/>
              </a:ext>
            </a:extLst>
          </p:cNvPr>
          <p:cNvPicPr>
            <a:picLocks noChangeAspect="1"/>
          </p:cNvPicPr>
          <p:nvPr/>
        </p:nvPicPr>
        <p:blipFill>
          <a:blip r:embed="rId30" r:link="rId31">
            <a:extLst>
              <a:ext uri="{28A0092B-C50C-407E-A947-70E740481C1C}">
                <a14:useLocalDpi xmlns:a14="http://schemas.microsoft.com/office/drawing/2010/main" val="0"/>
              </a:ext>
            </a:extLst>
          </a:blip>
          <a:stretch>
            <a:fillRect/>
          </a:stretch>
        </p:blipFill>
        <p:spPr>
          <a:xfrm>
            <a:off x="4453620" y="5752620"/>
            <a:ext cx="2575940" cy="139755"/>
          </a:xfrm>
          <a:prstGeom prst="rect">
            <a:avLst/>
          </a:prstGeom>
        </p:spPr>
      </p:pic>
      <p:pic>
        <p:nvPicPr>
          <p:cNvPr id="52" name="Trans 2025 Fire Wrap">
            <a:extLst>
              <a:ext uri="{FF2B5EF4-FFF2-40B4-BE49-F238E27FC236}">
                <a16:creationId xmlns:a16="http://schemas.microsoft.com/office/drawing/2014/main" id="{FE31D005-2FE6-A62C-77F5-FE3908BEF1B3}"/>
              </a:ext>
            </a:extLst>
          </p:cNvPr>
          <p:cNvPicPr>
            <a:picLocks noChangeAspect="1"/>
          </p:cNvPicPr>
          <p:nvPr/>
        </p:nvPicPr>
        <p:blipFill>
          <a:blip r:embed="rId32" r:link="rId33">
            <a:extLst>
              <a:ext uri="{28A0092B-C50C-407E-A947-70E740481C1C}">
                <a14:useLocalDpi xmlns:a14="http://schemas.microsoft.com/office/drawing/2010/main" val="0"/>
              </a:ext>
            </a:extLst>
          </a:blip>
          <a:stretch>
            <a:fillRect/>
          </a:stretch>
        </p:blipFill>
        <p:spPr>
          <a:xfrm>
            <a:off x="7009529" y="4191"/>
            <a:ext cx="5486400" cy="6858000"/>
          </a:xfrm>
          <a:prstGeom prst="rect">
            <a:avLst/>
          </a:prstGeom>
        </p:spPr>
      </p:pic>
      <p:pic>
        <p:nvPicPr>
          <p:cNvPr id="54" name="Title 2026 Trans Fire Wrap">
            <a:extLst>
              <a:ext uri="{FF2B5EF4-FFF2-40B4-BE49-F238E27FC236}">
                <a16:creationId xmlns:a16="http://schemas.microsoft.com/office/drawing/2014/main" id="{F2449750-D5AB-D3B3-7433-C564E84C95BC}"/>
              </a:ext>
            </a:extLst>
          </p:cNvPr>
          <p:cNvPicPr>
            <a:picLocks noChangeAspect="1"/>
          </p:cNvPicPr>
          <p:nvPr/>
        </p:nvPicPr>
        <p:blipFill>
          <a:blip r:embed="rId34" r:link="rId35">
            <a:extLst>
              <a:ext uri="{28A0092B-C50C-407E-A947-70E740481C1C}">
                <a14:useLocalDpi xmlns:a14="http://schemas.microsoft.com/office/drawing/2010/main" val="0"/>
              </a:ext>
            </a:extLst>
          </a:blip>
          <a:stretch>
            <a:fillRect/>
          </a:stretch>
        </p:blipFill>
        <p:spPr>
          <a:xfrm>
            <a:off x="4453620" y="6000166"/>
            <a:ext cx="2575944" cy="139755"/>
          </a:xfrm>
          <a:prstGeom prst="rect">
            <a:avLst/>
          </a:prstGeom>
        </p:spPr>
      </p:pic>
      <p:pic>
        <p:nvPicPr>
          <p:cNvPr id="56" name="Trans 2026 Fire Wrap">
            <a:extLst>
              <a:ext uri="{FF2B5EF4-FFF2-40B4-BE49-F238E27FC236}">
                <a16:creationId xmlns:a16="http://schemas.microsoft.com/office/drawing/2014/main" id="{35D889CD-7400-48B9-9AC8-46304FF7A1ED}"/>
              </a:ext>
            </a:extLst>
          </p:cNvPr>
          <p:cNvPicPr>
            <a:picLocks noChangeAspect="1"/>
          </p:cNvPicPr>
          <p:nvPr/>
        </p:nvPicPr>
        <p:blipFill>
          <a:blip r:embed="rId36" r:link="rId37">
            <a:extLst>
              <a:ext uri="{28A0092B-C50C-407E-A947-70E740481C1C}">
                <a14:useLocalDpi xmlns:a14="http://schemas.microsoft.com/office/drawing/2010/main" val="0"/>
              </a:ext>
            </a:extLst>
          </a:blip>
          <a:stretch>
            <a:fillRect/>
          </a:stretch>
        </p:blipFill>
        <p:spPr>
          <a:xfrm>
            <a:off x="7020398" y="2548"/>
            <a:ext cx="5486400" cy="6858000"/>
          </a:xfrm>
          <a:prstGeom prst="rect">
            <a:avLst/>
          </a:prstGeom>
        </p:spPr>
      </p:pic>
      <p:pic>
        <p:nvPicPr>
          <p:cNvPr id="58" name="Title Current Limiting Fuses">
            <a:extLst>
              <a:ext uri="{FF2B5EF4-FFF2-40B4-BE49-F238E27FC236}">
                <a16:creationId xmlns:a16="http://schemas.microsoft.com/office/drawing/2014/main" id="{F6B95D20-79E1-75A9-5E67-5B011DC6D4C1}"/>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4923300" y="4919427"/>
            <a:ext cx="1847092" cy="153162"/>
          </a:xfrm>
          <a:prstGeom prst="rect">
            <a:avLst/>
          </a:prstGeom>
        </p:spPr>
      </p:pic>
      <p:pic>
        <p:nvPicPr>
          <p:cNvPr id="60" name="Current Limiting Fuses">
            <a:extLst>
              <a:ext uri="{FF2B5EF4-FFF2-40B4-BE49-F238E27FC236}">
                <a16:creationId xmlns:a16="http://schemas.microsoft.com/office/drawing/2014/main" id="{D4FFB7BF-2107-1658-E3EC-67282963D16A}"/>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7009398" y="6000"/>
            <a:ext cx="5486400" cy="6858000"/>
          </a:xfrm>
          <a:prstGeom prst="rect">
            <a:avLst/>
          </a:prstGeom>
        </p:spPr>
      </p:pic>
      <p:pic>
        <p:nvPicPr>
          <p:cNvPr id="4" name="Picture 3">
            <a:extLst>
              <a:ext uri="{FF2B5EF4-FFF2-40B4-BE49-F238E27FC236}">
                <a16:creationId xmlns:a16="http://schemas.microsoft.com/office/drawing/2014/main" id="{52336444-A35A-F284-CFD0-FC3DA247DDB9}"/>
              </a:ext>
            </a:extLst>
          </p:cNvPr>
          <p:cNvPicPr>
            <a:picLocks noChangeAspect="1"/>
          </p:cNvPicPr>
          <p:nvPr/>
        </p:nvPicPr>
        <p:blipFill>
          <a:blip r:embed="rId40">
            <a:extLst>
              <a:ext uri="{28A0092B-C50C-407E-A947-70E740481C1C}">
                <a14:useLocalDpi xmlns:a14="http://schemas.microsoft.com/office/drawing/2010/main" val="0"/>
              </a:ext>
            </a:extLst>
          </a:blip>
          <a:srcRect r="21593"/>
          <a:stretch>
            <a:fillRect/>
          </a:stretch>
        </p:blipFill>
        <p:spPr>
          <a:xfrm rot="5400000">
            <a:off x="9361149" y="193484"/>
            <a:ext cx="2820318" cy="2697755"/>
          </a:xfrm>
          <a:prstGeom prst="rect">
            <a:avLst/>
          </a:prstGeom>
        </p:spPr>
      </p:pic>
      <p:pic>
        <p:nvPicPr>
          <p:cNvPr id="8" name="Picture 7">
            <a:extLst>
              <a:ext uri="{FF2B5EF4-FFF2-40B4-BE49-F238E27FC236}">
                <a16:creationId xmlns:a16="http://schemas.microsoft.com/office/drawing/2014/main" id="{6990D481-19CF-05B8-F1BD-C0F4D2537CB1}"/>
              </a:ext>
            </a:extLst>
          </p:cNvPr>
          <p:cNvPicPr>
            <a:picLocks noChangeAspect="1"/>
          </p:cNvPicPr>
          <p:nvPr/>
        </p:nvPicPr>
        <p:blipFill>
          <a:blip r:embed="rId41">
            <a:extLst>
              <a:ext uri="{28A0092B-C50C-407E-A947-70E740481C1C}">
                <a14:useLocalDpi xmlns:a14="http://schemas.microsoft.com/office/drawing/2010/main" val="0"/>
              </a:ext>
            </a:extLst>
          </a:blip>
          <a:srcRect l="10108"/>
          <a:stretch>
            <a:fillRect/>
          </a:stretch>
        </p:blipFill>
        <p:spPr>
          <a:xfrm rot="5400000">
            <a:off x="6339490" y="400048"/>
            <a:ext cx="3233448" cy="2697756"/>
          </a:xfrm>
          <a:prstGeom prst="rect">
            <a:avLst/>
          </a:prstGeom>
        </p:spPr>
      </p:pic>
      <p:pic>
        <p:nvPicPr>
          <p:cNvPr id="10" name="Picture 9">
            <a:extLst>
              <a:ext uri="{FF2B5EF4-FFF2-40B4-BE49-F238E27FC236}">
                <a16:creationId xmlns:a16="http://schemas.microsoft.com/office/drawing/2014/main" id="{7093E14C-39AA-62EB-CF3E-F1B3D2998DA5}"/>
              </a:ext>
            </a:extLst>
          </p:cNvPr>
          <p:cNvPicPr>
            <a:picLocks noChangeAspect="1"/>
          </p:cNvPicPr>
          <p:nvPr/>
        </p:nvPicPr>
        <p:blipFill>
          <a:blip r:embed="rId42">
            <a:extLst>
              <a:ext uri="{28A0092B-C50C-407E-A947-70E740481C1C}">
                <a14:useLocalDpi xmlns:a14="http://schemas.microsoft.com/office/drawing/2010/main" val="0"/>
              </a:ext>
            </a:extLst>
          </a:blip>
          <a:srcRect r="19549"/>
          <a:stretch>
            <a:fillRect/>
          </a:stretch>
        </p:blipFill>
        <p:spPr>
          <a:xfrm rot="5400000">
            <a:off x="6509298" y="3660006"/>
            <a:ext cx="2893830" cy="2697757"/>
          </a:xfrm>
          <a:prstGeom prst="rect">
            <a:avLst/>
          </a:prstGeom>
        </p:spPr>
      </p:pic>
      <p:pic>
        <p:nvPicPr>
          <p:cNvPr id="12" name="Picture 11">
            <a:extLst>
              <a:ext uri="{FF2B5EF4-FFF2-40B4-BE49-F238E27FC236}">
                <a16:creationId xmlns:a16="http://schemas.microsoft.com/office/drawing/2014/main" id="{4256C6B9-EC78-B302-C19F-CA2DBEECBC73}"/>
              </a:ext>
            </a:extLst>
          </p:cNvPr>
          <p:cNvPicPr>
            <a:picLocks noChangeAspect="1"/>
          </p:cNvPicPr>
          <p:nvPr/>
        </p:nvPicPr>
        <p:blipFill>
          <a:blip r:embed="rId43">
            <a:extLst>
              <a:ext uri="{28A0092B-C50C-407E-A947-70E740481C1C}">
                <a14:useLocalDpi xmlns:a14="http://schemas.microsoft.com/office/drawing/2010/main" val="0"/>
              </a:ext>
            </a:extLst>
          </a:blip>
          <a:srcRect r="4845"/>
          <a:stretch>
            <a:fillRect/>
          </a:stretch>
        </p:blipFill>
        <p:spPr>
          <a:xfrm rot="5400000">
            <a:off x="9059167" y="3395559"/>
            <a:ext cx="3422723" cy="2697757"/>
          </a:xfrm>
          <a:prstGeom prst="rect">
            <a:avLst/>
          </a:prstGeom>
        </p:spPr>
      </p:pic>
      <p:pic>
        <p:nvPicPr>
          <p:cNvPr id="2" name="Non Explusion Current limiting Fuses">
            <a:extLst>
              <a:ext uri="{FF2B5EF4-FFF2-40B4-BE49-F238E27FC236}">
                <a16:creationId xmlns:a16="http://schemas.microsoft.com/office/drawing/2014/main" id="{3FA91528-C7C4-BED9-CE5C-C64F083D296B}"/>
              </a:ext>
            </a:extLst>
          </p:cNvPr>
          <p:cNvPicPr>
            <a:picLocks noChangeAspect="1"/>
          </p:cNvPicPr>
          <p:nvPr/>
        </p:nvPicPr>
        <p:blipFill>
          <a:blip r:embed="rId44"/>
          <a:stretch>
            <a:fillRect/>
          </a:stretch>
        </p:blipFill>
        <p:spPr>
          <a:xfrm>
            <a:off x="5378757" y="2692765"/>
            <a:ext cx="1434481" cy="2009694"/>
          </a:xfrm>
          <a:prstGeom prst="rect">
            <a:avLst/>
          </a:prstGeom>
          <a:ln w="6350">
            <a:solidFill>
              <a:schemeClr val="bg1"/>
            </a:solidFill>
          </a:ln>
          <a:effectLst>
            <a:outerShdw blurRad="292100" dist="139700" dir="2700000" algn="ctr" rotWithShape="0">
              <a:srgbClr val="000000">
                <a:alpha val="65000"/>
              </a:srgbClr>
            </a:outerShdw>
          </a:effectLst>
        </p:spPr>
      </p:pic>
      <p:sp>
        <p:nvSpPr>
          <p:cNvPr id="5" name="Slide Number Placeholder 1">
            <a:extLst>
              <a:ext uri="{FF2B5EF4-FFF2-40B4-BE49-F238E27FC236}">
                <a16:creationId xmlns:a16="http://schemas.microsoft.com/office/drawing/2014/main" id="{8E9FADD4-7E9B-C2A9-5F88-44EC3618FFE5}"/>
              </a:ext>
            </a:extLst>
          </p:cNvPr>
          <p:cNvSpPr>
            <a:spLocks noGrp="1"/>
          </p:cNvSpPr>
          <p:nvPr>
            <p:ph type="sldNum" sz="quarter" idx="12"/>
          </p:nvPr>
        </p:nvSpPr>
        <p:spPr>
          <a:xfrm>
            <a:off x="11669654" y="6575018"/>
            <a:ext cx="384422" cy="280847"/>
          </a:xfrm>
        </p:spPr>
        <p:txBody>
          <a:bodyPr/>
          <a:lstStyle/>
          <a:p>
            <a:fld id="{CC91EBC3-7C31-4E33-BA18-1FEA669A01B1}" type="slidenum">
              <a:rPr lang="en-US" smtClean="0"/>
              <a:pPr/>
              <a:t>12</a:t>
            </a:fld>
            <a:endParaRPr lang="en-US" dirty="0"/>
          </a:p>
        </p:txBody>
      </p:sp>
    </p:spTree>
    <p:extLst>
      <p:ext uri="{BB962C8B-B14F-4D97-AF65-F5344CB8AC3E}">
        <p14:creationId xmlns:p14="http://schemas.microsoft.com/office/powerpoint/2010/main" val="115172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0" end="0"/>
                                            </p:txEl>
                                          </p:spTgt>
                                        </p:tgtEl>
                                        <p:attrNameLst>
                                          <p:attrName>style.visibility</p:attrName>
                                        </p:attrNameLst>
                                      </p:cBhvr>
                                      <p:to>
                                        <p:strVal val="visible"/>
                                      </p:to>
                                    </p:set>
                                    <p:anim calcmode="lin" valueType="num">
                                      <p:cBhvr additive="base">
                                        <p:cTn id="4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0" end="0"/>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500"/>
                                  </p:stCondLst>
                                  <p:childTnLst>
                                    <p:set>
                                      <p:cBhvr>
                                        <p:cTn id="48" dur="1" fill="hold">
                                          <p:stCondLst>
                                            <p:cond delay="0"/>
                                          </p:stCondLst>
                                        </p:cTn>
                                        <p:tgtEl>
                                          <p:spTgt spid="3">
                                            <p:txEl>
                                              <p:pRg st="1" end="1"/>
                                            </p:txEl>
                                          </p:spTgt>
                                        </p:tgtEl>
                                        <p:attrNameLst>
                                          <p:attrName>style.visibility</p:attrName>
                                        </p:attrNameLst>
                                      </p:cBhvr>
                                      <p:to>
                                        <p:strVal val="visible"/>
                                      </p:to>
                                    </p:set>
                                    <p:anim calcmode="lin" valueType="num">
                                      <p:cBhvr additive="base">
                                        <p:cTn id="4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 end="1"/>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
                                  </p:stCondLst>
                                  <p:childTnLst>
                                    <p:set>
                                      <p:cBhvr>
                                        <p:cTn id="52" dur="1" fill="hold">
                                          <p:stCondLst>
                                            <p:cond delay="0"/>
                                          </p:stCondLst>
                                        </p:cTn>
                                        <p:tgtEl>
                                          <p:spTgt spid="3">
                                            <p:txEl>
                                              <p:pRg st="2" end="2"/>
                                            </p:txEl>
                                          </p:spTgt>
                                        </p:tgtEl>
                                        <p:attrNameLst>
                                          <p:attrName>style.visibility</p:attrName>
                                        </p:attrNameLst>
                                      </p:cBhvr>
                                      <p:to>
                                        <p:strVal val="visible"/>
                                      </p:to>
                                    </p:set>
                                    <p:anim calcmode="lin" valueType="num">
                                      <p:cBhvr additive="base">
                                        <p:cTn id="5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
                                  </p:stCondLst>
                                  <p:childTnLst>
                                    <p:set>
                                      <p:cBhvr>
                                        <p:cTn id="56" dur="1" fill="hold">
                                          <p:stCondLst>
                                            <p:cond delay="0"/>
                                          </p:stCondLst>
                                        </p:cTn>
                                        <p:tgtEl>
                                          <p:spTgt spid="3">
                                            <p:txEl>
                                              <p:pRg st="3" end="3"/>
                                            </p:txEl>
                                          </p:spTgt>
                                        </p:tgtEl>
                                        <p:attrNameLst>
                                          <p:attrName>style.visibility</p:attrName>
                                        </p:attrNameLst>
                                      </p:cBhvr>
                                      <p:to>
                                        <p:strVal val="visible"/>
                                      </p:to>
                                    </p:set>
                                    <p:anim calcmode="lin" valueType="num">
                                      <p:cBhvr additive="base">
                                        <p:cTn id="5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500"/>
                                  </p:stCondLst>
                                  <p:childTnLst>
                                    <p:set>
                                      <p:cBhvr>
                                        <p:cTn id="60" dur="1" fill="hold">
                                          <p:stCondLst>
                                            <p:cond delay="0"/>
                                          </p:stCondLst>
                                        </p:cTn>
                                        <p:tgtEl>
                                          <p:spTgt spid="3">
                                            <p:txEl>
                                              <p:pRg st="4" end="4"/>
                                            </p:txEl>
                                          </p:spTgt>
                                        </p:tgtEl>
                                        <p:attrNameLst>
                                          <p:attrName>style.visibility</p:attrName>
                                        </p:attrNameLst>
                                      </p:cBhvr>
                                      <p:to>
                                        <p:strVal val="visible"/>
                                      </p:to>
                                    </p:set>
                                    <p:anim calcmode="lin" valueType="num">
                                      <p:cBhvr additive="base">
                                        <p:cTn id="6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500"/>
                                  </p:stCondLst>
                                  <p:childTnLst>
                                    <p:set>
                                      <p:cBhvr>
                                        <p:cTn id="64" dur="1" fill="hold">
                                          <p:stCondLst>
                                            <p:cond delay="0"/>
                                          </p:stCondLst>
                                        </p:cTn>
                                        <p:tgtEl>
                                          <p:spTgt spid="3">
                                            <p:txEl>
                                              <p:pRg st="5" end="5"/>
                                            </p:txEl>
                                          </p:spTgt>
                                        </p:tgtEl>
                                        <p:attrNameLst>
                                          <p:attrName>style.visibility</p:attrName>
                                        </p:attrNameLst>
                                      </p:cBhvr>
                                      <p:to>
                                        <p:strVal val="visible"/>
                                      </p:to>
                                    </p:set>
                                    <p:anim calcmode="lin" valueType="num">
                                      <p:cBhvr additive="base">
                                        <p:cTn id="6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500"/>
                                  </p:stCondLst>
                                  <p:childTnLst>
                                    <p:set>
                                      <p:cBhvr>
                                        <p:cTn id="68" dur="1" fill="hold">
                                          <p:stCondLst>
                                            <p:cond delay="0"/>
                                          </p:stCondLst>
                                        </p:cTn>
                                        <p:tgtEl>
                                          <p:spTgt spid="3">
                                            <p:txEl>
                                              <p:pRg st="6" end="6"/>
                                            </p:txEl>
                                          </p:spTgt>
                                        </p:tgtEl>
                                        <p:attrNameLst>
                                          <p:attrName>style.visibility</p:attrName>
                                        </p:attrNameLst>
                                      </p:cBhvr>
                                      <p:to>
                                        <p:strVal val="visible"/>
                                      </p:to>
                                    </p:set>
                                    <p:anim calcmode="lin" valueType="num">
                                      <p:cBhvr additive="base">
                                        <p:cTn id="6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500"/>
                                  </p:stCondLst>
                                  <p:childTnLst>
                                    <p:set>
                                      <p:cBhvr>
                                        <p:cTn id="72" dur="1" fill="hold">
                                          <p:stCondLst>
                                            <p:cond delay="0"/>
                                          </p:stCondLst>
                                        </p:cTn>
                                        <p:tgtEl>
                                          <p:spTgt spid="7"/>
                                        </p:tgtEl>
                                        <p:attrNameLst>
                                          <p:attrName>style.visibility</p:attrName>
                                        </p:attrNameLst>
                                      </p:cBhvr>
                                      <p:to>
                                        <p:strVal val="visible"/>
                                      </p:to>
                                    </p:set>
                                    <p:anim calcmode="lin" valueType="num">
                                      <p:cBhvr additive="base">
                                        <p:cTn id="73" dur="500" fill="hold"/>
                                        <p:tgtEl>
                                          <p:spTgt spid="7"/>
                                        </p:tgtEl>
                                        <p:attrNameLst>
                                          <p:attrName>ppt_x</p:attrName>
                                        </p:attrNameLst>
                                      </p:cBhvr>
                                      <p:tavLst>
                                        <p:tav tm="0">
                                          <p:val>
                                            <p:strVal val="#ppt_x"/>
                                          </p:val>
                                        </p:tav>
                                        <p:tav tm="100000">
                                          <p:val>
                                            <p:strVal val="#ppt_x"/>
                                          </p:val>
                                        </p:tav>
                                      </p:tavLst>
                                    </p:anim>
                                    <p:anim calcmode="lin" valueType="num">
                                      <p:cBhvr additive="base">
                                        <p:cTn id="7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1000"/>
                                        <p:tgtEl>
                                          <p:spTgt spid="10"/>
                                        </p:tgtEl>
                                      </p:cBhvr>
                                    </p:animEffect>
                                    <p:anim calcmode="lin" valueType="num">
                                      <p:cBhvr>
                                        <p:cTn id="80" dur="1000" fill="hold"/>
                                        <p:tgtEl>
                                          <p:spTgt spid="10"/>
                                        </p:tgtEl>
                                        <p:attrNameLst>
                                          <p:attrName>ppt_x</p:attrName>
                                        </p:attrNameLst>
                                      </p:cBhvr>
                                      <p:tavLst>
                                        <p:tav tm="0">
                                          <p:val>
                                            <p:strVal val="#ppt_x"/>
                                          </p:val>
                                        </p:tav>
                                        <p:tav tm="100000">
                                          <p:val>
                                            <p:strVal val="#ppt_x"/>
                                          </p:val>
                                        </p:tav>
                                      </p:tavLst>
                                    </p:anim>
                                    <p:anim calcmode="lin" valueType="num">
                                      <p:cBhvr>
                                        <p:cTn id="81" dur="1000" fill="hold"/>
                                        <p:tgtEl>
                                          <p:spTgt spid="10"/>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fade">
                                      <p:cBhvr>
                                        <p:cTn id="84" dur="1000"/>
                                        <p:tgtEl>
                                          <p:spTgt spid="8"/>
                                        </p:tgtEl>
                                      </p:cBhvr>
                                    </p:animEffect>
                                    <p:anim calcmode="lin" valueType="num">
                                      <p:cBhvr>
                                        <p:cTn id="85" dur="1000" fill="hold"/>
                                        <p:tgtEl>
                                          <p:spTgt spid="8"/>
                                        </p:tgtEl>
                                        <p:attrNameLst>
                                          <p:attrName>ppt_x</p:attrName>
                                        </p:attrNameLst>
                                      </p:cBhvr>
                                      <p:tavLst>
                                        <p:tav tm="0">
                                          <p:val>
                                            <p:strVal val="#ppt_x"/>
                                          </p:val>
                                        </p:tav>
                                        <p:tav tm="100000">
                                          <p:val>
                                            <p:strVal val="#ppt_x"/>
                                          </p:val>
                                        </p:tav>
                                      </p:tavLst>
                                    </p:anim>
                                    <p:anim calcmode="lin" valueType="num">
                                      <p:cBhvr>
                                        <p:cTn id="86" dur="1000" fill="hold"/>
                                        <p:tgtEl>
                                          <p:spTgt spid="8"/>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4"/>
                                        </p:tgtEl>
                                        <p:attrNameLst>
                                          <p:attrName>style.visibility</p:attrName>
                                        </p:attrNameLst>
                                      </p:cBhvr>
                                      <p:to>
                                        <p:strVal val="visible"/>
                                      </p:to>
                                    </p:set>
                                    <p:animEffect transition="in" filter="fade">
                                      <p:cBhvr>
                                        <p:cTn id="89" dur="1000"/>
                                        <p:tgtEl>
                                          <p:spTgt spid="4"/>
                                        </p:tgtEl>
                                      </p:cBhvr>
                                    </p:animEffect>
                                    <p:anim calcmode="lin" valueType="num">
                                      <p:cBhvr>
                                        <p:cTn id="90" dur="1000" fill="hold"/>
                                        <p:tgtEl>
                                          <p:spTgt spid="4"/>
                                        </p:tgtEl>
                                        <p:attrNameLst>
                                          <p:attrName>ppt_x</p:attrName>
                                        </p:attrNameLst>
                                      </p:cBhvr>
                                      <p:tavLst>
                                        <p:tav tm="0">
                                          <p:val>
                                            <p:strVal val="#ppt_x"/>
                                          </p:val>
                                        </p:tav>
                                        <p:tav tm="100000">
                                          <p:val>
                                            <p:strVal val="#ppt_x"/>
                                          </p:val>
                                        </p:tav>
                                      </p:tavLst>
                                    </p:anim>
                                    <p:anim calcmode="lin" valueType="num">
                                      <p:cBhvr>
                                        <p:cTn id="91" dur="1000" fill="hold"/>
                                        <p:tgtEl>
                                          <p:spTgt spid="4"/>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fade">
                                      <p:cBhvr>
                                        <p:cTn id="94" dur="1000"/>
                                        <p:tgtEl>
                                          <p:spTgt spid="12"/>
                                        </p:tgtEl>
                                      </p:cBhvr>
                                    </p:animEffect>
                                    <p:anim calcmode="lin" valueType="num">
                                      <p:cBhvr>
                                        <p:cTn id="95" dur="1000" fill="hold"/>
                                        <p:tgtEl>
                                          <p:spTgt spid="12"/>
                                        </p:tgtEl>
                                        <p:attrNameLst>
                                          <p:attrName>ppt_x</p:attrName>
                                        </p:attrNameLst>
                                      </p:cBhvr>
                                      <p:tavLst>
                                        <p:tav tm="0">
                                          <p:val>
                                            <p:strVal val="#ppt_x"/>
                                          </p:val>
                                        </p:tav>
                                        <p:tav tm="100000">
                                          <p:val>
                                            <p:strVal val="#ppt_x"/>
                                          </p:val>
                                        </p:tav>
                                      </p:tavLst>
                                    </p:anim>
                                    <p:anim calcmode="lin" valueType="num">
                                      <p:cBhvr>
                                        <p:cTn id="96" dur="1000" fill="hold"/>
                                        <p:tgtEl>
                                          <p:spTgt spid="12"/>
                                        </p:tgtEl>
                                        <p:attrNameLst>
                                          <p:attrName>ppt_y</p:attrName>
                                        </p:attrNameLst>
                                      </p:cBhvr>
                                      <p:tavLst>
                                        <p:tav tm="0">
                                          <p:val>
                                            <p:strVal val="#ppt_y+.1"/>
                                          </p:val>
                                        </p:tav>
                                        <p:tav tm="100000">
                                          <p:val>
                                            <p:strVal val="#ppt_y"/>
                                          </p:val>
                                        </p:tav>
                                      </p:tavLst>
                                    </p:anim>
                                  </p:childTnLst>
                                </p:cTn>
                              </p:par>
                              <p:par>
                                <p:cTn id="97" presetID="1" presetClass="exit" presetSubtype="0" fill="hold" nodeType="withEffect">
                                  <p:stCondLst>
                                    <p:cond delay="0"/>
                                  </p:stCondLst>
                                  <p:childTnLst>
                                    <p:set>
                                      <p:cBhvr>
                                        <p:cTn id="98" dur="1" fill="hold">
                                          <p:stCondLst>
                                            <p:cond delay="0"/>
                                          </p:stCondLst>
                                        </p:cTn>
                                        <p:tgtEl>
                                          <p:spTgt spid="2"/>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24"/>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28"/>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32"/>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34"/>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36"/>
                                        </p:tgtEl>
                                        <p:attrNameLst>
                                          <p:attrName>style.visibility</p:attrName>
                                        </p:attrNameLst>
                                      </p:cBhvr>
                                      <p:to>
                                        <p:strVal val="hidden"/>
                                      </p:to>
                                    </p:set>
                                  </p:childTnLst>
                                </p:cTn>
                              </p:par>
                              <p:par>
                                <p:cTn id="109" presetID="1" presetClass="exit" presetSubtype="0" fill="hold" nodeType="withEffect">
                                  <p:stCondLst>
                                    <p:cond delay="0"/>
                                  </p:stCondLst>
                                  <p:childTnLst>
                                    <p:set>
                                      <p:cBhvr>
                                        <p:cTn id="110" dur="1" fill="hold">
                                          <p:stCondLst>
                                            <p:cond delay="0"/>
                                          </p:stCondLst>
                                        </p:cTn>
                                        <p:tgtEl>
                                          <p:spTgt spid="38"/>
                                        </p:tgtEl>
                                        <p:attrNameLst>
                                          <p:attrName>style.visibility</p:attrName>
                                        </p:attrNameLst>
                                      </p:cBhvr>
                                      <p:to>
                                        <p:strVal val="hidden"/>
                                      </p:to>
                                    </p:set>
                                  </p:childTnLst>
                                </p:cTn>
                              </p:par>
                              <p:par>
                                <p:cTn id="111" presetID="1" presetClass="exit" presetSubtype="0" fill="hold" nodeType="withEffect">
                                  <p:stCondLst>
                                    <p:cond delay="0"/>
                                  </p:stCondLst>
                                  <p:childTnLst>
                                    <p:set>
                                      <p:cBhvr>
                                        <p:cTn id="112" dur="1" fill="hold">
                                          <p:stCondLst>
                                            <p:cond delay="0"/>
                                          </p:stCondLst>
                                        </p:cTn>
                                        <p:tgtEl>
                                          <p:spTgt spid="40"/>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58"/>
                                        </p:tgtEl>
                                        <p:attrNameLst>
                                          <p:attrName>style.visibility</p:attrName>
                                        </p:attrNameLst>
                                      </p:cBhvr>
                                      <p:to>
                                        <p:strVal val="hidden"/>
                                      </p:to>
                                    </p:set>
                                  </p:childTnLst>
                                </p:cTn>
                              </p:par>
                              <p:par>
                                <p:cTn id="115" presetID="1" presetClass="exit" presetSubtype="0" fill="hold" nodeType="withEffect">
                                  <p:stCondLst>
                                    <p:cond delay="0"/>
                                  </p:stCondLst>
                                  <p:childTnLst>
                                    <p:set>
                                      <p:cBhvr>
                                        <p:cTn id="116" dur="1" fill="hold">
                                          <p:stCondLst>
                                            <p:cond delay="0"/>
                                          </p:stCondLst>
                                        </p:cTn>
                                        <p:tgtEl>
                                          <p:spTgt spid="60"/>
                                        </p:tgtEl>
                                        <p:attrNameLst>
                                          <p:attrName>style.visibility</p:attrName>
                                        </p:attrNameLst>
                                      </p:cBhvr>
                                      <p:to>
                                        <p:strVal val="hidden"/>
                                      </p:to>
                                    </p:set>
                                  </p:childTnLst>
                                </p:cTn>
                              </p:par>
                              <p:par>
                                <p:cTn id="117" presetID="1" presetClass="exit" presetSubtype="0" fill="hold" nodeType="withEffect">
                                  <p:stCondLst>
                                    <p:cond delay="0"/>
                                  </p:stCondLst>
                                  <p:childTnLst>
                                    <p:set>
                                      <p:cBhvr>
                                        <p:cTn id="118" dur="1" fill="hold">
                                          <p:stCondLst>
                                            <p:cond delay="0"/>
                                          </p:stCondLst>
                                        </p:cTn>
                                        <p:tgtEl>
                                          <p:spTgt spid="42"/>
                                        </p:tgtEl>
                                        <p:attrNameLst>
                                          <p:attrName>style.visibility</p:attrName>
                                        </p:attrNameLst>
                                      </p:cBhvr>
                                      <p:to>
                                        <p:strVal val="hidden"/>
                                      </p:to>
                                    </p:set>
                                  </p:childTnLst>
                                </p:cTn>
                              </p:par>
                              <p:par>
                                <p:cTn id="119" presetID="1" presetClass="exit" presetSubtype="0" fill="hold" nodeType="withEffect">
                                  <p:stCondLst>
                                    <p:cond delay="0"/>
                                  </p:stCondLst>
                                  <p:childTnLst>
                                    <p:set>
                                      <p:cBhvr>
                                        <p:cTn id="120" dur="1" fill="hold">
                                          <p:stCondLst>
                                            <p:cond delay="0"/>
                                          </p:stCondLst>
                                        </p:cTn>
                                        <p:tgtEl>
                                          <p:spTgt spid="44"/>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46"/>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0"/>
                                          </p:stCondLst>
                                        </p:cTn>
                                        <p:tgtEl>
                                          <p:spTgt spid="48"/>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50"/>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52"/>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54"/>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7FF3-B2D3-D76B-C788-DB34F87AAB37}"/>
              </a:ext>
            </a:extLst>
          </p:cNvPr>
          <p:cNvSpPr>
            <a:spLocks noGrp="1"/>
          </p:cNvSpPr>
          <p:nvPr>
            <p:ph type="title"/>
          </p:nvPr>
        </p:nvSpPr>
        <p:spPr>
          <a:xfrm>
            <a:off x="-29345" y="-150722"/>
            <a:ext cx="12191999" cy="1073069"/>
          </a:xfrm>
        </p:spPr>
        <p:txBody>
          <a:bodyPr>
            <a:normAutofit fontScale="90000"/>
          </a:bodyPr>
          <a:lstStyle/>
          <a:p>
            <a:pPr>
              <a:lnSpc>
                <a:spcPct val="150000"/>
              </a:lnSpc>
            </a:pPr>
            <a:r>
              <a:rPr lang="en-US" sz="4900" dirty="0">
                <a:solidFill>
                  <a:schemeClr val="tx1">
                    <a:lumMod val="75000"/>
                    <a:lumOff val="25000"/>
                  </a:schemeClr>
                </a:solidFill>
                <a:latin typeface="Montserrat (Headings)"/>
                <a:cs typeface="Arial" panose="020B0604020202020204" pitchFamily="34" charset="0"/>
              </a:rPr>
              <a:t>Facility Inspections</a:t>
            </a:r>
            <a:endParaRPr lang="en-US" dirty="0">
              <a:solidFill>
                <a:srgbClr val="153348"/>
              </a:solidFill>
            </a:endParaRPr>
          </a:p>
        </p:txBody>
      </p:sp>
      <p:sp>
        <p:nvSpPr>
          <p:cNvPr id="4" name="Slide Number Placeholder 3">
            <a:extLst>
              <a:ext uri="{FF2B5EF4-FFF2-40B4-BE49-F238E27FC236}">
                <a16:creationId xmlns:a16="http://schemas.microsoft.com/office/drawing/2014/main" id="{CD6AF8B0-D964-10CF-9793-07163317D0C4}"/>
              </a:ext>
            </a:extLst>
          </p:cNvPr>
          <p:cNvSpPr>
            <a:spLocks noGrp="1" noRot="1" noMove="1" noResize="1" noEditPoints="1" noAdjustHandles="1" noChangeArrowheads="1" noChangeShapeType="1"/>
          </p:cNvSpPr>
          <p:nvPr>
            <p:ph type="sldNum" sz="quarter" idx="12"/>
          </p:nvPr>
        </p:nvSpPr>
        <p:spPr/>
        <p:txBody>
          <a:bodyPr/>
          <a:lstStyle/>
          <a:p>
            <a:fld id="{CC91EBC3-7C31-4E33-BA18-1FEA669A01B1}" type="slidenum">
              <a:rPr lang="en-US" smtClean="0"/>
              <a:pPr/>
              <a:t>13</a:t>
            </a:fld>
            <a:endParaRPr lang="en-US"/>
          </a:p>
        </p:txBody>
      </p:sp>
      <p:pic>
        <p:nvPicPr>
          <p:cNvPr id="11" name="Benton County Boundary">
            <a:extLst>
              <a:ext uri="{FF2B5EF4-FFF2-40B4-BE49-F238E27FC236}">
                <a16:creationId xmlns:a16="http://schemas.microsoft.com/office/drawing/2014/main" id="{32AEB903-8661-AE04-026D-6CEB81ED279F}"/>
              </a:ext>
            </a:extLst>
          </p:cNvPr>
          <p:cNvPicPr>
            <a:picLocks noGrp="1" noRot="1" noMove="1" noResize="1" noEditPoints="1" noAdjustHandles="1" noChangeArrowheads="1" noChangeShapeType="1" noCrop="1"/>
          </p:cNvPicPr>
          <p:nvPr/>
        </p:nvPicPr>
        <p:blipFill>
          <a:blip r:embed="rId3" r:link="rId4">
            <a:extLst>
              <a:ext uri="{28A0092B-C50C-407E-A947-70E740481C1C}">
                <a14:useLocalDpi xmlns:a14="http://schemas.microsoft.com/office/drawing/2010/main" val="0"/>
              </a:ext>
            </a:extLst>
          </a:blip>
          <a:srcRect/>
          <a:stretch>
            <a:fillRect/>
          </a:stretch>
        </p:blipFill>
        <p:spPr>
          <a:xfrm>
            <a:off x="6951643" y="-15254"/>
            <a:ext cx="5486399" cy="6857998"/>
          </a:xfrm>
          <a:prstGeom prst="rect">
            <a:avLst/>
          </a:prstGeom>
          <a:noFill/>
          <a:ln cap="flat">
            <a:noFill/>
          </a:ln>
        </p:spPr>
      </p:pic>
      <p:pic>
        <p:nvPicPr>
          <p:cNvPr id="15" name="Rivers">
            <a:extLst>
              <a:ext uri="{FF2B5EF4-FFF2-40B4-BE49-F238E27FC236}">
                <a16:creationId xmlns:a16="http://schemas.microsoft.com/office/drawing/2014/main" id="{E49F4951-C1B1-BC11-04D9-BD81EACE9C78}"/>
              </a:ext>
            </a:extLst>
          </p:cNvPr>
          <p:cNvPicPr>
            <a:picLocks noGrp="1" noRot="1" noMove="1" noResize="1" noEditPoints="1" noAdjustHandles="1" noChangeArrowheads="1" noChangeShapeType="1" noCrop="1"/>
          </p:cNvPicPr>
          <p:nvPr/>
        </p:nvPicPr>
        <p:blipFill>
          <a:blip r:embed="rId5" r:link="rId6">
            <a:extLst>
              <a:ext uri="{28A0092B-C50C-407E-A947-70E740481C1C}">
                <a14:useLocalDpi xmlns:a14="http://schemas.microsoft.com/office/drawing/2010/main" val="0"/>
              </a:ext>
            </a:extLst>
          </a:blip>
          <a:srcRect/>
          <a:stretch>
            <a:fillRect/>
          </a:stretch>
        </p:blipFill>
        <p:spPr>
          <a:xfrm>
            <a:off x="6951643" y="-15254"/>
            <a:ext cx="5486399" cy="6857998"/>
          </a:xfrm>
          <a:prstGeom prst="rect">
            <a:avLst/>
          </a:prstGeom>
          <a:noFill/>
          <a:ln cap="flat">
            <a:noFill/>
          </a:ln>
        </p:spPr>
      </p:pic>
      <p:pic>
        <p:nvPicPr>
          <p:cNvPr id="21" name="Road Centerlines">
            <a:extLst>
              <a:ext uri="{FF2B5EF4-FFF2-40B4-BE49-F238E27FC236}">
                <a16:creationId xmlns:a16="http://schemas.microsoft.com/office/drawing/2014/main" id="{A53DDEF9-605A-B1FF-2E5E-E60593116AB5}"/>
              </a:ext>
            </a:extLst>
          </p:cNvPr>
          <p:cNvPicPr>
            <a:picLocks noGrp="1" noRot="1" noMove="1" noResize="1" noEditPoints="1" noAdjustHandles="1" noChangeArrowheads="1" noChangeShapeType="1" noCrop="1"/>
          </p:cNvPicPr>
          <p:nvPr/>
        </p:nvPicPr>
        <p:blipFill>
          <a:blip r:embed="rId7" r:link="rId8">
            <a:alphaModFix amt="70000"/>
            <a:extLst>
              <a:ext uri="{28A0092B-C50C-407E-A947-70E740481C1C}">
                <a14:useLocalDpi xmlns:a14="http://schemas.microsoft.com/office/drawing/2010/main" val="0"/>
              </a:ext>
            </a:extLst>
          </a:blip>
          <a:srcRect/>
          <a:stretch>
            <a:fillRect/>
          </a:stretch>
        </p:blipFill>
        <p:spPr>
          <a:xfrm>
            <a:off x="6951643" y="-15254"/>
            <a:ext cx="5486399" cy="6857998"/>
          </a:xfrm>
          <a:prstGeom prst="rect">
            <a:avLst/>
          </a:prstGeom>
          <a:noFill/>
          <a:ln cap="flat">
            <a:noFill/>
          </a:ln>
        </p:spPr>
      </p:pic>
      <p:pic>
        <p:nvPicPr>
          <p:cNvPr id="23" name="Highways">
            <a:extLst>
              <a:ext uri="{FF2B5EF4-FFF2-40B4-BE49-F238E27FC236}">
                <a16:creationId xmlns:a16="http://schemas.microsoft.com/office/drawing/2014/main" id="{38F5B3D8-B62B-D2A0-84F7-A5B0D8325DF1}"/>
              </a:ext>
            </a:extLst>
          </p:cNvPr>
          <p:cNvPicPr>
            <a:picLocks noGrp="1" noRot="1" noMove="1" noResize="1" noEditPoints="1" noAdjustHandles="1" noChangeArrowheads="1" noChangeShapeType="1" noCrop="1"/>
          </p:cNvPicPr>
          <p:nvPr/>
        </p:nvPicPr>
        <p:blipFill>
          <a:blip r:embed="rId9" r:link="rId10">
            <a:alphaModFix amt="35000"/>
            <a:extLst>
              <a:ext uri="{28A0092B-C50C-407E-A947-70E740481C1C}">
                <a14:useLocalDpi xmlns:a14="http://schemas.microsoft.com/office/drawing/2010/main" val="0"/>
              </a:ext>
            </a:extLst>
          </a:blip>
          <a:srcRect/>
          <a:stretch>
            <a:fillRect/>
          </a:stretch>
        </p:blipFill>
        <p:spPr>
          <a:xfrm>
            <a:off x="6951643" y="-15254"/>
            <a:ext cx="5486399" cy="6857998"/>
          </a:xfrm>
          <a:prstGeom prst="rect">
            <a:avLst/>
          </a:prstGeom>
          <a:noFill/>
          <a:ln cap="flat">
            <a:noFill/>
          </a:ln>
        </p:spPr>
      </p:pic>
      <p:pic>
        <p:nvPicPr>
          <p:cNvPr id="65" name="Highway Labels">
            <a:extLst>
              <a:ext uri="{FF2B5EF4-FFF2-40B4-BE49-F238E27FC236}">
                <a16:creationId xmlns:a16="http://schemas.microsoft.com/office/drawing/2014/main" id="{1E5BBAA9-8C1A-F39A-4522-131DB1CF6F7F}"/>
              </a:ext>
            </a:extLst>
          </p:cNvPr>
          <p:cNvPicPr>
            <a:picLocks noGrp="1" noRot="1" noMove="1" noResize="1" noEditPoints="1" noAdjustHandles="1" noChangeArrowheads="1" noChangeShapeType="1" noCrop="1"/>
          </p:cNvPicPr>
          <p:nvPr/>
        </p:nvPicPr>
        <p:blipFill>
          <a:blip r:embed="rId11" r:link="rId12">
            <a:extLst>
              <a:ext uri="{28A0092B-C50C-407E-A947-70E740481C1C}">
                <a14:useLocalDpi xmlns:a14="http://schemas.microsoft.com/office/drawing/2010/main" val="0"/>
              </a:ext>
            </a:extLst>
          </a:blip>
          <a:srcRect/>
          <a:stretch>
            <a:fillRect/>
          </a:stretch>
        </p:blipFill>
        <p:spPr>
          <a:xfrm>
            <a:off x="6951643" y="-15254"/>
            <a:ext cx="5486399" cy="6857998"/>
          </a:xfrm>
          <a:prstGeom prst="rect">
            <a:avLst/>
          </a:prstGeom>
          <a:noFill/>
          <a:ln cap="flat">
            <a:noFill/>
          </a:ln>
        </p:spPr>
      </p:pic>
      <p:pic>
        <p:nvPicPr>
          <p:cNvPr id="10" name="Area# 5">
            <a:extLst>
              <a:ext uri="{FF2B5EF4-FFF2-40B4-BE49-F238E27FC236}">
                <a16:creationId xmlns:a16="http://schemas.microsoft.com/office/drawing/2014/main" id="{F17A8CEF-8CB8-DD92-3CE5-8632802A3903}"/>
              </a:ext>
            </a:extLst>
          </p:cNvPr>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6951642" y="-15255"/>
            <a:ext cx="5486400" cy="6858000"/>
          </a:xfrm>
          <a:prstGeom prst="rect">
            <a:avLst/>
          </a:prstGeom>
        </p:spPr>
      </p:pic>
      <p:pic>
        <p:nvPicPr>
          <p:cNvPr id="18" name="Safety areas with #">
            <a:extLst>
              <a:ext uri="{FF2B5EF4-FFF2-40B4-BE49-F238E27FC236}">
                <a16:creationId xmlns:a16="http://schemas.microsoft.com/office/drawing/2014/main" id="{AB49C5D6-8C51-743E-A9D8-656398C45087}"/>
              </a:ext>
            </a:extLst>
          </p:cNvPr>
          <p:cNvPicPr>
            <a:picLocks noChangeAspect="1"/>
          </p:cNvPicPr>
          <p:nvPr/>
        </p:nvPicPr>
        <p:blipFill>
          <a:blip r:embed="rId15" r:link="rId16">
            <a:extLst>
              <a:ext uri="{28A0092B-C50C-407E-A947-70E740481C1C}">
                <a14:useLocalDpi xmlns:a14="http://schemas.microsoft.com/office/drawing/2010/main" val="0"/>
              </a:ext>
            </a:extLst>
          </a:blip>
          <a:stretch>
            <a:fillRect/>
          </a:stretch>
        </p:blipFill>
        <p:spPr>
          <a:xfrm>
            <a:off x="6966554" y="-15256"/>
            <a:ext cx="5486400" cy="6858000"/>
          </a:xfrm>
          <a:prstGeom prst="rect">
            <a:avLst/>
          </a:prstGeom>
        </p:spPr>
      </p:pic>
      <p:pic>
        <p:nvPicPr>
          <p:cNvPr id="68" name="Area #5 Vaults">
            <a:extLst>
              <a:ext uri="{FF2B5EF4-FFF2-40B4-BE49-F238E27FC236}">
                <a16:creationId xmlns:a16="http://schemas.microsoft.com/office/drawing/2014/main" id="{D6F9EEC2-EAA6-0629-78D2-C6B647CC9DD7}"/>
              </a:ext>
            </a:extLst>
          </p:cNvPr>
          <p:cNvPicPr>
            <a:picLocks noChangeAspect="1"/>
          </p:cNvPicPr>
          <p:nvPr/>
        </p:nvPicPr>
        <p:blipFill>
          <a:blip r:embed="rId17" r:link="rId18">
            <a:extLst>
              <a:ext uri="{28A0092B-C50C-407E-A947-70E740481C1C}">
                <a14:useLocalDpi xmlns:a14="http://schemas.microsoft.com/office/drawing/2010/main" val="0"/>
              </a:ext>
            </a:extLst>
          </a:blip>
          <a:stretch>
            <a:fillRect/>
          </a:stretch>
        </p:blipFill>
        <p:spPr>
          <a:xfrm>
            <a:off x="6961198" y="-15256"/>
            <a:ext cx="5486400" cy="6858000"/>
          </a:xfrm>
          <a:prstGeom prst="rect">
            <a:avLst/>
          </a:prstGeom>
        </p:spPr>
      </p:pic>
      <p:pic>
        <p:nvPicPr>
          <p:cNvPr id="31" name="Area #5 Poles">
            <a:extLst>
              <a:ext uri="{FF2B5EF4-FFF2-40B4-BE49-F238E27FC236}">
                <a16:creationId xmlns:a16="http://schemas.microsoft.com/office/drawing/2014/main" id="{5F3C2F00-DC50-EC58-09EB-234393CE9BAB}"/>
              </a:ext>
            </a:extLst>
          </p:cNvPr>
          <p:cNvPicPr>
            <a:picLocks noChangeAspect="1"/>
          </p:cNvPicPr>
          <p:nvPr/>
        </p:nvPicPr>
        <p:blipFill>
          <a:blip r:embed="rId19" r:link="rId20">
            <a:extLst>
              <a:ext uri="{28A0092B-C50C-407E-A947-70E740481C1C}">
                <a14:useLocalDpi xmlns:a14="http://schemas.microsoft.com/office/drawing/2010/main" val="0"/>
              </a:ext>
            </a:extLst>
          </a:blip>
          <a:stretch>
            <a:fillRect/>
          </a:stretch>
        </p:blipFill>
        <p:spPr>
          <a:xfrm>
            <a:off x="6953922" y="-11017"/>
            <a:ext cx="5486400" cy="6858000"/>
          </a:xfrm>
          <a:prstGeom prst="rect">
            <a:avLst/>
          </a:prstGeom>
        </p:spPr>
      </p:pic>
      <p:pic>
        <p:nvPicPr>
          <p:cNvPr id="27" name="Area #5 Meters">
            <a:extLst>
              <a:ext uri="{FF2B5EF4-FFF2-40B4-BE49-F238E27FC236}">
                <a16:creationId xmlns:a16="http://schemas.microsoft.com/office/drawing/2014/main" id="{7E27EAA4-A27F-C1CC-1BB1-753B8D98A4F6}"/>
              </a:ext>
            </a:extLst>
          </p:cNvPr>
          <p:cNvPicPr>
            <a:picLocks noChangeAspect="1"/>
          </p:cNvPicPr>
          <p:nvPr/>
        </p:nvPicPr>
        <p:blipFill>
          <a:blip r:embed="rId21" r:link="rId22">
            <a:extLst>
              <a:ext uri="{28A0092B-C50C-407E-A947-70E740481C1C}">
                <a14:useLocalDpi xmlns:a14="http://schemas.microsoft.com/office/drawing/2010/main" val="0"/>
              </a:ext>
            </a:extLst>
          </a:blip>
          <a:stretch>
            <a:fillRect/>
          </a:stretch>
        </p:blipFill>
        <p:spPr>
          <a:xfrm>
            <a:off x="6966554" y="37115"/>
            <a:ext cx="5486400" cy="6858000"/>
          </a:xfrm>
          <a:prstGeom prst="rect">
            <a:avLst/>
          </a:prstGeom>
        </p:spPr>
      </p:pic>
      <p:pic>
        <p:nvPicPr>
          <p:cNvPr id="25" name="Area #5 Meters legend">
            <a:extLst>
              <a:ext uri="{FF2B5EF4-FFF2-40B4-BE49-F238E27FC236}">
                <a16:creationId xmlns:a16="http://schemas.microsoft.com/office/drawing/2014/main" id="{E9D51E42-A6DD-82B2-9354-83EC98CCB1C1}"/>
              </a:ext>
            </a:extLst>
          </p:cNvPr>
          <p:cNvPicPr>
            <a:picLocks noChangeAspect="1"/>
          </p:cNvPicPr>
          <p:nvPr/>
        </p:nvPicPr>
        <p:blipFill>
          <a:blip r:embed="rId23" r:link="rId24">
            <a:extLst>
              <a:ext uri="{28A0092B-C50C-407E-A947-70E740481C1C}">
                <a14:useLocalDpi xmlns:a14="http://schemas.microsoft.com/office/drawing/2010/main" val="0"/>
              </a:ext>
            </a:extLst>
          </a:blip>
          <a:stretch>
            <a:fillRect/>
          </a:stretch>
        </p:blipFill>
        <p:spPr>
          <a:xfrm>
            <a:off x="4179997" y="4431460"/>
            <a:ext cx="2286005" cy="537211"/>
          </a:xfrm>
          <a:prstGeom prst="rect">
            <a:avLst/>
          </a:prstGeom>
        </p:spPr>
      </p:pic>
      <p:pic>
        <p:nvPicPr>
          <p:cNvPr id="29" name="Area #5 Pole Legend">
            <a:extLst>
              <a:ext uri="{FF2B5EF4-FFF2-40B4-BE49-F238E27FC236}">
                <a16:creationId xmlns:a16="http://schemas.microsoft.com/office/drawing/2014/main" id="{1690C875-DF49-7775-656D-6FE54D4F96A6}"/>
              </a:ext>
            </a:extLst>
          </p:cNvPr>
          <p:cNvPicPr>
            <a:picLocks noChangeAspect="1"/>
          </p:cNvPicPr>
          <p:nvPr/>
        </p:nvPicPr>
        <p:blipFill>
          <a:blip r:embed="rId25" r:link="rId26">
            <a:extLst>
              <a:ext uri="{28A0092B-C50C-407E-A947-70E740481C1C}">
                <a14:useLocalDpi xmlns:a14="http://schemas.microsoft.com/office/drawing/2010/main" val="0"/>
              </a:ext>
            </a:extLst>
          </a:blip>
          <a:stretch>
            <a:fillRect/>
          </a:stretch>
        </p:blipFill>
        <p:spPr>
          <a:xfrm>
            <a:off x="4184569" y="5110215"/>
            <a:ext cx="2281433" cy="555499"/>
          </a:xfrm>
          <a:prstGeom prst="rect">
            <a:avLst/>
          </a:prstGeom>
        </p:spPr>
      </p:pic>
      <p:pic>
        <p:nvPicPr>
          <p:cNvPr id="66" name="Area #5 Vaults Legend">
            <a:extLst>
              <a:ext uri="{FF2B5EF4-FFF2-40B4-BE49-F238E27FC236}">
                <a16:creationId xmlns:a16="http://schemas.microsoft.com/office/drawing/2014/main" id="{D67DAD7A-3B5A-4FC3-923D-C229D1358E63}"/>
              </a:ext>
            </a:extLst>
          </p:cNvPr>
          <p:cNvPicPr>
            <a:picLocks noChangeAspect="1"/>
          </p:cNvPicPr>
          <p:nvPr/>
        </p:nvPicPr>
        <p:blipFill>
          <a:blip r:embed="rId27" r:link="rId28">
            <a:extLst>
              <a:ext uri="{28A0092B-C50C-407E-A947-70E740481C1C}">
                <a14:useLocalDpi xmlns:a14="http://schemas.microsoft.com/office/drawing/2010/main" val="0"/>
              </a:ext>
            </a:extLst>
          </a:blip>
          <a:stretch>
            <a:fillRect/>
          </a:stretch>
        </p:blipFill>
        <p:spPr>
          <a:xfrm>
            <a:off x="4186855" y="5807258"/>
            <a:ext cx="2283719" cy="544069"/>
          </a:xfrm>
          <a:prstGeom prst="rect">
            <a:avLst/>
          </a:prstGeom>
        </p:spPr>
      </p:pic>
      <p:pic>
        <p:nvPicPr>
          <p:cNvPr id="14" name="Safety areas legend">
            <a:extLst>
              <a:ext uri="{FF2B5EF4-FFF2-40B4-BE49-F238E27FC236}">
                <a16:creationId xmlns:a16="http://schemas.microsoft.com/office/drawing/2014/main" id="{7BE1F800-9DB9-1F1F-B6E7-51C4B2332DC6}"/>
              </a:ext>
            </a:extLst>
          </p:cNvPr>
          <p:cNvPicPr>
            <a:picLocks noChangeAspect="1"/>
          </p:cNvPicPr>
          <p:nvPr/>
        </p:nvPicPr>
        <p:blipFill>
          <a:blip r:embed="rId29" r:link="rId30">
            <a:extLst>
              <a:ext uri="{28A0092B-C50C-407E-A947-70E740481C1C}">
                <a14:useLocalDpi xmlns:a14="http://schemas.microsoft.com/office/drawing/2010/main" val="0"/>
              </a:ext>
            </a:extLst>
          </a:blip>
          <a:stretch>
            <a:fillRect/>
          </a:stretch>
        </p:blipFill>
        <p:spPr>
          <a:xfrm>
            <a:off x="10543141" y="1693677"/>
            <a:ext cx="1371225" cy="1156080"/>
          </a:xfrm>
          <a:prstGeom prst="rect">
            <a:avLst/>
          </a:prstGeom>
        </p:spPr>
      </p:pic>
      <p:sp>
        <p:nvSpPr>
          <p:cNvPr id="6" name="Rectangle: Rounded Corners 5">
            <a:extLst>
              <a:ext uri="{FF2B5EF4-FFF2-40B4-BE49-F238E27FC236}">
                <a16:creationId xmlns:a16="http://schemas.microsoft.com/office/drawing/2014/main" id="{BB592E2D-C7FD-8E42-F737-6FD6199B80E7}"/>
              </a:ext>
            </a:extLst>
          </p:cNvPr>
          <p:cNvSpPr/>
          <p:nvPr/>
        </p:nvSpPr>
        <p:spPr>
          <a:xfrm>
            <a:off x="193508" y="2517102"/>
            <a:ext cx="3500848" cy="1178483"/>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dirty="0">
                <a:solidFill>
                  <a:srgbClr val="011F34"/>
                </a:solidFill>
                <a:effectLst>
                  <a:outerShdw blurRad="38100" dist="38100" dir="2700000" algn="tl">
                    <a:srgbClr val="000000">
                      <a:alpha val="43137"/>
                    </a:srgbClr>
                  </a:outerShdw>
                </a:effectLst>
              </a:rPr>
              <a:t>YTD COMPLETED</a:t>
            </a:r>
          </a:p>
          <a:p>
            <a:pPr algn="ctr"/>
            <a:r>
              <a:rPr lang="en-US" sz="2800" b="1" i="1" dirty="0"/>
              <a:t>9,925</a:t>
            </a:r>
          </a:p>
        </p:txBody>
      </p:sp>
      <p:sp>
        <p:nvSpPr>
          <p:cNvPr id="7" name="Rectangle: Rounded Corners 6">
            <a:extLst>
              <a:ext uri="{FF2B5EF4-FFF2-40B4-BE49-F238E27FC236}">
                <a16:creationId xmlns:a16="http://schemas.microsoft.com/office/drawing/2014/main" id="{A9D07B90-190B-E54B-0788-8030E0FC1D5B}"/>
              </a:ext>
            </a:extLst>
          </p:cNvPr>
          <p:cNvSpPr/>
          <p:nvPr/>
        </p:nvSpPr>
        <p:spPr>
          <a:xfrm>
            <a:off x="193508" y="3894260"/>
            <a:ext cx="3500848" cy="1178483"/>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dirty="0">
                <a:solidFill>
                  <a:srgbClr val="011F34"/>
                </a:solidFill>
                <a:effectLst>
                  <a:outerShdw blurRad="38100" dist="38100" dir="2700000" algn="tl">
                    <a:srgbClr val="000000">
                      <a:alpha val="43137"/>
                    </a:srgbClr>
                  </a:outerShdw>
                </a:effectLst>
              </a:rPr>
              <a:t>REMAINING TO BE COMPLETE </a:t>
            </a:r>
          </a:p>
          <a:p>
            <a:pPr algn="ctr"/>
            <a:r>
              <a:rPr lang="en-US" sz="2800" b="1" i="1" dirty="0"/>
              <a:t>14,899</a:t>
            </a:r>
          </a:p>
        </p:txBody>
      </p:sp>
      <p:sp>
        <p:nvSpPr>
          <p:cNvPr id="8" name="Rectangle: Rounded Corners 7">
            <a:extLst>
              <a:ext uri="{FF2B5EF4-FFF2-40B4-BE49-F238E27FC236}">
                <a16:creationId xmlns:a16="http://schemas.microsoft.com/office/drawing/2014/main" id="{97F306E0-33F7-2960-922E-D3A58B58FEB7}"/>
              </a:ext>
            </a:extLst>
          </p:cNvPr>
          <p:cNvSpPr/>
          <p:nvPr/>
        </p:nvSpPr>
        <p:spPr>
          <a:xfrm>
            <a:off x="193508" y="5282435"/>
            <a:ext cx="3500848" cy="1178483"/>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dirty="0">
                <a:solidFill>
                  <a:srgbClr val="011F34"/>
                </a:solidFill>
                <a:effectLst>
                  <a:outerShdw blurRad="38100" dist="38100" dir="2700000" algn="tl">
                    <a:srgbClr val="000000">
                      <a:alpha val="43137"/>
                    </a:srgbClr>
                  </a:outerShdw>
                </a:effectLst>
              </a:rPr>
              <a:t>CORRECTIONS NEEDED</a:t>
            </a:r>
          </a:p>
          <a:p>
            <a:pPr algn="ctr"/>
            <a:r>
              <a:rPr lang="en-US" sz="2800" b="1" i="1" dirty="0"/>
              <a:t>68</a:t>
            </a:r>
          </a:p>
        </p:txBody>
      </p:sp>
      <p:sp>
        <p:nvSpPr>
          <p:cNvPr id="5" name="Content Placeholder 2">
            <a:extLst>
              <a:ext uri="{FF2B5EF4-FFF2-40B4-BE49-F238E27FC236}">
                <a16:creationId xmlns:a16="http://schemas.microsoft.com/office/drawing/2014/main" id="{2DA01E7C-5BAB-AE01-D335-4C4792E4A17D}"/>
              </a:ext>
            </a:extLst>
          </p:cNvPr>
          <p:cNvSpPr>
            <a:spLocks noGrp="1"/>
          </p:cNvSpPr>
          <p:nvPr>
            <p:ph sz="half" idx="1"/>
          </p:nvPr>
        </p:nvSpPr>
        <p:spPr>
          <a:xfrm>
            <a:off x="90870" y="1007405"/>
            <a:ext cx="5818367" cy="1473911"/>
          </a:xfrm>
        </p:spPr>
        <p:txBody>
          <a:bodyPr>
            <a:normAutofit fontScale="77500" lnSpcReduction="20000"/>
          </a:bodyPr>
          <a:lstStyle/>
          <a:p>
            <a:pPr marL="0" indent="0">
              <a:buNone/>
            </a:pPr>
            <a:r>
              <a:rPr lang="en-US" b="1" dirty="0"/>
              <a:t>5 Year Cycle </a:t>
            </a:r>
          </a:p>
          <a:p>
            <a:pPr lvl="1">
              <a:buFont typeface="Wingdings" panose="05000000000000000000" pitchFamily="2" charset="2"/>
              <a:buChar char="Ø"/>
            </a:pPr>
            <a:r>
              <a:rPr lang="en-US" dirty="0"/>
              <a:t>Currently in Safety Area #5</a:t>
            </a:r>
          </a:p>
          <a:p>
            <a:pPr lvl="1">
              <a:buFont typeface="Wingdings" panose="05000000000000000000" pitchFamily="2" charset="2"/>
              <a:buChar char="Ø"/>
            </a:pPr>
            <a:r>
              <a:rPr lang="en-US" dirty="0"/>
              <a:t>Visual Inspections of Meters, Poles, &amp; Vaults</a:t>
            </a:r>
          </a:p>
          <a:p>
            <a:pPr lvl="1">
              <a:buFont typeface="Wingdings" panose="05000000000000000000" pitchFamily="2" charset="2"/>
              <a:buChar char="Ø"/>
            </a:pPr>
            <a:endParaRPr lang="en-US" dirty="0"/>
          </a:p>
          <a:p>
            <a:pPr lvl="1">
              <a:buNone/>
            </a:pPr>
            <a:endParaRPr lang="en-US" dirty="0"/>
          </a:p>
        </p:txBody>
      </p:sp>
      <p:pic>
        <p:nvPicPr>
          <p:cNvPr id="9" name="Picture 8">
            <a:extLst>
              <a:ext uri="{FF2B5EF4-FFF2-40B4-BE49-F238E27FC236}">
                <a16:creationId xmlns:a16="http://schemas.microsoft.com/office/drawing/2014/main" id="{371EAD65-DC6F-53E0-9C5E-0D5225B66A1B}"/>
              </a:ext>
            </a:extLst>
          </p:cNvPr>
          <p:cNvPicPr>
            <a:picLocks noChangeAspect="1"/>
          </p:cNvPicPr>
          <p:nvPr/>
        </p:nvPicPr>
        <p:blipFill>
          <a:blip r:embed="rId31">
            <a:extLst>
              <a:ext uri="{28A0092B-C50C-407E-A947-70E740481C1C}">
                <a14:useLocalDpi xmlns:a14="http://schemas.microsoft.com/office/drawing/2010/main" val="0"/>
              </a:ext>
            </a:extLst>
          </a:blip>
          <a:srcRect l="33253" t="6257" r="27204" b="13796"/>
          <a:stretch>
            <a:fillRect/>
          </a:stretch>
        </p:blipFill>
        <p:spPr>
          <a:xfrm rot="5400000">
            <a:off x="8257648" y="236806"/>
            <a:ext cx="2711927" cy="4112083"/>
          </a:xfrm>
          <a:prstGeom prst="rect">
            <a:avLst/>
          </a:prstGeom>
        </p:spPr>
      </p:pic>
      <p:pic>
        <p:nvPicPr>
          <p:cNvPr id="16" name="Picture 15">
            <a:extLst>
              <a:ext uri="{FF2B5EF4-FFF2-40B4-BE49-F238E27FC236}">
                <a16:creationId xmlns:a16="http://schemas.microsoft.com/office/drawing/2014/main" id="{F9D2C406-F7B4-E7CF-35FE-DE5CBE693D01}"/>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3840468" y="932156"/>
            <a:ext cx="3622207" cy="2716655"/>
          </a:xfrm>
          <a:prstGeom prst="rect">
            <a:avLst/>
          </a:prstGeom>
        </p:spPr>
      </p:pic>
      <p:pic>
        <p:nvPicPr>
          <p:cNvPr id="20" name="Picture 19">
            <a:extLst>
              <a:ext uri="{FF2B5EF4-FFF2-40B4-BE49-F238E27FC236}">
                <a16:creationId xmlns:a16="http://schemas.microsoft.com/office/drawing/2014/main" id="{A2122559-33D1-6384-EC1A-29E22ABC90CC}"/>
              </a:ext>
            </a:extLst>
          </p:cNvPr>
          <p:cNvPicPr>
            <a:picLocks noChangeAspect="1"/>
          </p:cNvPicPr>
          <p:nvPr/>
        </p:nvPicPr>
        <p:blipFill>
          <a:blip r:embed="rId33">
            <a:extLst>
              <a:ext uri="{28A0092B-C50C-407E-A947-70E740481C1C}">
                <a14:useLocalDpi xmlns:a14="http://schemas.microsoft.com/office/drawing/2010/main" val="0"/>
              </a:ext>
            </a:extLst>
          </a:blip>
          <a:srcRect l="12048" r="22974"/>
          <a:stretch>
            <a:fillRect/>
          </a:stretch>
        </p:blipFill>
        <p:spPr>
          <a:xfrm rot="5400000">
            <a:off x="7503807" y="3499538"/>
            <a:ext cx="2924053" cy="3375067"/>
          </a:xfrm>
          <a:prstGeom prst="rect">
            <a:avLst/>
          </a:prstGeom>
        </p:spPr>
      </p:pic>
      <p:pic>
        <p:nvPicPr>
          <p:cNvPr id="26" name="Picture 25">
            <a:extLst>
              <a:ext uri="{FF2B5EF4-FFF2-40B4-BE49-F238E27FC236}">
                <a16:creationId xmlns:a16="http://schemas.microsoft.com/office/drawing/2014/main" id="{D7204E9E-EC07-0783-0345-23483DDC66D6}"/>
              </a:ext>
            </a:extLst>
          </p:cNvPr>
          <p:cNvPicPr>
            <a:picLocks noChangeAspect="1"/>
          </p:cNvPicPr>
          <p:nvPr/>
        </p:nvPicPr>
        <p:blipFill>
          <a:blip r:embed="rId34">
            <a:extLst>
              <a:ext uri="{28A0092B-C50C-407E-A947-70E740481C1C}">
                <a14:useLocalDpi xmlns:a14="http://schemas.microsoft.com/office/drawing/2010/main" val="0"/>
              </a:ext>
            </a:extLst>
          </a:blip>
          <a:srcRect l="13449" r="25485" b="7947"/>
          <a:stretch>
            <a:fillRect/>
          </a:stretch>
        </p:blipFill>
        <p:spPr>
          <a:xfrm rot="5400000">
            <a:off x="4031775" y="3525141"/>
            <a:ext cx="2930077" cy="3312694"/>
          </a:xfrm>
          <a:prstGeom prst="rect">
            <a:avLst/>
          </a:prstGeom>
        </p:spPr>
      </p:pic>
      <p:pic>
        <p:nvPicPr>
          <p:cNvPr id="30" name="Picture 29">
            <a:extLst>
              <a:ext uri="{FF2B5EF4-FFF2-40B4-BE49-F238E27FC236}">
                <a16:creationId xmlns:a16="http://schemas.microsoft.com/office/drawing/2014/main" id="{F277EF41-C636-DB81-CBF9-648346E3382E}"/>
              </a:ext>
            </a:extLst>
          </p:cNvPr>
          <p:cNvPicPr>
            <a:picLocks noChangeAspect="1"/>
          </p:cNvPicPr>
          <p:nvPr/>
        </p:nvPicPr>
        <p:blipFill>
          <a:blip r:embed="rId35">
            <a:extLst>
              <a:ext uri="{BEBA8EAE-BF5A-486C-A8C5-ECC9F3942E4B}">
                <a14:imgProps xmlns:a14="http://schemas.microsoft.com/office/drawing/2010/main">
                  <a14:imgLayer r:embed="rId36">
                    <a14:imgEffect>
                      <a14:backgroundRemoval t="23910" b="64580" l="34434" r="56481">
                        <a14:foregroundMark x1="34555" y1="25525" x2="36675" y2="63974"/>
                        <a14:foregroundMark x1="36675" y1="63974" x2="48667" y2="65468"/>
                        <a14:foregroundMark x1="48667" y1="65468" x2="54179" y2="64782"/>
                        <a14:foregroundMark x1="54179" y1="64782" x2="56935" y2="56300"/>
                        <a14:foregroundMark x1="56935" y1="56300" x2="55179" y2="23869"/>
                        <a14:foregroundMark x1="55179" y1="23869" x2="34827" y2="25404"/>
                        <a14:foregroundMark x1="34827" y1="25404" x2="34434" y2="25687"/>
                        <a14:foregroundMark x1="36614" y1="62359" x2="40884" y2="66599"/>
                        <a14:foregroundMark x1="40884" y1="66599" x2="46426" y2="65832"/>
                        <a14:foregroundMark x1="46426" y1="65832" x2="51666" y2="65630"/>
                        <a14:foregroundMark x1="51666" y1="65630" x2="49001" y2="56987"/>
                        <a14:foregroundMark x1="49001" y1="56987" x2="39643" y2="59532"/>
                        <a14:foregroundMark x1="39643" y1="59532" x2="36372" y2="62399"/>
                        <a14:foregroundMark x1="36887" y1="62803" x2="42641" y2="64984"/>
                        <a14:foregroundMark x1="42641" y1="64984" x2="49031" y2="64984"/>
                        <a14:foregroundMark x1="49031" y1="64984" x2="43913" y2="60420"/>
                        <a14:foregroundMark x1="43913" y1="60420" x2="35796" y2="63086"/>
                        <a14:foregroundMark x1="36766" y1="63005" x2="43822" y2="66115"/>
                        <a14:foregroundMark x1="43822" y1="66115" x2="51151" y2="64580"/>
                        <a14:foregroundMark x1="51151" y1="64580" x2="45488" y2="60703"/>
                        <a14:foregroundMark x1="45488" y1="60703" x2="38007" y2="61632"/>
                        <a14:foregroundMark x1="38007" y1="61632" x2="37008" y2="62641"/>
                      </a14:backgroundRemoval>
                    </a14:imgEffect>
                    <a14:imgEffect>
                      <a14:brightnessContrast bright="20000"/>
                    </a14:imgEffect>
                  </a14:imgLayer>
                </a14:imgProps>
              </a:ext>
              <a:ext uri="{28A0092B-C50C-407E-A947-70E740481C1C}">
                <a14:useLocalDpi xmlns:a14="http://schemas.microsoft.com/office/drawing/2010/main" val="0"/>
              </a:ext>
            </a:extLst>
          </a:blip>
          <a:srcRect l="33784" t="19195" r="40906" b="33429"/>
          <a:stretch>
            <a:fillRect/>
          </a:stretch>
        </p:blipFill>
        <p:spPr>
          <a:xfrm rot="183389">
            <a:off x="10048293" y="3481588"/>
            <a:ext cx="2203860" cy="3093921"/>
          </a:xfrm>
          <a:prstGeom prst="rect">
            <a:avLst/>
          </a:prstGeom>
        </p:spPr>
      </p:pic>
    </p:spTree>
    <p:extLst>
      <p:ext uri="{BB962C8B-B14F-4D97-AF65-F5344CB8AC3E}">
        <p14:creationId xmlns:p14="http://schemas.microsoft.com/office/powerpoint/2010/main" val="380087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par>
                                <p:cTn id="50" presetID="1" presetClass="entr" presetSubtype="0"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66"/>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68"/>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14"/>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fill="hold"/>
                                        <p:tgtEl>
                                          <p:spTgt spid="26"/>
                                        </p:tgtEl>
                                        <p:attrNameLst>
                                          <p:attrName>ppt_x</p:attrName>
                                        </p:attrNameLst>
                                      </p:cBhvr>
                                      <p:tavLst>
                                        <p:tav tm="0">
                                          <p:val>
                                            <p:strVal val="#ppt_x"/>
                                          </p:val>
                                        </p:tav>
                                        <p:tav tm="100000">
                                          <p:val>
                                            <p:strVal val="#ppt_x"/>
                                          </p:val>
                                        </p:tav>
                                      </p:tavLst>
                                    </p:anim>
                                    <p:anim calcmode="lin" valueType="num">
                                      <p:cBhvr additive="base">
                                        <p:cTn id="69" dur="500" fill="hold"/>
                                        <p:tgtEl>
                                          <p:spTgt spid="2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ppt_x"/>
                                          </p:val>
                                        </p:tav>
                                        <p:tav tm="100000">
                                          <p:val>
                                            <p:strVal val="#ppt_x"/>
                                          </p:val>
                                        </p:tav>
                                      </p:tavLst>
                                    </p:anim>
                                    <p:anim calcmode="lin" valueType="num">
                                      <p:cBhvr additive="base">
                                        <p:cTn id="73" dur="500" fill="hold"/>
                                        <p:tgtEl>
                                          <p:spTgt spid="20"/>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ppt_x"/>
                                          </p:val>
                                        </p:tav>
                                        <p:tav tm="100000">
                                          <p:val>
                                            <p:strVal val="#ppt_x"/>
                                          </p:val>
                                        </p:tav>
                                      </p:tavLst>
                                    </p:anim>
                                    <p:anim calcmode="lin" valueType="num">
                                      <p:cBhvr additive="base">
                                        <p:cTn id="77" dur="500" fill="hold"/>
                                        <p:tgtEl>
                                          <p:spTgt spid="30"/>
                                        </p:tgtEl>
                                        <p:attrNameLst>
                                          <p:attrName>ppt_y</p:attrName>
                                        </p:attrNameLst>
                                      </p:cBhvr>
                                      <p:tavLst>
                                        <p:tav tm="0">
                                          <p:val>
                                            <p:strVal val="1+#ppt_h/2"/>
                                          </p:val>
                                        </p:tav>
                                        <p:tav tm="100000">
                                          <p:val>
                                            <p:strVal val="#ppt_y"/>
                                          </p:val>
                                        </p:tav>
                                      </p:tavLst>
                                    </p:anim>
                                  </p:childTnLst>
                                </p:cTn>
                              </p:par>
                              <p:par>
                                <p:cTn id="78" presetID="2" presetClass="entr" presetSubtype="1" fill="hold" nodeType="with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500" fill="hold"/>
                                        <p:tgtEl>
                                          <p:spTgt spid="16"/>
                                        </p:tgtEl>
                                        <p:attrNameLst>
                                          <p:attrName>ppt_x</p:attrName>
                                        </p:attrNameLst>
                                      </p:cBhvr>
                                      <p:tavLst>
                                        <p:tav tm="0">
                                          <p:val>
                                            <p:strVal val="#ppt_x"/>
                                          </p:val>
                                        </p:tav>
                                        <p:tav tm="100000">
                                          <p:val>
                                            <p:strVal val="#ppt_x"/>
                                          </p:val>
                                        </p:tav>
                                      </p:tavLst>
                                    </p:anim>
                                    <p:anim calcmode="lin" valueType="num">
                                      <p:cBhvr additive="base">
                                        <p:cTn id="81" dur="500" fill="hold"/>
                                        <p:tgtEl>
                                          <p:spTgt spid="16"/>
                                        </p:tgtEl>
                                        <p:attrNameLst>
                                          <p:attrName>ppt_y</p:attrName>
                                        </p:attrNameLst>
                                      </p:cBhvr>
                                      <p:tavLst>
                                        <p:tav tm="0">
                                          <p:val>
                                            <p:strVal val="0-#ppt_h/2"/>
                                          </p:val>
                                        </p:tav>
                                        <p:tav tm="100000">
                                          <p:val>
                                            <p:strVal val="#ppt_y"/>
                                          </p:val>
                                        </p:tav>
                                      </p:tavLst>
                                    </p:anim>
                                  </p:childTnLst>
                                </p:cTn>
                              </p:par>
                              <p:par>
                                <p:cTn id="82" presetID="2" presetClass="entr" presetSubtype="1" fill="hold" nodeType="withEffect">
                                  <p:stCondLst>
                                    <p:cond delay="0"/>
                                  </p:stCondLst>
                                  <p:childTnLst>
                                    <p:set>
                                      <p:cBhvr>
                                        <p:cTn id="83" dur="1" fill="hold">
                                          <p:stCondLst>
                                            <p:cond delay="0"/>
                                          </p:stCondLst>
                                        </p:cTn>
                                        <p:tgtEl>
                                          <p:spTgt spid="9"/>
                                        </p:tgtEl>
                                        <p:attrNameLst>
                                          <p:attrName>style.visibility</p:attrName>
                                        </p:attrNameLst>
                                      </p:cBhvr>
                                      <p:to>
                                        <p:strVal val="visible"/>
                                      </p:to>
                                    </p:set>
                                    <p:anim calcmode="lin" valueType="num">
                                      <p:cBhvr additive="base">
                                        <p:cTn id="84" dur="500" fill="hold"/>
                                        <p:tgtEl>
                                          <p:spTgt spid="9"/>
                                        </p:tgtEl>
                                        <p:attrNameLst>
                                          <p:attrName>ppt_x</p:attrName>
                                        </p:attrNameLst>
                                      </p:cBhvr>
                                      <p:tavLst>
                                        <p:tav tm="0">
                                          <p:val>
                                            <p:strVal val="#ppt_x"/>
                                          </p:val>
                                        </p:tav>
                                        <p:tav tm="100000">
                                          <p:val>
                                            <p:strVal val="#ppt_x"/>
                                          </p:val>
                                        </p:tav>
                                      </p:tavLst>
                                    </p:anim>
                                    <p:anim calcmode="lin" valueType="num">
                                      <p:cBhvr additive="base">
                                        <p:cTn id="85" dur="500" fill="hold"/>
                                        <p:tgtEl>
                                          <p:spTgt spid="9"/>
                                        </p:tgtEl>
                                        <p:attrNameLst>
                                          <p:attrName>ppt_y</p:attrName>
                                        </p:attrNameLst>
                                      </p:cBhvr>
                                      <p:tavLst>
                                        <p:tav tm="0">
                                          <p:val>
                                            <p:strVal val="0-#ppt_h/2"/>
                                          </p:val>
                                        </p:tav>
                                        <p:tav tm="100000">
                                          <p:val>
                                            <p:strVal val="#ppt_y"/>
                                          </p:val>
                                        </p:tav>
                                      </p:tavLst>
                                    </p:anim>
                                  </p:childTnLst>
                                </p:cTn>
                              </p:par>
                              <p:par>
                                <p:cTn id="86" presetID="1" presetClass="exit" presetSubtype="0" fill="hold" nodeType="withEffect">
                                  <p:stCondLst>
                                    <p:cond delay="0"/>
                                  </p:stCondLst>
                                  <p:childTnLst>
                                    <p:set>
                                      <p:cBhvr>
                                        <p:cTn id="87" dur="1" fill="hold">
                                          <p:stCondLst>
                                            <p:cond delay="0"/>
                                          </p:stCondLst>
                                        </p:cTn>
                                        <p:tgtEl>
                                          <p:spTgt spid="11"/>
                                        </p:tgtEl>
                                        <p:attrNameLst>
                                          <p:attrName>style.visibility</p:attrName>
                                        </p:attrNameLst>
                                      </p:cBhvr>
                                      <p:to>
                                        <p:strVal val="hidden"/>
                                      </p:to>
                                    </p:set>
                                  </p:childTnLst>
                                </p:cTn>
                              </p:par>
                              <p:par>
                                <p:cTn id="88" presetID="1" presetClass="exit" presetSubtype="0" fill="hold" nodeType="withEffect">
                                  <p:stCondLst>
                                    <p:cond delay="0"/>
                                  </p:stCondLst>
                                  <p:childTnLst>
                                    <p:set>
                                      <p:cBhvr>
                                        <p:cTn id="89" dur="1" fill="hold">
                                          <p:stCondLst>
                                            <p:cond delay="0"/>
                                          </p:stCondLst>
                                        </p:cTn>
                                        <p:tgtEl>
                                          <p:spTgt spid="15"/>
                                        </p:tgtEl>
                                        <p:attrNameLst>
                                          <p:attrName>style.visibility</p:attrName>
                                        </p:attrNameLst>
                                      </p:cBhvr>
                                      <p:to>
                                        <p:strVal val="hidden"/>
                                      </p:to>
                                    </p:set>
                                  </p:childTnLst>
                                </p:cTn>
                              </p:par>
                              <p:par>
                                <p:cTn id="90" presetID="1" presetClass="exit" presetSubtype="0" fill="hold" nodeType="withEffect">
                                  <p:stCondLst>
                                    <p:cond delay="0"/>
                                  </p:stCondLst>
                                  <p:childTnLst>
                                    <p:set>
                                      <p:cBhvr>
                                        <p:cTn id="91" dur="1" fill="hold">
                                          <p:stCondLst>
                                            <p:cond delay="0"/>
                                          </p:stCondLst>
                                        </p:cTn>
                                        <p:tgtEl>
                                          <p:spTgt spid="21"/>
                                        </p:tgtEl>
                                        <p:attrNameLst>
                                          <p:attrName>style.visibility</p:attrName>
                                        </p:attrNameLst>
                                      </p:cBhvr>
                                      <p:to>
                                        <p:strVal val="hidden"/>
                                      </p:to>
                                    </p:set>
                                  </p:childTnLst>
                                </p:cTn>
                              </p:par>
                              <p:par>
                                <p:cTn id="92" presetID="1" presetClass="exit" presetSubtype="0" fill="hold" nodeType="withEffect">
                                  <p:stCondLst>
                                    <p:cond delay="0"/>
                                  </p:stCondLst>
                                  <p:childTnLst>
                                    <p:set>
                                      <p:cBhvr>
                                        <p:cTn id="93" dur="1" fill="hold">
                                          <p:stCondLst>
                                            <p:cond delay="0"/>
                                          </p:stCondLst>
                                        </p:cTn>
                                        <p:tgtEl>
                                          <p:spTgt spid="23"/>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65"/>
                                        </p:tgtEl>
                                        <p:attrNameLst>
                                          <p:attrName>style.visibility</p:attrName>
                                        </p:attrNameLst>
                                      </p:cBhvr>
                                      <p:to>
                                        <p:strVal val="hidden"/>
                                      </p:to>
                                    </p:set>
                                  </p:childTnLst>
                                </p:cTn>
                              </p:par>
                              <p:par>
                                <p:cTn id="96" presetID="1" presetClass="exit" presetSubtype="0" fill="hold" nodeType="withEffect">
                                  <p:stCondLst>
                                    <p:cond delay="0"/>
                                  </p:stCondLst>
                                  <p:childTnLst>
                                    <p:set>
                                      <p:cBhvr>
                                        <p:cTn id="97" dur="1" fill="hold">
                                          <p:stCondLst>
                                            <p:cond delay="0"/>
                                          </p:stCondLst>
                                        </p:cTn>
                                        <p:tgtEl>
                                          <p:spTgt spid="14"/>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25"/>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0"/>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27"/>
                                        </p:tgtEl>
                                        <p:attrNameLst>
                                          <p:attrName>style.visibility</p:attrName>
                                        </p:attrNameLst>
                                      </p:cBhvr>
                                      <p:to>
                                        <p:strVal val="hidden"/>
                                      </p:to>
                                    </p:set>
                                  </p:childTnLst>
                                </p:cTn>
                              </p:par>
                              <p:par>
                                <p:cTn id="104" presetID="1" presetClass="exit" presetSubtype="0" fill="hold" nodeType="withEffect">
                                  <p:stCondLst>
                                    <p:cond delay="0"/>
                                  </p:stCondLst>
                                  <p:childTnLst>
                                    <p:set>
                                      <p:cBhvr>
                                        <p:cTn id="105" dur="1" fill="hold">
                                          <p:stCondLst>
                                            <p:cond delay="0"/>
                                          </p:stCondLst>
                                        </p:cTn>
                                        <p:tgtEl>
                                          <p:spTgt spid="29"/>
                                        </p:tgtEl>
                                        <p:attrNameLst>
                                          <p:attrName>style.visibility</p:attrName>
                                        </p:attrNameLst>
                                      </p:cBhvr>
                                      <p:to>
                                        <p:strVal val="hidden"/>
                                      </p:to>
                                    </p:set>
                                  </p:childTnLst>
                                </p:cTn>
                              </p:par>
                              <p:par>
                                <p:cTn id="106" presetID="1" presetClass="exit" presetSubtype="0" fill="hold" nodeType="withEffect">
                                  <p:stCondLst>
                                    <p:cond delay="0"/>
                                  </p:stCondLst>
                                  <p:childTnLst>
                                    <p:set>
                                      <p:cBhvr>
                                        <p:cTn id="107" dur="1" fill="hold">
                                          <p:stCondLst>
                                            <p:cond delay="0"/>
                                          </p:stCondLst>
                                        </p:cTn>
                                        <p:tgtEl>
                                          <p:spTgt spid="31"/>
                                        </p:tgtEl>
                                        <p:attrNameLst>
                                          <p:attrName>style.visibility</p:attrName>
                                        </p:attrNameLst>
                                      </p:cBhvr>
                                      <p:to>
                                        <p:strVal val="hidden"/>
                                      </p:to>
                                    </p:set>
                                  </p:childTnLst>
                                </p:cTn>
                              </p:par>
                              <p:par>
                                <p:cTn id="108" presetID="1" presetClass="exit" presetSubtype="0" fill="hold" nodeType="withEffect">
                                  <p:stCondLst>
                                    <p:cond delay="0"/>
                                  </p:stCondLst>
                                  <p:childTnLst>
                                    <p:set>
                                      <p:cBhvr>
                                        <p:cTn id="109" dur="1" fill="hold">
                                          <p:stCondLst>
                                            <p:cond delay="0"/>
                                          </p:stCondLst>
                                        </p:cTn>
                                        <p:tgtEl>
                                          <p:spTgt spid="66"/>
                                        </p:tgtEl>
                                        <p:attrNameLst>
                                          <p:attrName>style.visibility</p:attrName>
                                        </p:attrNameLst>
                                      </p:cBhvr>
                                      <p:to>
                                        <p:strVal val="hidden"/>
                                      </p:to>
                                    </p:set>
                                  </p:childTnLst>
                                </p:cTn>
                              </p:par>
                              <p:par>
                                <p:cTn id="110" presetID="1" presetClass="exit" presetSubtype="0" fill="hold" nodeType="withEffect">
                                  <p:stCondLst>
                                    <p:cond delay="0"/>
                                  </p:stCondLst>
                                  <p:childTnLst>
                                    <p:set>
                                      <p:cBhvr>
                                        <p:cTn id="111" dur="1" fill="hold">
                                          <p:stCondLst>
                                            <p:cond delay="0"/>
                                          </p:stCondLst>
                                        </p:cTn>
                                        <p:tgtEl>
                                          <p:spTgt spid="68"/>
                                        </p:tgtEl>
                                        <p:attrNameLst>
                                          <p:attrName>style.visibility</p:attrName>
                                        </p:attrNameLst>
                                      </p:cBhvr>
                                      <p:to>
                                        <p:strVal val="hidden"/>
                                      </p:to>
                                    </p:set>
                                  </p:childTnLst>
                                </p:cTn>
                              </p:par>
                              <p:par>
                                <p:cTn id="112" presetID="1" presetClass="exit" presetSubtype="0" fill="hold" nodeType="withEffect">
                                  <p:stCondLst>
                                    <p:cond delay="0"/>
                                  </p:stCondLst>
                                  <p:childTnLst>
                                    <p:set>
                                      <p:cBhvr>
                                        <p:cTn id="113" dur="1" fill="hold">
                                          <p:stCondLst>
                                            <p:cond delay="0"/>
                                          </p:stCondLst>
                                        </p:cTn>
                                        <p:tgtEl>
                                          <p:spTgt spid="25"/>
                                        </p:tgtEl>
                                        <p:attrNameLst>
                                          <p:attrName>style.visibility</p:attrName>
                                        </p:attrNameLst>
                                      </p:cBhvr>
                                      <p:to>
                                        <p:strVal val="hidden"/>
                                      </p:to>
                                    </p:set>
                                  </p:childTnLst>
                                </p:cTn>
                              </p:par>
                              <p:par>
                                <p:cTn id="114" presetID="1" presetClass="exit" presetSubtype="0" fill="hold" nodeType="withEffect">
                                  <p:stCondLst>
                                    <p:cond delay="0"/>
                                  </p:stCondLst>
                                  <p:childTnLst>
                                    <p:set>
                                      <p:cBhvr>
                                        <p:cTn id="115" dur="1" fill="hold">
                                          <p:stCondLst>
                                            <p:cond delay="0"/>
                                          </p:stCondLst>
                                        </p:cTn>
                                        <p:tgtEl>
                                          <p:spTgt spid="10"/>
                                        </p:tgtEl>
                                        <p:attrNameLst>
                                          <p:attrName>style.visibility</p:attrName>
                                        </p:attrNameLst>
                                      </p:cBhvr>
                                      <p:to>
                                        <p:strVal val="hidden"/>
                                      </p:to>
                                    </p:set>
                                  </p:childTnLst>
                                </p:cTn>
                              </p:par>
                              <p:par>
                                <p:cTn id="116" presetID="1" presetClass="exit" presetSubtype="0" fill="hold" nodeType="withEffect">
                                  <p:stCondLst>
                                    <p:cond delay="0"/>
                                  </p:stCondLst>
                                  <p:childTnLst>
                                    <p:set>
                                      <p:cBhvr>
                                        <p:cTn id="117" dur="1" fill="hold">
                                          <p:stCondLst>
                                            <p:cond delay="0"/>
                                          </p:stCondLst>
                                        </p:cTn>
                                        <p:tgtEl>
                                          <p:spTgt spid="29"/>
                                        </p:tgtEl>
                                        <p:attrNameLst>
                                          <p:attrName>style.visibility</p:attrName>
                                        </p:attrNameLst>
                                      </p:cBhvr>
                                      <p:to>
                                        <p:strVal val="hidden"/>
                                      </p:to>
                                    </p:set>
                                  </p:childTnLst>
                                </p:cTn>
                              </p:par>
                              <p:par>
                                <p:cTn id="118" presetID="1" presetClass="exit" presetSubtype="0" fill="hold" nodeType="withEffect">
                                  <p:stCondLst>
                                    <p:cond delay="0"/>
                                  </p:stCondLst>
                                  <p:childTnLst>
                                    <p:set>
                                      <p:cBhvr>
                                        <p:cTn id="119" dur="1" fill="hold">
                                          <p:stCondLst>
                                            <p:cond delay="0"/>
                                          </p:stCondLst>
                                        </p:cTn>
                                        <p:tgtEl>
                                          <p:spTgt spid="31"/>
                                        </p:tgtEl>
                                        <p:attrNameLst>
                                          <p:attrName>style.visibility</p:attrName>
                                        </p:attrNameLst>
                                      </p:cBhvr>
                                      <p:to>
                                        <p:strVal val="hidden"/>
                                      </p:to>
                                    </p:set>
                                  </p:childTnLst>
                                </p:cTn>
                              </p:par>
                              <p:par>
                                <p:cTn id="120" presetID="1" presetClass="exit" presetSubtype="0" fill="hold" nodeType="withEffect">
                                  <p:stCondLst>
                                    <p:cond delay="0"/>
                                  </p:stCondLst>
                                  <p:childTnLst>
                                    <p:set>
                                      <p:cBhvr>
                                        <p:cTn id="121" dur="1" fill="hold">
                                          <p:stCondLst>
                                            <p:cond delay="0"/>
                                          </p:stCondLst>
                                        </p:cTn>
                                        <p:tgtEl>
                                          <p:spTgt spid="66"/>
                                        </p:tgtEl>
                                        <p:attrNameLst>
                                          <p:attrName>style.visibility</p:attrName>
                                        </p:attrNameLst>
                                      </p:cBhvr>
                                      <p:to>
                                        <p:strVal val="hidden"/>
                                      </p:to>
                                    </p:set>
                                  </p:childTnLst>
                                </p:cTn>
                              </p:par>
                              <p:par>
                                <p:cTn id="122" presetID="1" presetClass="exit" presetSubtype="0" fill="hold" nodeType="withEffect">
                                  <p:stCondLst>
                                    <p:cond delay="0"/>
                                  </p:stCondLst>
                                  <p:childTnLst>
                                    <p:set>
                                      <p:cBhvr>
                                        <p:cTn id="123" dur="1" fill="hold">
                                          <p:stCondLst>
                                            <p:cond delay="0"/>
                                          </p:stCondLst>
                                        </p:cTn>
                                        <p:tgtEl>
                                          <p:spTgt spid="68"/>
                                        </p:tgtEl>
                                        <p:attrNameLst>
                                          <p:attrName>style.visibility</p:attrName>
                                        </p:attrNameLst>
                                      </p:cBhvr>
                                      <p:to>
                                        <p:strVal val="hidden"/>
                                      </p:to>
                                    </p:set>
                                  </p:childTnLst>
                                </p:cTn>
                              </p:par>
                              <p:par>
                                <p:cTn id="124" presetID="1" presetClass="exit" presetSubtype="0" fill="hold" nodeType="withEffect">
                                  <p:stCondLst>
                                    <p:cond delay="0"/>
                                  </p:stCondLst>
                                  <p:childTnLst>
                                    <p:set>
                                      <p:cBhvr>
                                        <p:cTn id="125" dur="1" fill="hold">
                                          <p:stCondLst>
                                            <p:cond delay="0"/>
                                          </p:stCondLst>
                                        </p:cTn>
                                        <p:tgtEl>
                                          <p:spTgt spid="14"/>
                                        </p:tgtEl>
                                        <p:attrNameLst>
                                          <p:attrName>style.visibility</p:attrName>
                                        </p:attrNameLst>
                                      </p:cBhvr>
                                      <p:to>
                                        <p:strVal val="hidden"/>
                                      </p:to>
                                    </p:set>
                                  </p:childTnLst>
                                </p:cTn>
                              </p:par>
                              <p:par>
                                <p:cTn id="126" presetID="1" presetClass="exit" presetSubtype="0" fill="hold" nodeType="withEffect">
                                  <p:stCondLst>
                                    <p:cond delay="0"/>
                                  </p:stCondLst>
                                  <p:childTnLst>
                                    <p:set>
                                      <p:cBhvr>
                                        <p:cTn id="127"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83EA0-7876-49D7-B2F8-3A53AF316D1F}"/>
              </a:ext>
            </a:extLst>
          </p:cNvPr>
          <p:cNvSpPr>
            <a:spLocks noGrp="1"/>
          </p:cNvSpPr>
          <p:nvPr>
            <p:ph type="title"/>
          </p:nvPr>
        </p:nvSpPr>
        <p:spPr>
          <a:xfrm>
            <a:off x="0" y="0"/>
            <a:ext cx="12192000" cy="840828"/>
          </a:xfrm>
        </p:spPr>
        <p:txBody>
          <a:bodyPr>
            <a:normAutofit/>
          </a:bodyPr>
          <a:lstStyle/>
          <a:p>
            <a:r>
              <a:rPr lang="en-US" sz="4400" dirty="0">
                <a:solidFill>
                  <a:schemeClr val="tx1"/>
                </a:solidFill>
                <a:latin typeface="Montserrat (Headings)"/>
                <a:cs typeface="Arial" panose="020B0604020202020204" pitchFamily="34" charset="0"/>
              </a:rPr>
              <a:t>Infrared Inspections</a:t>
            </a:r>
            <a:endParaRPr lang="en-US" sz="4400" dirty="0">
              <a:solidFill>
                <a:schemeClr val="tx1"/>
              </a:solidFill>
              <a:latin typeface="Montserrat (Headings)"/>
            </a:endParaRPr>
          </a:p>
        </p:txBody>
      </p:sp>
      <p:sp>
        <p:nvSpPr>
          <p:cNvPr id="5" name="Slide Number Placeholder 4">
            <a:extLst>
              <a:ext uri="{FF2B5EF4-FFF2-40B4-BE49-F238E27FC236}">
                <a16:creationId xmlns:a16="http://schemas.microsoft.com/office/drawing/2014/main" id="{8B29EE5B-470D-4C10-99FE-3CD1FE69C4C0}"/>
              </a:ext>
            </a:extLst>
          </p:cNvPr>
          <p:cNvSpPr>
            <a:spLocks noGrp="1"/>
          </p:cNvSpPr>
          <p:nvPr>
            <p:ph type="sldNum" sz="quarter" idx="12"/>
          </p:nvPr>
        </p:nvSpPr>
        <p:spPr/>
        <p:txBody>
          <a:bodyPr/>
          <a:lstStyle/>
          <a:p>
            <a:fld id="{CC91EBC3-7C31-4E33-BA18-1FEA669A01B1}" type="slidenum">
              <a:rPr lang="en-US" smtClean="0"/>
              <a:pPr/>
              <a:t>14</a:t>
            </a:fld>
            <a:endParaRPr lang="en-US"/>
          </a:p>
        </p:txBody>
      </p:sp>
      <p:sp>
        <p:nvSpPr>
          <p:cNvPr id="4" name="Text Placeholder 3">
            <a:extLst>
              <a:ext uri="{FF2B5EF4-FFF2-40B4-BE49-F238E27FC236}">
                <a16:creationId xmlns:a16="http://schemas.microsoft.com/office/drawing/2014/main" id="{5414127C-6E88-4A9A-82D5-CDC372DF90B6}"/>
              </a:ext>
            </a:extLst>
          </p:cNvPr>
          <p:cNvSpPr>
            <a:spLocks noGrp="1"/>
          </p:cNvSpPr>
          <p:nvPr>
            <p:ph type="body" sz="half" idx="2"/>
          </p:nvPr>
        </p:nvSpPr>
        <p:spPr>
          <a:xfrm>
            <a:off x="267093" y="1890693"/>
            <a:ext cx="6538307" cy="2295716"/>
          </a:xfrm>
        </p:spPr>
        <p:txBody>
          <a:bodyPr>
            <a:normAutofit/>
          </a:bodyPr>
          <a:lstStyle/>
          <a:p>
            <a:pPr marL="285750" lvl="1" indent="-285750">
              <a:buFont typeface="Wingdings" panose="05000000000000000000" pitchFamily="2" charset="2"/>
              <a:buChar char="Ø"/>
            </a:pPr>
            <a:r>
              <a:rPr lang="en-US" sz="2400" dirty="0">
                <a:solidFill>
                  <a:srgbClr val="153348"/>
                </a:solidFill>
              </a:rPr>
              <a:t>During peak summer &amp; winter loads</a:t>
            </a:r>
          </a:p>
          <a:p>
            <a:pPr marL="285750" lvl="1" indent="-285750">
              <a:buFont typeface="Wingdings" panose="05000000000000000000" pitchFamily="2" charset="2"/>
              <a:buChar char="Ø"/>
            </a:pPr>
            <a:r>
              <a:rPr lang="en-US" sz="2400" dirty="0">
                <a:solidFill>
                  <a:srgbClr val="153348"/>
                </a:solidFill>
              </a:rPr>
              <a:t>Substation equipment inspected </a:t>
            </a:r>
            <a:r>
              <a:rPr lang="en-US" sz="2400" b="1" dirty="0">
                <a:solidFill>
                  <a:srgbClr val="153348"/>
                </a:solidFill>
              </a:rPr>
              <a:t>annually</a:t>
            </a:r>
          </a:p>
          <a:p>
            <a:pPr marL="285750" lvl="1" indent="-285750">
              <a:buFont typeface="Wingdings" panose="05000000000000000000" pitchFamily="2" charset="2"/>
              <a:buChar char="Ø"/>
            </a:pPr>
            <a:r>
              <a:rPr lang="en-US" sz="2400" dirty="0">
                <a:solidFill>
                  <a:srgbClr val="153348"/>
                </a:solidFill>
              </a:rPr>
              <a:t>Urban overhead &amp; underground feeder components inspected </a:t>
            </a:r>
            <a:r>
              <a:rPr lang="en-US" sz="2400" b="1" dirty="0">
                <a:solidFill>
                  <a:srgbClr val="153348"/>
                </a:solidFill>
              </a:rPr>
              <a:t>every 3 years</a:t>
            </a:r>
          </a:p>
          <a:p>
            <a:pPr marL="0" lvl="1"/>
            <a:endParaRPr lang="en-US" sz="2400" dirty="0">
              <a:solidFill>
                <a:srgbClr val="153348"/>
              </a:solidFill>
            </a:endParaRPr>
          </a:p>
          <a:p>
            <a:pPr marL="285750" lvl="1" indent="-285750">
              <a:buFont typeface="Arial" panose="020B0604020202020204" pitchFamily="34" charset="0"/>
              <a:buChar char="•"/>
            </a:pPr>
            <a:endParaRPr lang="en-US" sz="2400" dirty="0">
              <a:solidFill>
                <a:srgbClr val="153348"/>
              </a:solidFill>
            </a:endParaRPr>
          </a:p>
          <a:p>
            <a:pPr marL="285750" lvl="1" indent="-285750">
              <a:buFont typeface="Arial" panose="020B0604020202020204" pitchFamily="34" charset="0"/>
              <a:buChar char="•"/>
            </a:pPr>
            <a:endParaRPr lang="en-US" sz="2400" dirty="0">
              <a:solidFill>
                <a:srgbClr val="153348"/>
              </a:solidFill>
            </a:endParaRPr>
          </a:p>
          <a:p>
            <a:pPr lvl="1"/>
            <a:endParaRPr lang="en-US" sz="2400" dirty="0">
              <a:solidFill>
                <a:srgbClr val="153348"/>
              </a:solidFill>
            </a:endParaRPr>
          </a:p>
          <a:p>
            <a:endParaRPr lang="en-US" sz="1800" dirty="0"/>
          </a:p>
        </p:txBody>
      </p:sp>
      <p:pic>
        <p:nvPicPr>
          <p:cNvPr id="6" name="Benton County Boundary">
            <a:extLst>
              <a:ext uri="{FF2B5EF4-FFF2-40B4-BE49-F238E27FC236}">
                <a16:creationId xmlns:a16="http://schemas.microsoft.com/office/drawing/2014/main" id="{5193CA4E-835D-83BF-000A-C875516965AB}"/>
              </a:ext>
            </a:extLst>
          </p:cNvPr>
          <p:cNvPicPr>
            <a:picLocks/>
          </p:cNvPicPr>
          <p:nvPr/>
        </p:nvPicPr>
        <p:blipFill>
          <a:blip r:embed="rId3" r:link="rId4">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9" name="Rivers">
            <a:extLst>
              <a:ext uri="{FF2B5EF4-FFF2-40B4-BE49-F238E27FC236}">
                <a16:creationId xmlns:a16="http://schemas.microsoft.com/office/drawing/2014/main" id="{2824F5E5-F04E-7639-0D4A-CE962D4339C3}"/>
              </a:ext>
            </a:extLst>
          </p:cNvPr>
          <p:cNvPicPr>
            <a:picLocks/>
          </p:cNvPicPr>
          <p:nvPr/>
        </p:nvPicPr>
        <p:blipFill>
          <a:blip r:embed="rId5" r:link="rId6">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1" name="Road Centerlines">
            <a:extLst>
              <a:ext uri="{FF2B5EF4-FFF2-40B4-BE49-F238E27FC236}">
                <a16:creationId xmlns:a16="http://schemas.microsoft.com/office/drawing/2014/main" id="{FC9E090A-74C1-BAFD-8A29-C2CFECDEC295}"/>
              </a:ext>
            </a:extLst>
          </p:cNvPr>
          <p:cNvPicPr>
            <a:picLocks/>
          </p:cNvPicPr>
          <p:nvPr/>
        </p:nvPicPr>
        <p:blipFill>
          <a:blip r:embed="rId7" r:link="rId8">
            <a:alphaModFix amt="70000"/>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3" name="Highways">
            <a:extLst>
              <a:ext uri="{FF2B5EF4-FFF2-40B4-BE49-F238E27FC236}">
                <a16:creationId xmlns:a16="http://schemas.microsoft.com/office/drawing/2014/main" id="{229B1EAC-8FAD-3B6D-347E-DBA67733832E}"/>
              </a:ext>
            </a:extLst>
          </p:cNvPr>
          <p:cNvPicPr>
            <a:picLocks/>
          </p:cNvPicPr>
          <p:nvPr/>
        </p:nvPicPr>
        <p:blipFill>
          <a:blip r:embed="rId9" r:link="rId10">
            <a:alphaModFix amt="35000"/>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5" name="Highway Labels">
            <a:extLst>
              <a:ext uri="{FF2B5EF4-FFF2-40B4-BE49-F238E27FC236}">
                <a16:creationId xmlns:a16="http://schemas.microsoft.com/office/drawing/2014/main" id="{A05C311F-48DD-54C9-EAC8-BAF18EAF792E}"/>
              </a:ext>
            </a:extLst>
          </p:cNvPr>
          <p:cNvPicPr>
            <a:picLocks/>
          </p:cNvPicPr>
          <p:nvPr/>
        </p:nvPicPr>
        <p:blipFill>
          <a:blip r:embed="rId11" r:link="rId12">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7" name="Infrared Area">
            <a:extLst>
              <a:ext uri="{FF2B5EF4-FFF2-40B4-BE49-F238E27FC236}">
                <a16:creationId xmlns:a16="http://schemas.microsoft.com/office/drawing/2014/main" id="{A3ADD567-BA31-146A-D764-729A11976BFA}"/>
              </a:ext>
            </a:extLst>
          </p:cNvPr>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6702629" y="419"/>
            <a:ext cx="5486400" cy="6858000"/>
          </a:xfrm>
          <a:prstGeom prst="rect">
            <a:avLst/>
          </a:prstGeom>
        </p:spPr>
      </p:pic>
      <p:pic>
        <p:nvPicPr>
          <p:cNvPr id="19" name="Title infrared 2026">
            <a:extLst>
              <a:ext uri="{FF2B5EF4-FFF2-40B4-BE49-F238E27FC236}">
                <a16:creationId xmlns:a16="http://schemas.microsoft.com/office/drawing/2014/main" id="{66D35270-A695-7344-023A-1DCF4B6D8BAF}"/>
              </a:ext>
            </a:extLst>
          </p:cNvPr>
          <p:cNvPicPr>
            <a:picLocks noChangeAspect="1"/>
          </p:cNvPicPr>
          <p:nvPr/>
        </p:nvPicPr>
        <p:blipFill>
          <a:blip r:embed="rId15" r:link="rId16">
            <a:extLst>
              <a:ext uri="{28A0092B-C50C-407E-A947-70E740481C1C}">
                <a14:useLocalDpi xmlns:a14="http://schemas.microsoft.com/office/drawing/2010/main" val="0"/>
              </a:ext>
            </a:extLst>
          </a:blip>
          <a:stretch>
            <a:fillRect/>
          </a:stretch>
        </p:blipFill>
        <p:spPr>
          <a:xfrm>
            <a:off x="4772174" y="4967307"/>
            <a:ext cx="2037059" cy="153163"/>
          </a:xfrm>
          <a:prstGeom prst="rect">
            <a:avLst/>
          </a:prstGeom>
        </p:spPr>
      </p:pic>
      <p:pic>
        <p:nvPicPr>
          <p:cNvPr id="21" name="Infrared 2026">
            <a:extLst>
              <a:ext uri="{FF2B5EF4-FFF2-40B4-BE49-F238E27FC236}">
                <a16:creationId xmlns:a16="http://schemas.microsoft.com/office/drawing/2014/main" id="{0EF935E3-413D-90D4-3101-E4A4C294CB36}"/>
              </a:ext>
            </a:extLst>
          </p:cNvPr>
          <p:cNvPicPr>
            <a:picLocks noChangeAspect="1"/>
          </p:cNvPicPr>
          <p:nvPr/>
        </p:nvPicPr>
        <p:blipFill>
          <a:blip r:embed="rId17" r:link="rId18">
            <a:extLst>
              <a:ext uri="{28A0092B-C50C-407E-A947-70E740481C1C}">
                <a14:useLocalDpi xmlns:a14="http://schemas.microsoft.com/office/drawing/2010/main" val="0"/>
              </a:ext>
            </a:extLst>
          </a:blip>
          <a:stretch>
            <a:fillRect/>
          </a:stretch>
        </p:blipFill>
        <p:spPr>
          <a:xfrm>
            <a:off x="6709654" y="2401"/>
            <a:ext cx="5486400" cy="6858000"/>
          </a:xfrm>
          <a:prstGeom prst="rect">
            <a:avLst/>
          </a:prstGeom>
        </p:spPr>
      </p:pic>
      <p:pic>
        <p:nvPicPr>
          <p:cNvPr id="23" name="Title Infrared 2027">
            <a:extLst>
              <a:ext uri="{FF2B5EF4-FFF2-40B4-BE49-F238E27FC236}">
                <a16:creationId xmlns:a16="http://schemas.microsoft.com/office/drawing/2014/main" id="{2699DA74-7F8C-64B0-87D3-1CFE4D1400A8}"/>
              </a:ext>
            </a:extLst>
          </p:cNvPr>
          <p:cNvPicPr>
            <a:picLocks noChangeAspect="1"/>
          </p:cNvPicPr>
          <p:nvPr/>
        </p:nvPicPr>
        <p:blipFill>
          <a:blip r:embed="rId19" r:link="rId20">
            <a:extLst>
              <a:ext uri="{28A0092B-C50C-407E-A947-70E740481C1C}">
                <a14:useLocalDpi xmlns:a14="http://schemas.microsoft.com/office/drawing/2010/main" val="0"/>
              </a:ext>
            </a:extLst>
          </a:blip>
          <a:stretch>
            <a:fillRect/>
          </a:stretch>
        </p:blipFill>
        <p:spPr>
          <a:xfrm>
            <a:off x="4772174" y="5234367"/>
            <a:ext cx="2037059" cy="153162"/>
          </a:xfrm>
          <a:prstGeom prst="rect">
            <a:avLst/>
          </a:prstGeom>
        </p:spPr>
      </p:pic>
      <p:pic>
        <p:nvPicPr>
          <p:cNvPr id="25" name="Infrared 2027">
            <a:extLst>
              <a:ext uri="{FF2B5EF4-FFF2-40B4-BE49-F238E27FC236}">
                <a16:creationId xmlns:a16="http://schemas.microsoft.com/office/drawing/2014/main" id="{CB910752-FEA4-D624-8913-614F391E9D58}"/>
              </a:ext>
            </a:extLst>
          </p:cNvPr>
          <p:cNvPicPr>
            <a:picLocks noChangeAspect="1"/>
          </p:cNvPicPr>
          <p:nvPr/>
        </p:nvPicPr>
        <p:blipFill>
          <a:blip r:embed="rId21" r:link="rId22">
            <a:extLst>
              <a:ext uri="{28A0092B-C50C-407E-A947-70E740481C1C}">
                <a14:useLocalDpi xmlns:a14="http://schemas.microsoft.com/office/drawing/2010/main" val="0"/>
              </a:ext>
            </a:extLst>
          </a:blip>
          <a:stretch>
            <a:fillRect/>
          </a:stretch>
        </p:blipFill>
        <p:spPr>
          <a:xfrm>
            <a:off x="6707568" y="4381"/>
            <a:ext cx="5486400" cy="6858000"/>
          </a:xfrm>
          <a:prstGeom prst="rect">
            <a:avLst/>
          </a:prstGeom>
        </p:spPr>
      </p:pic>
      <p:pic>
        <p:nvPicPr>
          <p:cNvPr id="27" name="Title Infrared 2028">
            <a:extLst>
              <a:ext uri="{FF2B5EF4-FFF2-40B4-BE49-F238E27FC236}">
                <a16:creationId xmlns:a16="http://schemas.microsoft.com/office/drawing/2014/main" id="{AD761177-5C2C-A5CF-4997-7E6B7368AAC8}"/>
              </a:ext>
            </a:extLst>
          </p:cNvPr>
          <p:cNvPicPr>
            <a:picLocks noChangeAspect="1"/>
          </p:cNvPicPr>
          <p:nvPr/>
        </p:nvPicPr>
        <p:blipFill>
          <a:blip r:embed="rId23" r:link="rId24">
            <a:extLst>
              <a:ext uri="{28A0092B-C50C-407E-A947-70E740481C1C}">
                <a14:useLocalDpi xmlns:a14="http://schemas.microsoft.com/office/drawing/2010/main" val="0"/>
              </a:ext>
            </a:extLst>
          </a:blip>
          <a:stretch>
            <a:fillRect/>
          </a:stretch>
        </p:blipFill>
        <p:spPr>
          <a:xfrm>
            <a:off x="4772174" y="5501939"/>
            <a:ext cx="2037059" cy="153162"/>
          </a:xfrm>
          <a:prstGeom prst="rect">
            <a:avLst/>
          </a:prstGeom>
        </p:spPr>
      </p:pic>
      <p:pic>
        <p:nvPicPr>
          <p:cNvPr id="29" name="Infrared 2028">
            <a:extLst>
              <a:ext uri="{FF2B5EF4-FFF2-40B4-BE49-F238E27FC236}">
                <a16:creationId xmlns:a16="http://schemas.microsoft.com/office/drawing/2014/main" id="{28BA7204-B9AB-5412-4B7C-752FE4AE07A1}"/>
              </a:ext>
            </a:extLst>
          </p:cNvPr>
          <p:cNvPicPr>
            <a:picLocks noChangeAspect="1"/>
          </p:cNvPicPr>
          <p:nvPr/>
        </p:nvPicPr>
        <p:blipFill>
          <a:blip r:embed="rId25" r:link="rId26">
            <a:extLst>
              <a:ext uri="{28A0092B-C50C-407E-A947-70E740481C1C}">
                <a14:useLocalDpi xmlns:a14="http://schemas.microsoft.com/office/drawing/2010/main" val="0"/>
              </a:ext>
            </a:extLst>
          </a:blip>
          <a:stretch>
            <a:fillRect/>
          </a:stretch>
        </p:blipFill>
        <p:spPr>
          <a:xfrm>
            <a:off x="6708611" y="-764"/>
            <a:ext cx="5486400" cy="6858000"/>
          </a:xfrm>
          <a:prstGeom prst="rect">
            <a:avLst/>
          </a:prstGeom>
        </p:spPr>
      </p:pic>
      <p:pic>
        <p:nvPicPr>
          <p:cNvPr id="31" name="Title Infrared area">
            <a:extLst>
              <a:ext uri="{FF2B5EF4-FFF2-40B4-BE49-F238E27FC236}">
                <a16:creationId xmlns:a16="http://schemas.microsoft.com/office/drawing/2014/main" id="{479766C0-AD77-C85D-BC0A-C48EED5CBA2E}"/>
              </a:ext>
            </a:extLst>
          </p:cNvPr>
          <p:cNvPicPr>
            <a:picLocks noChangeAspect="1"/>
          </p:cNvPicPr>
          <p:nvPr/>
        </p:nvPicPr>
        <p:blipFill>
          <a:blip r:embed="rId27" r:link="rId28">
            <a:extLst>
              <a:ext uri="{28A0092B-C50C-407E-A947-70E740481C1C}">
                <a14:useLocalDpi xmlns:a14="http://schemas.microsoft.com/office/drawing/2010/main" val="0"/>
              </a:ext>
            </a:extLst>
          </a:blip>
          <a:stretch>
            <a:fillRect/>
          </a:stretch>
        </p:blipFill>
        <p:spPr>
          <a:xfrm>
            <a:off x="5378934" y="4239807"/>
            <a:ext cx="1426467" cy="587503"/>
          </a:xfrm>
          <a:prstGeom prst="rect">
            <a:avLst/>
          </a:prstGeom>
        </p:spPr>
      </p:pic>
      <p:grpSp>
        <p:nvGrpSpPr>
          <p:cNvPr id="12" name="Substations">
            <a:extLst>
              <a:ext uri="{FF2B5EF4-FFF2-40B4-BE49-F238E27FC236}">
                <a16:creationId xmlns:a16="http://schemas.microsoft.com/office/drawing/2014/main" id="{E93AC9BD-7BA8-573E-4003-4E58A855FCAA}"/>
              </a:ext>
            </a:extLst>
          </p:cNvPr>
          <p:cNvGrpSpPr/>
          <p:nvPr/>
        </p:nvGrpSpPr>
        <p:grpSpPr>
          <a:xfrm>
            <a:off x="6901149" y="264301"/>
            <a:ext cx="5204369" cy="6505460"/>
            <a:chOff x="7303972" y="4"/>
            <a:chExt cx="5204369" cy="6505460"/>
          </a:xfrm>
        </p:grpSpPr>
        <p:pic>
          <p:nvPicPr>
            <p:cNvPr id="3" name="Substations">
              <a:extLst>
                <a:ext uri="{FF2B5EF4-FFF2-40B4-BE49-F238E27FC236}">
                  <a16:creationId xmlns:a16="http://schemas.microsoft.com/office/drawing/2014/main" id="{A131204D-757E-2C4D-EF2C-7A7D29B5A67F}"/>
                </a:ext>
              </a:extLst>
            </p:cNvPr>
            <p:cNvPicPr/>
            <p:nvPr/>
          </p:nvPicPr>
          <p:blipFill>
            <a:blip r:embed="rId29" r:link="rId30">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pic>
          <p:nvPicPr>
            <p:cNvPr id="8" name="Substations - Fiber Status">
              <a:extLst>
                <a:ext uri="{FF2B5EF4-FFF2-40B4-BE49-F238E27FC236}">
                  <a16:creationId xmlns:a16="http://schemas.microsoft.com/office/drawing/2014/main" id="{8FF74F07-D32F-7AAE-DB65-78B934484E16}"/>
                </a:ext>
              </a:extLst>
            </p:cNvPr>
            <p:cNvPicPr/>
            <p:nvPr/>
          </p:nvPicPr>
          <p:blipFill>
            <a:blip r:embed="rId31" r:link="rId32">
              <a:extLst>
                <a:ext uri="{28A0092B-C50C-407E-A947-70E740481C1C}">
                  <a14:useLocalDpi xmlns:a14="http://schemas.microsoft.com/office/drawing/2010/main" val="0"/>
                </a:ext>
              </a:extLst>
            </a:blip>
            <a:srcRect/>
            <a:stretch>
              <a:fillRect/>
            </a:stretch>
          </p:blipFill>
          <p:spPr>
            <a:xfrm>
              <a:off x="7303972" y="4"/>
              <a:ext cx="5204368" cy="6505460"/>
            </a:xfrm>
            <a:prstGeom prst="rect">
              <a:avLst/>
            </a:prstGeom>
            <a:noFill/>
            <a:ln cap="flat">
              <a:noFill/>
            </a:ln>
          </p:spPr>
        </p:pic>
        <p:pic>
          <p:nvPicPr>
            <p:cNvPr id="10" name="Substation Names">
              <a:extLst>
                <a:ext uri="{FF2B5EF4-FFF2-40B4-BE49-F238E27FC236}">
                  <a16:creationId xmlns:a16="http://schemas.microsoft.com/office/drawing/2014/main" id="{259825A6-8034-15A1-BDFE-86F96F7B16DB}"/>
                </a:ext>
              </a:extLst>
            </p:cNvPr>
            <p:cNvPicPr/>
            <p:nvPr/>
          </p:nvPicPr>
          <p:blipFill>
            <a:blip r:embed="rId33" r:link="rId34">
              <a:extLst>
                <a:ext uri="{28A0092B-C50C-407E-A947-70E740481C1C}">
                  <a14:useLocalDpi xmlns:a14="http://schemas.microsoft.com/office/drawing/2010/main" val="0"/>
                </a:ext>
              </a:extLst>
            </a:blip>
            <a:srcRect/>
            <a:stretch>
              <a:fillRect/>
            </a:stretch>
          </p:blipFill>
          <p:spPr>
            <a:xfrm>
              <a:off x="7303972" y="4"/>
              <a:ext cx="5204369" cy="6505460"/>
            </a:xfrm>
            <a:prstGeom prst="rect">
              <a:avLst/>
            </a:prstGeom>
            <a:noFill/>
            <a:ln cap="flat">
              <a:noFill/>
            </a:ln>
          </p:spPr>
        </p:pic>
      </p:grpSp>
      <p:pic>
        <p:nvPicPr>
          <p:cNvPr id="7" name="Picture 6">
            <a:extLst>
              <a:ext uri="{FF2B5EF4-FFF2-40B4-BE49-F238E27FC236}">
                <a16:creationId xmlns:a16="http://schemas.microsoft.com/office/drawing/2014/main" id="{E8BBC197-304F-9582-BDC2-CFEA346209AE}"/>
              </a:ext>
            </a:extLst>
          </p:cNvPr>
          <p:cNvPicPr>
            <a:picLocks noChangeAspect="1"/>
          </p:cNvPicPr>
          <p:nvPr/>
        </p:nvPicPr>
        <p:blipFill>
          <a:blip r:embed="rId35"/>
          <a:stretch>
            <a:fillRect/>
          </a:stretch>
        </p:blipFill>
        <p:spPr>
          <a:xfrm>
            <a:off x="0" y="1463866"/>
            <a:ext cx="12192000" cy="3930267"/>
          </a:xfrm>
          <a:prstGeom prst="rect">
            <a:avLst/>
          </a:prstGeom>
        </p:spPr>
      </p:pic>
    </p:spTree>
    <p:extLst>
      <p:ext uri="{BB962C8B-B14F-4D97-AF65-F5344CB8AC3E}">
        <p14:creationId xmlns:p14="http://schemas.microsoft.com/office/powerpoint/2010/main" val="206732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fade">
                                      <p:cBhvr>
                                        <p:cTn id="23" dur="500"/>
                                        <p:tgtEl>
                                          <p:spTgt spid="4">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fade">
                                      <p:cBhvr>
                                        <p:cTn id="26" dur="500"/>
                                        <p:tgtEl>
                                          <p:spTgt spid="4">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Effect transition="in" filter="fade">
                                      <p:cBhvr>
                                        <p:cTn id="31" dur="500"/>
                                        <p:tgtEl>
                                          <p:spTgt spid="4">
                                            <p:txEl>
                                              <p:pRg st="2" end="2"/>
                                            </p:txEl>
                                          </p:spTgt>
                                        </p:tgtEl>
                                      </p:cBhvr>
                                    </p:animEffect>
                                  </p:childTnLst>
                                </p:cTn>
                              </p:par>
                              <p:par>
                                <p:cTn id="32" presetID="1"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childTnLst>
                                </p:cTn>
                              </p:par>
                              <p:par>
                                <p:cTn id="36" presetID="1" presetClass="exit" presetSubtype="0" fill="hold" nodeType="withEffect">
                                  <p:stCondLst>
                                    <p:cond delay="0"/>
                                  </p:stCondLst>
                                  <p:childTnLst>
                                    <p:set>
                                      <p:cBhvr>
                                        <p:cTn id="37" dur="1" fill="hold">
                                          <p:stCondLst>
                                            <p:cond delay="0"/>
                                          </p:stCondLst>
                                        </p:cTn>
                                        <p:tgtEl>
                                          <p:spTgt spid="12"/>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4">
                                            <p:txEl>
                                              <p:pRg st="0" end="0"/>
                                            </p:txEl>
                                          </p:spTgt>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4">
                                            <p:txEl>
                                              <p:pRg st="1" end="1"/>
                                            </p:txEl>
                                          </p:spTgt>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9"/>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cBhvr additive="base">
                                        <p:cTn id="60" dur="500" fill="hold"/>
                                        <p:tgtEl>
                                          <p:spTgt spid="7"/>
                                        </p:tgtEl>
                                        <p:attrNameLst>
                                          <p:attrName>ppt_x</p:attrName>
                                        </p:attrNameLst>
                                      </p:cBhvr>
                                      <p:tavLst>
                                        <p:tav tm="0">
                                          <p:val>
                                            <p:strVal val="#ppt_x"/>
                                          </p:val>
                                        </p:tav>
                                        <p:tav tm="100000">
                                          <p:val>
                                            <p:strVal val="#ppt_x"/>
                                          </p:val>
                                        </p:tav>
                                      </p:tavLst>
                                    </p:anim>
                                    <p:anim calcmode="lin" valueType="num">
                                      <p:cBhvr additive="base">
                                        <p:cTn id="61" dur="500" fill="hold"/>
                                        <p:tgtEl>
                                          <p:spTgt spid="7"/>
                                        </p:tgtEl>
                                        <p:attrNameLst>
                                          <p:attrName>ppt_y</p:attrName>
                                        </p:attrNameLst>
                                      </p:cBhvr>
                                      <p:tavLst>
                                        <p:tav tm="0">
                                          <p:val>
                                            <p:strVal val="1+#ppt_h/2"/>
                                          </p:val>
                                        </p:tav>
                                        <p:tav tm="100000">
                                          <p:val>
                                            <p:strVal val="#ppt_y"/>
                                          </p:val>
                                        </p:tav>
                                      </p:tavLst>
                                    </p:anim>
                                  </p:childTnLst>
                                </p:cTn>
                              </p:par>
                              <p:par>
                                <p:cTn id="62" presetID="1" presetClass="exit" presetSubtype="0" fill="hold" nodeType="withEffect">
                                  <p:stCondLst>
                                    <p:cond delay="0"/>
                                  </p:stCondLst>
                                  <p:childTnLst>
                                    <p:set>
                                      <p:cBhvr>
                                        <p:cTn id="63" dur="1" fill="hold">
                                          <p:stCondLst>
                                            <p:cond delay="0"/>
                                          </p:stCondLst>
                                        </p:cTn>
                                        <p:tgtEl>
                                          <p:spTgt spid="6"/>
                                        </p:tgtEl>
                                        <p:attrNameLst>
                                          <p:attrName>style.visibility</p:attrName>
                                        </p:attrNameLst>
                                      </p:cBhvr>
                                      <p:to>
                                        <p:strVal val="hidden"/>
                                      </p:to>
                                    </p:set>
                                  </p:childTnLst>
                                </p:cTn>
                              </p:par>
                              <p:par>
                                <p:cTn id="64" presetID="1" presetClass="exit" presetSubtype="0" fill="hold" nodeType="withEffect">
                                  <p:stCondLst>
                                    <p:cond delay="0"/>
                                  </p:stCondLst>
                                  <p:childTnLst>
                                    <p:set>
                                      <p:cBhvr>
                                        <p:cTn id="65" dur="1" fill="hold">
                                          <p:stCondLst>
                                            <p:cond delay="0"/>
                                          </p:stCondLst>
                                        </p:cTn>
                                        <p:tgtEl>
                                          <p:spTgt spid="9"/>
                                        </p:tgtEl>
                                        <p:attrNameLst>
                                          <p:attrName>style.visibility</p:attrName>
                                        </p:attrNameLst>
                                      </p:cBhvr>
                                      <p:to>
                                        <p:strVal val="hidden"/>
                                      </p:to>
                                    </p:set>
                                  </p:childTnLst>
                                </p:cTn>
                              </p:par>
                              <p:par>
                                <p:cTn id="66" presetID="1" presetClass="exit" presetSubtype="0" fill="hold" nodeType="withEffect">
                                  <p:stCondLst>
                                    <p:cond delay="0"/>
                                  </p:stCondLst>
                                  <p:childTnLst>
                                    <p:set>
                                      <p:cBhvr>
                                        <p:cTn id="67" dur="1" fill="hold">
                                          <p:stCondLst>
                                            <p:cond delay="0"/>
                                          </p:stCondLst>
                                        </p:cTn>
                                        <p:tgtEl>
                                          <p:spTgt spid="11"/>
                                        </p:tgtEl>
                                        <p:attrNameLst>
                                          <p:attrName>style.visibility</p:attrName>
                                        </p:attrNameLst>
                                      </p:cBhvr>
                                      <p:to>
                                        <p:strVal val="hidden"/>
                                      </p:to>
                                    </p:set>
                                  </p:childTnLst>
                                </p:cTn>
                              </p:par>
                              <p:par>
                                <p:cTn id="68" presetID="1" presetClass="exit" presetSubtype="0" fill="hold" nodeType="withEffect">
                                  <p:stCondLst>
                                    <p:cond delay="0"/>
                                  </p:stCondLst>
                                  <p:childTnLst>
                                    <p:set>
                                      <p:cBhvr>
                                        <p:cTn id="69" dur="1" fill="hold">
                                          <p:stCondLst>
                                            <p:cond delay="0"/>
                                          </p:stCondLst>
                                        </p:cTn>
                                        <p:tgtEl>
                                          <p:spTgt spid="13"/>
                                        </p:tgtEl>
                                        <p:attrNameLst>
                                          <p:attrName>style.visibility</p:attrName>
                                        </p:attrNameLst>
                                      </p:cBhvr>
                                      <p:to>
                                        <p:strVal val="hidden"/>
                                      </p:to>
                                    </p:set>
                                  </p:childTnLst>
                                </p:cTn>
                              </p:par>
                              <p:par>
                                <p:cTn id="70" presetID="1" presetClass="exit" presetSubtype="0" fill="hold" nodeType="withEffect">
                                  <p:stCondLst>
                                    <p:cond delay="0"/>
                                  </p:stCondLst>
                                  <p:childTnLst>
                                    <p:set>
                                      <p:cBhvr>
                                        <p:cTn id="71" dur="1" fill="hold">
                                          <p:stCondLst>
                                            <p:cond delay="0"/>
                                          </p:stCondLst>
                                        </p:cTn>
                                        <p:tgtEl>
                                          <p:spTgt spid="15"/>
                                        </p:tgtEl>
                                        <p:attrNameLst>
                                          <p:attrName>style.visibility</p:attrName>
                                        </p:attrNameLst>
                                      </p:cBhvr>
                                      <p:to>
                                        <p:strVal val="hidden"/>
                                      </p:to>
                                    </p:set>
                                  </p:childTnLst>
                                </p:cTn>
                              </p:par>
                              <p:par>
                                <p:cTn id="72" presetID="1" presetClass="exit" presetSubtype="0" fill="hold" nodeType="withEffect">
                                  <p:stCondLst>
                                    <p:cond delay="0"/>
                                  </p:stCondLst>
                                  <p:childTnLst>
                                    <p:set>
                                      <p:cBhvr>
                                        <p:cTn id="73" dur="1" fill="hold">
                                          <p:stCondLst>
                                            <p:cond delay="0"/>
                                          </p:stCondLst>
                                        </p:cTn>
                                        <p:tgtEl>
                                          <p:spTgt spid="12"/>
                                        </p:tgtEl>
                                        <p:attrNameLst>
                                          <p:attrName>style.visibility</p:attrName>
                                        </p:attrNameLst>
                                      </p:cBhvr>
                                      <p:to>
                                        <p:strVal val="hidden"/>
                                      </p:to>
                                    </p:set>
                                  </p:childTnLst>
                                </p:cTn>
                              </p:par>
                              <p:par>
                                <p:cTn id="74" presetID="1" presetClass="exit" presetSubtype="0" fill="hold" grpId="0" nodeType="withEffect">
                                  <p:stCondLst>
                                    <p:cond delay="0"/>
                                  </p:stCondLst>
                                  <p:childTnLst>
                                    <p:set>
                                      <p:cBhvr>
                                        <p:cTn id="75" dur="1" fill="hold">
                                          <p:stCondLst>
                                            <p:cond delay="0"/>
                                          </p:stCondLst>
                                        </p:cTn>
                                        <p:tgtEl>
                                          <p:spTgt spid="4">
                                            <p:txEl>
                                              <p:pRg st="0" end="0"/>
                                            </p:txEl>
                                          </p:spTgt>
                                        </p:tgtEl>
                                        <p:attrNameLst>
                                          <p:attrName>style.visibility</p:attrName>
                                        </p:attrNameLst>
                                      </p:cBhvr>
                                      <p:to>
                                        <p:strVal val="hidden"/>
                                      </p:to>
                                    </p:set>
                                  </p:childTnLst>
                                </p:cTn>
                              </p:par>
                              <p:par>
                                <p:cTn id="76" presetID="1" presetClass="exit" presetSubtype="0" fill="hold" grpId="0" nodeType="withEffect">
                                  <p:stCondLst>
                                    <p:cond delay="0"/>
                                  </p:stCondLst>
                                  <p:childTnLst>
                                    <p:set>
                                      <p:cBhvr>
                                        <p:cTn id="77" dur="1" fill="hold">
                                          <p:stCondLst>
                                            <p:cond delay="0"/>
                                          </p:stCondLst>
                                        </p:cTn>
                                        <p:tgtEl>
                                          <p:spTgt spid="4">
                                            <p:txEl>
                                              <p:pRg st="1" end="1"/>
                                            </p:txEl>
                                          </p:spTgt>
                                        </p:tgtEl>
                                        <p:attrNameLst>
                                          <p:attrName>style.visibility</p:attrName>
                                        </p:attrNameLst>
                                      </p:cBhvr>
                                      <p:to>
                                        <p:strVal val="hidden"/>
                                      </p:to>
                                    </p:set>
                                  </p:childTnLst>
                                </p:cTn>
                              </p:par>
                              <p:par>
                                <p:cTn id="78" presetID="1" presetClass="exit" presetSubtype="0" fill="hold" grpId="0" nodeType="withEffect">
                                  <p:stCondLst>
                                    <p:cond delay="0"/>
                                  </p:stCondLst>
                                  <p:childTnLst>
                                    <p:set>
                                      <p:cBhvr>
                                        <p:cTn id="79" dur="1" fill="hold">
                                          <p:stCondLst>
                                            <p:cond delay="0"/>
                                          </p:stCondLst>
                                        </p:cTn>
                                        <p:tgtEl>
                                          <p:spTgt spid="4">
                                            <p:txEl>
                                              <p:pRg st="2" end="2"/>
                                            </p:txEl>
                                          </p:spTgt>
                                        </p:tgtEl>
                                        <p:attrNameLst>
                                          <p:attrName>style.visibility</p:attrName>
                                        </p:attrNameLst>
                                      </p:cBhvr>
                                      <p:to>
                                        <p:strVal val="hidden"/>
                                      </p:to>
                                    </p:set>
                                  </p:childTnLst>
                                </p:cTn>
                              </p:par>
                              <p:par>
                                <p:cTn id="80" presetID="1" presetClass="exit" presetSubtype="0" fill="hold" nodeType="withEffect">
                                  <p:stCondLst>
                                    <p:cond delay="0"/>
                                  </p:stCondLst>
                                  <p:childTnLst>
                                    <p:set>
                                      <p:cBhvr>
                                        <p:cTn id="81" dur="1" fill="hold">
                                          <p:stCondLst>
                                            <p:cond delay="0"/>
                                          </p:stCondLst>
                                        </p:cTn>
                                        <p:tgtEl>
                                          <p:spTgt spid="19"/>
                                        </p:tgtEl>
                                        <p:attrNameLst>
                                          <p:attrName>style.visibility</p:attrName>
                                        </p:attrNameLst>
                                      </p:cBhvr>
                                      <p:to>
                                        <p:strVal val="hidden"/>
                                      </p:to>
                                    </p:set>
                                  </p:childTnLst>
                                </p:cTn>
                              </p:par>
                              <p:par>
                                <p:cTn id="82" presetID="1" presetClass="exit" presetSubtype="0" fill="hold" nodeType="withEffect">
                                  <p:stCondLst>
                                    <p:cond delay="0"/>
                                  </p:stCondLst>
                                  <p:childTnLst>
                                    <p:set>
                                      <p:cBhvr>
                                        <p:cTn id="83" dur="1" fill="hold">
                                          <p:stCondLst>
                                            <p:cond delay="0"/>
                                          </p:stCondLst>
                                        </p:cTn>
                                        <p:tgtEl>
                                          <p:spTgt spid="21"/>
                                        </p:tgtEl>
                                        <p:attrNameLst>
                                          <p:attrName>style.visibility</p:attrName>
                                        </p:attrNameLst>
                                      </p:cBhvr>
                                      <p:to>
                                        <p:strVal val="hidden"/>
                                      </p:to>
                                    </p:set>
                                  </p:childTnLst>
                                </p:cTn>
                              </p:par>
                              <p:par>
                                <p:cTn id="84" presetID="1" presetClass="exit" presetSubtype="0" fill="hold" nodeType="withEffect">
                                  <p:stCondLst>
                                    <p:cond delay="0"/>
                                  </p:stCondLst>
                                  <p:childTnLst>
                                    <p:set>
                                      <p:cBhvr>
                                        <p:cTn id="85" dur="1" fill="hold">
                                          <p:stCondLst>
                                            <p:cond delay="0"/>
                                          </p:stCondLst>
                                        </p:cTn>
                                        <p:tgtEl>
                                          <p:spTgt spid="23"/>
                                        </p:tgtEl>
                                        <p:attrNameLst>
                                          <p:attrName>style.visibility</p:attrName>
                                        </p:attrNameLst>
                                      </p:cBhvr>
                                      <p:to>
                                        <p:strVal val="hidden"/>
                                      </p:to>
                                    </p:set>
                                  </p:childTnLst>
                                </p:cTn>
                              </p:par>
                              <p:par>
                                <p:cTn id="86" presetID="1" presetClass="exit" presetSubtype="0" fill="hold" nodeType="withEffect">
                                  <p:stCondLst>
                                    <p:cond delay="0"/>
                                  </p:stCondLst>
                                  <p:childTnLst>
                                    <p:set>
                                      <p:cBhvr>
                                        <p:cTn id="87" dur="1" fill="hold">
                                          <p:stCondLst>
                                            <p:cond delay="0"/>
                                          </p:stCondLst>
                                        </p:cTn>
                                        <p:tgtEl>
                                          <p:spTgt spid="25"/>
                                        </p:tgtEl>
                                        <p:attrNameLst>
                                          <p:attrName>style.visibility</p:attrName>
                                        </p:attrNameLst>
                                      </p:cBhvr>
                                      <p:to>
                                        <p:strVal val="hidden"/>
                                      </p:to>
                                    </p:set>
                                  </p:childTnLst>
                                </p:cTn>
                              </p:par>
                              <p:par>
                                <p:cTn id="88" presetID="1" presetClass="exit" presetSubtype="0" fill="hold" nodeType="withEffect">
                                  <p:stCondLst>
                                    <p:cond delay="0"/>
                                  </p:stCondLst>
                                  <p:childTnLst>
                                    <p:set>
                                      <p:cBhvr>
                                        <p:cTn id="89" dur="1" fill="hold">
                                          <p:stCondLst>
                                            <p:cond delay="0"/>
                                          </p:stCondLst>
                                        </p:cTn>
                                        <p:tgtEl>
                                          <p:spTgt spid="27"/>
                                        </p:tgtEl>
                                        <p:attrNameLst>
                                          <p:attrName>style.visibility</p:attrName>
                                        </p:attrNameLst>
                                      </p:cBhvr>
                                      <p:to>
                                        <p:strVal val="hidden"/>
                                      </p:to>
                                    </p:set>
                                  </p:childTnLst>
                                </p:cTn>
                              </p:par>
                              <p:par>
                                <p:cTn id="90" presetID="1" presetClass="exit" presetSubtype="0" fill="hold" nodeType="withEffect">
                                  <p:stCondLst>
                                    <p:cond delay="0"/>
                                  </p:stCondLst>
                                  <p:childTnLst>
                                    <p:set>
                                      <p:cBhvr>
                                        <p:cTn id="91"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87D2E-5DC2-0427-8BED-297E78516600}"/>
              </a:ext>
            </a:extLst>
          </p:cNvPr>
          <p:cNvSpPr>
            <a:spLocks noGrp="1"/>
          </p:cNvSpPr>
          <p:nvPr>
            <p:ph type="title"/>
          </p:nvPr>
        </p:nvSpPr>
        <p:spPr>
          <a:xfrm>
            <a:off x="108856" y="118671"/>
            <a:ext cx="7720693" cy="838200"/>
          </a:xfrm>
        </p:spPr>
        <p:txBody>
          <a:bodyPr>
            <a:normAutofit/>
          </a:bodyPr>
          <a:lstStyle/>
          <a:p>
            <a:r>
              <a:rPr lang="en-US" dirty="0">
                <a:solidFill>
                  <a:srgbClr val="EFF0EB"/>
                </a:solidFill>
                <a:effectLst>
                  <a:outerShdw blurRad="38100" dist="38100" dir="2700000" algn="tl">
                    <a:srgbClr val="000000">
                      <a:alpha val="43137"/>
                    </a:srgbClr>
                  </a:outerShdw>
                </a:effectLst>
              </a:rPr>
              <a:t>Vegetation Management</a:t>
            </a:r>
            <a:endParaRPr lang="en-US" dirty="0">
              <a:solidFill>
                <a:srgbClr val="EFF0EB"/>
              </a:solidFill>
            </a:endParaRPr>
          </a:p>
        </p:txBody>
      </p:sp>
      <p:sp>
        <p:nvSpPr>
          <p:cNvPr id="3" name="Content Placeholder 2">
            <a:extLst>
              <a:ext uri="{FF2B5EF4-FFF2-40B4-BE49-F238E27FC236}">
                <a16:creationId xmlns:a16="http://schemas.microsoft.com/office/drawing/2014/main" id="{F832EBB0-9375-5415-B8AD-6F935FEC3152}"/>
              </a:ext>
            </a:extLst>
          </p:cNvPr>
          <p:cNvSpPr>
            <a:spLocks noGrp="1"/>
          </p:cNvSpPr>
          <p:nvPr>
            <p:ph sz="half" idx="1"/>
          </p:nvPr>
        </p:nvSpPr>
        <p:spPr>
          <a:xfrm>
            <a:off x="108858" y="1121115"/>
            <a:ext cx="5007006" cy="5094514"/>
          </a:xfrm>
          <a:ln>
            <a:noFill/>
          </a:ln>
        </p:spPr>
        <p:txBody>
          <a:bodyPr>
            <a:normAutofit/>
          </a:bodyPr>
          <a:lstStyle/>
          <a:p>
            <a:pPr>
              <a:lnSpc>
                <a:spcPct val="120000"/>
              </a:lnSpc>
              <a:buFont typeface="Wingdings" panose="05000000000000000000" pitchFamily="2" charset="2"/>
              <a:buChar char="Ø"/>
            </a:pPr>
            <a:r>
              <a:rPr lang="en-US" sz="2400" dirty="0"/>
              <a:t>Trees pruned on 3-year cycle (fast-growing ~annually)</a:t>
            </a:r>
          </a:p>
          <a:p>
            <a:pPr>
              <a:lnSpc>
                <a:spcPct val="120000"/>
              </a:lnSpc>
              <a:buFont typeface="Wingdings" panose="05000000000000000000" pitchFamily="2" charset="2"/>
              <a:buChar char="Ø"/>
            </a:pPr>
            <a:r>
              <a:rPr lang="en-US" dirty="0"/>
              <a:t>2025 budget: </a:t>
            </a:r>
            <a:r>
              <a:rPr lang="en-US" b="1" dirty="0"/>
              <a:t>$795K</a:t>
            </a:r>
          </a:p>
          <a:p>
            <a:pPr lvl="1">
              <a:lnSpc>
                <a:spcPct val="120000"/>
              </a:lnSpc>
              <a:buFont typeface="Wingdings" panose="05000000000000000000" pitchFamily="2" charset="2"/>
              <a:buChar char="Ø"/>
            </a:pPr>
            <a:r>
              <a:rPr lang="en-US" b="1" dirty="0"/>
              <a:t>Actual: </a:t>
            </a:r>
            <a:r>
              <a:rPr lang="en-US" b="1" dirty="0">
                <a:solidFill>
                  <a:schemeClr val="accent1"/>
                </a:solidFill>
              </a:rPr>
              <a:t>$756K</a:t>
            </a:r>
          </a:p>
          <a:p>
            <a:pPr lvl="1">
              <a:lnSpc>
                <a:spcPct val="120000"/>
              </a:lnSpc>
              <a:buFont typeface="Wingdings" panose="05000000000000000000" pitchFamily="2" charset="2"/>
              <a:buChar char="Ø"/>
            </a:pPr>
            <a:r>
              <a:rPr lang="en-US" dirty="0"/>
              <a:t>~	1.75 crews</a:t>
            </a:r>
          </a:p>
          <a:p>
            <a:pPr>
              <a:lnSpc>
                <a:spcPct val="120000"/>
              </a:lnSpc>
              <a:buFont typeface="Wingdings" panose="05000000000000000000" pitchFamily="2" charset="2"/>
              <a:buChar char="Ø"/>
            </a:pPr>
            <a:r>
              <a:rPr lang="en-US" dirty="0"/>
              <a:t>2026 budget: </a:t>
            </a:r>
            <a:r>
              <a:rPr lang="en-US" b="1" dirty="0"/>
              <a:t>$825K</a:t>
            </a:r>
          </a:p>
          <a:p>
            <a:pPr lvl="1">
              <a:lnSpc>
                <a:spcPct val="120000"/>
              </a:lnSpc>
              <a:buFont typeface="Wingdings" panose="05000000000000000000" pitchFamily="2" charset="2"/>
              <a:buChar char="Ø"/>
            </a:pPr>
            <a:r>
              <a:rPr lang="en-US" dirty="0">
                <a:solidFill>
                  <a:schemeClr val="bg1"/>
                </a:solidFill>
              </a:rPr>
              <a:t> </a:t>
            </a:r>
            <a:r>
              <a:rPr lang="en-US" b="1" dirty="0"/>
              <a:t>Projected: </a:t>
            </a:r>
            <a:r>
              <a:rPr lang="en-US" b="1" dirty="0">
                <a:solidFill>
                  <a:schemeClr val="accent1"/>
                </a:solidFill>
              </a:rPr>
              <a:t>$700K</a:t>
            </a:r>
          </a:p>
          <a:p>
            <a:endParaRPr lang="en-US" dirty="0"/>
          </a:p>
        </p:txBody>
      </p:sp>
      <p:sp>
        <p:nvSpPr>
          <p:cNvPr id="5" name="Slide Number Placeholder 4">
            <a:extLst>
              <a:ext uri="{FF2B5EF4-FFF2-40B4-BE49-F238E27FC236}">
                <a16:creationId xmlns:a16="http://schemas.microsoft.com/office/drawing/2014/main" id="{4AB8B28F-955B-2FA8-3BF8-31AE84FF1065}"/>
              </a:ext>
            </a:extLst>
          </p:cNvPr>
          <p:cNvSpPr>
            <a:spLocks noGrp="1"/>
          </p:cNvSpPr>
          <p:nvPr>
            <p:ph type="sldNum" sz="quarter" idx="12"/>
          </p:nvPr>
        </p:nvSpPr>
        <p:spPr/>
        <p:txBody>
          <a:bodyPr/>
          <a:lstStyle/>
          <a:p>
            <a:fld id="{CC91EBC3-7C31-4E33-BA18-1FEA669A01B1}" type="slidenum">
              <a:rPr lang="en-US" smtClean="0"/>
              <a:pPr/>
              <a:t>15</a:t>
            </a:fld>
            <a:endParaRPr lang="en-US"/>
          </a:p>
        </p:txBody>
      </p:sp>
      <p:pic>
        <p:nvPicPr>
          <p:cNvPr id="14" name="IMG_2130">
            <a:hlinkClick r:id="" action="ppaction://media"/>
            <a:extLst>
              <a:ext uri="{FF2B5EF4-FFF2-40B4-BE49-F238E27FC236}">
                <a16:creationId xmlns:a16="http://schemas.microsoft.com/office/drawing/2014/main" id="{0FA68EE0-32CE-8040-9503-FB2E3AC4B26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115863" y="1162592"/>
            <a:ext cx="2983107" cy="5303301"/>
          </a:xfrm>
          <a:prstGeom prst="rect">
            <a:avLst/>
          </a:prstGeom>
          <a:ln w="6350">
            <a:solidFill>
              <a:schemeClr val="bg1"/>
            </a:solidFill>
          </a:ln>
          <a:effectLst>
            <a:outerShdw blurRad="292100" dist="139700" dir="2700000" algn="ctr" rotWithShape="0">
              <a:srgbClr val="000000">
                <a:alpha val="65000"/>
              </a:srgbClr>
            </a:outerShdw>
          </a:effectLst>
        </p:spPr>
      </p:pic>
      <p:pic>
        <p:nvPicPr>
          <p:cNvPr id="15" name="Picture 14">
            <a:extLst>
              <a:ext uri="{FF2B5EF4-FFF2-40B4-BE49-F238E27FC236}">
                <a16:creationId xmlns:a16="http://schemas.microsoft.com/office/drawing/2014/main" id="{4922002D-39EB-07BA-6FEC-2826ABBE39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8817947" y="727980"/>
            <a:ext cx="3559629" cy="2669722"/>
          </a:xfrm>
          <a:prstGeom prst="rect">
            <a:avLst/>
          </a:prstGeom>
          <a:ln w="6350">
            <a:solidFill>
              <a:schemeClr val="bg1"/>
            </a:solidFill>
          </a:ln>
          <a:effectLst>
            <a:outerShdw blurRad="292100" dist="139700" dir="2700000" algn="ctr" rotWithShape="0">
              <a:srgbClr val="000000">
                <a:alpha val="65000"/>
              </a:srgbClr>
            </a:outerShdw>
          </a:effectLst>
        </p:spPr>
      </p:pic>
      <p:pic>
        <p:nvPicPr>
          <p:cNvPr id="13" name="Picture 12">
            <a:extLst>
              <a:ext uri="{FF2B5EF4-FFF2-40B4-BE49-F238E27FC236}">
                <a16:creationId xmlns:a16="http://schemas.microsoft.com/office/drawing/2014/main" id="{00018DDB-562C-24E5-6A02-D2B702F9DC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7934616" y="3183503"/>
            <a:ext cx="3465287" cy="2598965"/>
          </a:xfrm>
          <a:prstGeom prst="rect">
            <a:avLst/>
          </a:prstGeom>
          <a:ln w="6350">
            <a:solidFill>
              <a:schemeClr val="bg1"/>
            </a:solidFill>
          </a:ln>
        </p:spPr>
      </p:pic>
      <p:pic>
        <p:nvPicPr>
          <p:cNvPr id="8" name="Benton County Boundary">
            <a:extLst>
              <a:ext uri="{FF2B5EF4-FFF2-40B4-BE49-F238E27FC236}">
                <a16:creationId xmlns:a16="http://schemas.microsoft.com/office/drawing/2014/main" id="{D93799D5-3B76-C0B3-0BA8-E7FCA6623B1B}"/>
              </a:ext>
            </a:extLst>
          </p:cNvPr>
          <p:cNvPicPr>
            <a:picLocks/>
          </p:cNvPicPr>
          <p:nvPr/>
        </p:nvPicPr>
        <p:blipFill>
          <a:blip r:embed="rId8" r:link="rId9">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0" name="Rivers">
            <a:extLst>
              <a:ext uri="{FF2B5EF4-FFF2-40B4-BE49-F238E27FC236}">
                <a16:creationId xmlns:a16="http://schemas.microsoft.com/office/drawing/2014/main" id="{0EC5C1FB-C90F-ECE0-FA71-AD66E78D60D8}"/>
              </a:ext>
            </a:extLst>
          </p:cNvPr>
          <p:cNvPicPr>
            <a:picLocks/>
          </p:cNvPicPr>
          <p:nvPr/>
        </p:nvPicPr>
        <p:blipFill>
          <a:blip r:embed="rId10" r:link="rId11">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2" name="Road Centerlines">
            <a:extLst>
              <a:ext uri="{FF2B5EF4-FFF2-40B4-BE49-F238E27FC236}">
                <a16:creationId xmlns:a16="http://schemas.microsoft.com/office/drawing/2014/main" id="{B21F5B45-A3D0-A911-F00D-B417E6AEDBCE}"/>
              </a:ext>
            </a:extLst>
          </p:cNvPr>
          <p:cNvPicPr>
            <a:picLocks/>
          </p:cNvPicPr>
          <p:nvPr/>
        </p:nvPicPr>
        <p:blipFill>
          <a:blip r:embed="rId12" r:link="rId13">
            <a:alphaModFix amt="70000"/>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7" name="Highways">
            <a:extLst>
              <a:ext uri="{FF2B5EF4-FFF2-40B4-BE49-F238E27FC236}">
                <a16:creationId xmlns:a16="http://schemas.microsoft.com/office/drawing/2014/main" id="{F59EC57E-DE78-9536-9104-32125FDE862A}"/>
              </a:ext>
            </a:extLst>
          </p:cNvPr>
          <p:cNvPicPr>
            <a:picLocks/>
          </p:cNvPicPr>
          <p:nvPr/>
        </p:nvPicPr>
        <p:blipFill>
          <a:blip r:embed="rId14" r:link="rId15">
            <a:alphaModFix amt="35000"/>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9" name="Highway Labels">
            <a:extLst>
              <a:ext uri="{FF2B5EF4-FFF2-40B4-BE49-F238E27FC236}">
                <a16:creationId xmlns:a16="http://schemas.microsoft.com/office/drawing/2014/main" id="{EC854110-7C36-6C02-070E-FE6D35B6DA25}"/>
              </a:ext>
            </a:extLst>
          </p:cNvPr>
          <p:cNvPicPr>
            <a:picLocks/>
          </p:cNvPicPr>
          <p:nvPr/>
        </p:nvPicPr>
        <p:blipFill>
          <a:blip r:embed="rId16" r:link="rId17">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21" name="Title Vegetation Map">
            <a:extLst>
              <a:ext uri="{FF2B5EF4-FFF2-40B4-BE49-F238E27FC236}">
                <a16:creationId xmlns:a16="http://schemas.microsoft.com/office/drawing/2014/main" id="{34E9BB23-67F0-2B2E-BF47-362656913C2C}"/>
              </a:ext>
            </a:extLst>
          </p:cNvPr>
          <p:cNvPicPr>
            <a:picLocks noChangeAspect="1"/>
          </p:cNvPicPr>
          <p:nvPr/>
        </p:nvPicPr>
        <p:blipFill>
          <a:blip r:embed="rId18" r:link="rId19">
            <a:extLst>
              <a:ext uri="{28A0092B-C50C-407E-A947-70E740481C1C}">
                <a14:useLocalDpi xmlns:a14="http://schemas.microsoft.com/office/drawing/2010/main" val="0"/>
              </a:ext>
            </a:extLst>
          </a:blip>
          <a:stretch>
            <a:fillRect/>
          </a:stretch>
        </p:blipFill>
        <p:spPr>
          <a:xfrm>
            <a:off x="4580429" y="5497571"/>
            <a:ext cx="2251396" cy="776251"/>
          </a:xfrm>
          <a:prstGeom prst="rect">
            <a:avLst/>
          </a:prstGeom>
        </p:spPr>
      </p:pic>
      <p:pic>
        <p:nvPicPr>
          <p:cNvPr id="23" name="Vegetation Map">
            <a:extLst>
              <a:ext uri="{FF2B5EF4-FFF2-40B4-BE49-F238E27FC236}">
                <a16:creationId xmlns:a16="http://schemas.microsoft.com/office/drawing/2014/main" id="{49E77B94-16FB-A660-9828-B548985BD050}"/>
              </a:ext>
            </a:extLst>
          </p:cNvPr>
          <p:cNvPicPr>
            <a:picLocks noChangeAspect="1"/>
          </p:cNvPicPr>
          <p:nvPr/>
        </p:nvPicPr>
        <p:blipFill>
          <a:blip r:embed="rId20" r:link="rId21">
            <a:extLst>
              <a:ext uri="{28A0092B-C50C-407E-A947-70E740481C1C}">
                <a14:useLocalDpi xmlns:a14="http://schemas.microsoft.com/office/drawing/2010/main" val="0"/>
              </a:ext>
            </a:extLst>
          </a:blip>
          <a:stretch>
            <a:fillRect/>
          </a:stretch>
        </p:blipFill>
        <p:spPr>
          <a:xfrm>
            <a:off x="6934200" y="0"/>
            <a:ext cx="5486400" cy="6858000"/>
          </a:xfrm>
          <a:prstGeom prst="rect">
            <a:avLst/>
          </a:prstGeom>
        </p:spPr>
      </p:pic>
    </p:spTree>
    <p:extLst>
      <p:ext uri="{BB962C8B-B14F-4D97-AF65-F5344CB8AC3E}">
        <p14:creationId xmlns:p14="http://schemas.microsoft.com/office/powerpoint/2010/main" val="253653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anim calcmode="lin" valueType="num">
                                      <p:cBhvr>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anim calcmode="lin" valueType="num">
                                      <p:cBhvr>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5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anim calcmode="lin" valueType="num">
                                      <p:cBhvr>
                                        <p:cTn id="2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5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anim calcmode="lin" valueType="num">
                                      <p:cBhvr>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5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par>
                                <p:cTn id="63" presetID="1" presetClass="mediacall" presetSubtype="0" fill="hold" nodeType="withEffect">
                                  <p:stCondLst>
                                    <p:cond delay="0"/>
                                  </p:stCondLst>
                                  <p:childTnLst>
                                    <p:cmd type="call" cmd="playFrom(0.0)">
                                      <p:cBhvr>
                                        <p:cTn id="64" dur="5900" fill="hold"/>
                                        <p:tgtEl>
                                          <p:spTgt spid="14"/>
                                        </p:tgtEl>
                                      </p:cBhvr>
                                    </p:cmd>
                                  </p:childTnLst>
                                </p:cTn>
                              </p:par>
                              <p:par>
                                <p:cTn id="65" presetID="1" presetClass="exit" presetSubtype="0" fill="hold" nodeType="withEffect">
                                  <p:stCondLst>
                                    <p:cond delay="0"/>
                                  </p:stCondLst>
                                  <p:childTnLst>
                                    <p:set>
                                      <p:cBhvr>
                                        <p:cTn id="66" dur="1" fill="hold">
                                          <p:stCondLst>
                                            <p:cond delay="0"/>
                                          </p:stCondLst>
                                        </p:cTn>
                                        <p:tgtEl>
                                          <p:spTgt spid="8"/>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0"/>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2"/>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17"/>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9"/>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21"/>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9" fill="hold" display="0">
                  <p:stCondLst>
                    <p:cond delay="indefinite"/>
                  </p:stCondLst>
                </p:cTn>
                <p:tgtEl>
                  <p:spTgt spid="14"/>
                </p:tgtEl>
              </p:cMediaNode>
            </p:video>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4CB8415-7CDA-4C7A-B2EE-20BB3141353D}"/>
              </a:ext>
            </a:extLst>
          </p:cNvPr>
          <p:cNvSpPr>
            <a:spLocks noGrp="1"/>
          </p:cNvSpPr>
          <p:nvPr>
            <p:ph type="sldNum" sz="quarter" idx="12"/>
          </p:nvPr>
        </p:nvSpPr>
        <p:spPr/>
        <p:txBody>
          <a:bodyPr/>
          <a:lstStyle/>
          <a:p>
            <a:fld id="{CC91EBC3-7C31-4E33-BA18-1FEA669A01B1}" type="slidenum">
              <a:rPr lang="en-US" smtClean="0"/>
              <a:pPr/>
              <a:t>16</a:t>
            </a:fld>
            <a:endParaRPr lang="en-US"/>
          </a:p>
        </p:txBody>
      </p:sp>
      <p:sp>
        <p:nvSpPr>
          <p:cNvPr id="19" name="Title 3">
            <a:extLst>
              <a:ext uri="{FF2B5EF4-FFF2-40B4-BE49-F238E27FC236}">
                <a16:creationId xmlns:a16="http://schemas.microsoft.com/office/drawing/2014/main" id="{19F7600C-00B4-3044-8A16-DF3146814611}"/>
              </a:ext>
            </a:extLst>
          </p:cNvPr>
          <p:cNvSpPr txBox="1">
            <a:spLocks/>
          </p:cNvSpPr>
          <p:nvPr/>
        </p:nvSpPr>
        <p:spPr>
          <a:xfrm>
            <a:off x="1" y="0"/>
            <a:ext cx="12192000" cy="92583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chemeClr val="tx1">
                    <a:lumMod val="75000"/>
                    <a:lumOff val="25000"/>
                  </a:schemeClr>
                </a:solidFill>
                <a:latin typeface="Montserrat (Headings)"/>
                <a:cs typeface="Arial" panose="020B0604020202020204" pitchFamily="34" charset="0"/>
              </a:rPr>
              <a:t>Pole Testing</a:t>
            </a:r>
          </a:p>
        </p:txBody>
      </p:sp>
      <p:sp>
        <p:nvSpPr>
          <p:cNvPr id="9" name="Text Placeholder 2">
            <a:extLst>
              <a:ext uri="{FF2B5EF4-FFF2-40B4-BE49-F238E27FC236}">
                <a16:creationId xmlns:a16="http://schemas.microsoft.com/office/drawing/2014/main" id="{44331CF4-9247-16D3-DE1E-E02C1792BEC7}"/>
              </a:ext>
            </a:extLst>
          </p:cNvPr>
          <p:cNvSpPr txBox="1">
            <a:spLocks/>
          </p:cNvSpPr>
          <p:nvPr/>
        </p:nvSpPr>
        <p:spPr>
          <a:xfrm>
            <a:off x="415361" y="1289706"/>
            <a:ext cx="5252021" cy="253549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100000"/>
              </a:lnSpc>
              <a:spcBef>
                <a:spcPts val="500"/>
              </a:spcBef>
              <a:spcAft>
                <a:spcPts val="1000"/>
              </a:spcAft>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100000"/>
              </a:lnSpc>
              <a:spcBef>
                <a:spcPts val="500"/>
              </a:spcBef>
              <a:spcAft>
                <a:spcPts val="1000"/>
              </a:spcAft>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100000"/>
              </a:lnSpc>
              <a:spcBef>
                <a:spcPts val="500"/>
              </a:spcBef>
              <a:spcAft>
                <a:spcPts val="1000"/>
              </a:spcAft>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100000"/>
              </a:lnSpc>
              <a:spcBef>
                <a:spcPts val="500"/>
              </a:spcBef>
              <a:spcAft>
                <a:spcPts val="1000"/>
              </a:spcAft>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Ø"/>
            </a:pPr>
            <a:r>
              <a:rPr lang="en-US" b="1" dirty="0">
                <a:solidFill>
                  <a:srgbClr val="153348"/>
                </a:solidFill>
                <a:latin typeface="+mj-lt"/>
              </a:rPr>
              <a:t>10-Year Cycle</a:t>
            </a:r>
          </a:p>
          <a:p>
            <a:pPr marL="342900" indent="-342900">
              <a:buFont typeface="Wingdings" panose="05000000000000000000" pitchFamily="2" charset="2"/>
              <a:buChar char="Ø"/>
            </a:pPr>
            <a:r>
              <a:rPr lang="en-US" b="1" dirty="0">
                <a:solidFill>
                  <a:srgbClr val="153348"/>
                </a:solidFill>
                <a:latin typeface="+mj-lt"/>
              </a:rPr>
              <a:t>24,342 Total Poles</a:t>
            </a:r>
          </a:p>
          <a:p>
            <a:pPr marL="800100" lvl="1" indent="-342900">
              <a:buFont typeface="Wingdings" panose="05000000000000000000" pitchFamily="2" charset="2"/>
              <a:buChar char="Ø"/>
            </a:pPr>
            <a:r>
              <a:rPr lang="en-US" dirty="0">
                <a:solidFill>
                  <a:srgbClr val="153348"/>
                </a:solidFill>
                <a:latin typeface="+mj-lt"/>
              </a:rPr>
              <a:t>Testing for Pole Decay</a:t>
            </a:r>
          </a:p>
          <a:p>
            <a:pPr marL="800100" lvl="1" indent="-342900">
              <a:buFont typeface="Wingdings" panose="05000000000000000000" pitchFamily="2" charset="2"/>
              <a:buChar char="Ø"/>
            </a:pPr>
            <a:endParaRPr lang="en-US" b="1" dirty="0">
              <a:latin typeface="+mj-lt"/>
            </a:endParaRPr>
          </a:p>
        </p:txBody>
      </p:sp>
      <p:pic>
        <p:nvPicPr>
          <p:cNvPr id="11" name="Benton County Boundary">
            <a:extLst>
              <a:ext uri="{FF2B5EF4-FFF2-40B4-BE49-F238E27FC236}">
                <a16:creationId xmlns:a16="http://schemas.microsoft.com/office/drawing/2014/main" id="{C78C55B3-973B-CEA6-F1D1-E1032190A4E5}"/>
              </a:ext>
            </a:extLst>
          </p:cNvPr>
          <p:cNvPicPr>
            <a:picLocks/>
          </p:cNvPicPr>
          <p:nvPr/>
        </p:nvPicPr>
        <p:blipFill>
          <a:blip r:embed="rId3" r:link="rId4">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2" name="Rivers">
            <a:extLst>
              <a:ext uri="{FF2B5EF4-FFF2-40B4-BE49-F238E27FC236}">
                <a16:creationId xmlns:a16="http://schemas.microsoft.com/office/drawing/2014/main" id="{B3FC10FC-4E6B-C41F-F602-AB331DA61D4B}"/>
              </a:ext>
            </a:extLst>
          </p:cNvPr>
          <p:cNvPicPr>
            <a:picLocks/>
          </p:cNvPicPr>
          <p:nvPr/>
        </p:nvPicPr>
        <p:blipFill>
          <a:blip r:embed="rId5" r:link="rId6">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4" name="Road Centerlines">
            <a:extLst>
              <a:ext uri="{FF2B5EF4-FFF2-40B4-BE49-F238E27FC236}">
                <a16:creationId xmlns:a16="http://schemas.microsoft.com/office/drawing/2014/main" id="{B4B16AB1-7C7B-32E1-69F7-115A03B5DAAE}"/>
              </a:ext>
            </a:extLst>
          </p:cNvPr>
          <p:cNvPicPr>
            <a:picLocks/>
          </p:cNvPicPr>
          <p:nvPr/>
        </p:nvPicPr>
        <p:blipFill>
          <a:blip r:embed="rId7" r:link="rId8">
            <a:alphaModFix amt="70000"/>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5" name="Highways">
            <a:extLst>
              <a:ext uri="{FF2B5EF4-FFF2-40B4-BE49-F238E27FC236}">
                <a16:creationId xmlns:a16="http://schemas.microsoft.com/office/drawing/2014/main" id="{425A5F27-E97D-964C-98EE-C6DB3B8D9098}"/>
              </a:ext>
            </a:extLst>
          </p:cNvPr>
          <p:cNvPicPr>
            <a:picLocks/>
          </p:cNvPicPr>
          <p:nvPr/>
        </p:nvPicPr>
        <p:blipFill>
          <a:blip r:embed="rId9" r:link="rId10">
            <a:alphaModFix amt="35000"/>
            <a:extLst>
              <a:ext uri="{28A0092B-C50C-407E-A947-70E740481C1C}">
                <a14:useLocalDpi xmlns:a14="http://schemas.microsoft.com/office/drawing/2010/main" val="0"/>
              </a:ext>
            </a:extLst>
          </a:blip>
          <a:srcRect/>
          <a:stretch>
            <a:fillRect/>
          </a:stretch>
        </p:blipFill>
        <p:spPr>
          <a:xfrm>
            <a:off x="6934200" y="2401"/>
            <a:ext cx="5486399" cy="6857998"/>
          </a:xfrm>
          <a:prstGeom prst="rect">
            <a:avLst/>
          </a:prstGeom>
          <a:noFill/>
          <a:ln cap="flat">
            <a:noFill/>
          </a:ln>
        </p:spPr>
      </p:pic>
      <p:pic>
        <p:nvPicPr>
          <p:cNvPr id="16" name="Picture 15">
            <a:extLst>
              <a:ext uri="{FF2B5EF4-FFF2-40B4-BE49-F238E27FC236}">
                <a16:creationId xmlns:a16="http://schemas.microsoft.com/office/drawing/2014/main" id="{7BE4B477-9EA0-BEAD-9D0E-9A32A413D5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18358" y="4071282"/>
            <a:ext cx="2608073" cy="2287652"/>
          </a:xfrm>
          <a:prstGeom prst="rect">
            <a:avLst/>
          </a:prstGeom>
        </p:spPr>
      </p:pic>
      <p:pic>
        <p:nvPicPr>
          <p:cNvPr id="17" name="Picture 16">
            <a:extLst>
              <a:ext uri="{FF2B5EF4-FFF2-40B4-BE49-F238E27FC236}">
                <a16:creationId xmlns:a16="http://schemas.microsoft.com/office/drawing/2014/main" id="{7D15ED97-CBAA-E88E-AD11-A4AD64D32F8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934199" y="3306"/>
            <a:ext cx="5486400" cy="6858000"/>
          </a:xfrm>
          <a:prstGeom prst="rect">
            <a:avLst/>
          </a:prstGeom>
        </p:spPr>
      </p:pic>
      <p:pic>
        <p:nvPicPr>
          <p:cNvPr id="2" name="Picture 1" descr="A hole in the ground&#10;&#10;AI-generated content may be incorrect.">
            <a:extLst>
              <a:ext uri="{FF2B5EF4-FFF2-40B4-BE49-F238E27FC236}">
                <a16:creationId xmlns:a16="http://schemas.microsoft.com/office/drawing/2014/main" id="{E5C543B4-65F7-1501-0BC0-129107A3000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5400000">
            <a:off x="40489" y="3571288"/>
            <a:ext cx="3202128" cy="2401596"/>
          </a:xfrm>
          <a:prstGeom prst="rect">
            <a:avLst/>
          </a:prstGeom>
          <a:ln w="6350">
            <a:solidFill>
              <a:schemeClr val="bg1"/>
            </a:solidFill>
          </a:ln>
          <a:effectLst>
            <a:outerShdw blurRad="292100" dist="139700" dir="2700000" algn="ctr" rotWithShape="0">
              <a:srgbClr val="000000">
                <a:alpha val="65000"/>
              </a:srgbClr>
            </a:outerShdw>
          </a:effectLst>
        </p:spPr>
      </p:pic>
    </p:spTree>
    <p:extLst>
      <p:ext uri="{BB962C8B-B14F-4D97-AF65-F5344CB8AC3E}">
        <p14:creationId xmlns:p14="http://schemas.microsoft.com/office/powerpoint/2010/main" val="173341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500"/>
                                        <p:tgtEl>
                                          <p:spTgt spid="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C3B9F-F162-D5BF-2A1F-16A421DD08B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FAA4C30-1438-A688-FC8B-22026B76BBDE}"/>
              </a:ext>
            </a:extLst>
          </p:cNvPr>
          <p:cNvSpPr>
            <a:spLocks noGrp="1"/>
          </p:cNvSpPr>
          <p:nvPr>
            <p:ph type="sldNum" sz="quarter" idx="12"/>
          </p:nvPr>
        </p:nvSpPr>
        <p:spPr/>
        <p:txBody>
          <a:bodyPr/>
          <a:lstStyle/>
          <a:p>
            <a:fld id="{CC91EBC3-7C31-4E33-BA18-1FEA669A01B1}" type="slidenum">
              <a:rPr lang="en-US" smtClean="0"/>
              <a:pPr/>
              <a:t>17</a:t>
            </a:fld>
            <a:endParaRPr lang="en-US"/>
          </a:p>
        </p:txBody>
      </p:sp>
      <p:sp>
        <p:nvSpPr>
          <p:cNvPr id="19" name="Title 3">
            <a:extLst>
              <a:ext uri="{FF2B5EF4-FFF2-40B4-BE49-F238E27FC236}">
                <a16:creationId xmlns:a16="http://schemas.microsoft.com/office/drawing/2014/main" id="{93D2F9CB-126D-9398-428E-FF0B226E9521}"/>
              </a:ext>
            </a:extLst>
          </p:cNvPr>
          <p:cNvSpPr txBox="1">
            <a:spLocks/>
          </p:cNvSpPr>
          <p:nvPr/>
        </p:nvSpPr>
        <p:spPr>
          <a:xfrm>
            <a:off x="1" y="0"/>
            <a:ext cx="12192000"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chemeClr val="tx1">
                    <a:lumMod val="75000"/>
                    <a:lumOff val="25000"/>
                  </a:schemeClr>
                </a:solidFill>
                <a:latin typeface="Montserrat (Headings)"/>
                <a:cs typeface="Arial" panose="020B0604020202020204" pitchFamily="34" charset="0"/>
              </a:rPr>
              <a:t>Pole Testing</a:t>
            </a:r>
          </a:p>
        </p:txBody>
      </p:sp>
      <p:sp>
        <p:nvSpPr>
          <p:cNvPr id="10" name="Content Placeholder 9">
            <a:extLst>
              <a:ext uri="{FF2B5EF4-FFF2-40B4-BE49-F238E27FC236}">
                <a16:creationId xmlns:a16="http://schemas.microsoft.com/office/drawing/2014/main" id="{E209A2B3-C2A8-DAF7-9AC6-D41927245085}"/>
              </a:ext>
            </a:extLst>
          </p:cNvPr>
          <p:cNvSpPr>
            <a:spLocks noGrp="1"/>
          </p:cNvSpPr>
          <p:nvPr>
            <p:ph sz="half" idx="1"/>
          </p:nvPr>
        </p:nvSpPr>
        <p:spPr>
          <a:xfrm>
            <a:off x="533398" y="1423448"/>
            <a:ext cx="5562601" cy="4351338"/>
          </a:xfrm>
        </p:spPr>
        <p:txBody>
          <a:bodyPr>
            <a:normAutofit/>
          </a:bodyPr>
          <a:lstStyle/>
          <a:p>
            <a:pPr marL="0" indent="0">
              <a:buNone/>
            </a:pPr>
            <a:r>
              <a:rPr lang="en-US" sz="2000" b="1" dirty="0"/>
              <a:t>2026 Pole Testing Expense:</a:t>
            </a:r>
          </a:p>
          <a:p>
            <a:pPr lvl="1">
              <a:buFont typeface="Wingdings" panose="05000000000000000000" pitchFamily="2" charset="2"/>
              <a:buChar char="Ø"/>
            </a:pPr>
            <a:r>
              <a:rPr lang="en-US" sz="2000" dirty="0"/>
              <a:t> $182,224</a:t>
            </a:r>
          </a:p>
          <a:p>
            <a:pPr lvl="1">
              <a:buFont typeface="Wingdings" panose="05000000000000000000" pitchFamily="2" charset="2"/>
              <a:buChar char="Ø"/>
            </a:pPr>
            <a:r>
              <a:rPr lang="en-US" sz="2000" dirty="0"/>
              <a:t> 2,331 poles were tested</a:t>
            </a:r>
          </a:p>
          <a:p>
            <a:pPr lvl="1">
              <a:buFont typeface="Wingdings" panose="05000000000000000000" pitchFamily="2" charset="2"/>
              <a:buChar char="Ø"/>
            </a:pPr>
            <a:r>
              <a:rPr lang="en-US" sz="2000" dirty="0"/>
              <a:t>$78 cost per pole</a:t>
            </a:r>
          </a:p>
          <a:p>
            <a:pPr lvl="1">
              <a:buFont typeface="Wingdings" panose="05000000000000000000" pitchFamily="2" charset="2"/>
              <a:buChar char="Ø"/>
            </a:pPr>
            <a:r>
              <a:rPr lang="en-US" sz="2000" dirty="0"/>
              <a:t>Reject Poles: </a:t>
            </a:r>
            <a:r>
              <a:rPr lang="en-US" sz="2000" b="1" dirty="0">
                <a:solidFill>
                  <a:srgbClr val="FF0000"/>
                </a:solidFill>
              </a:rPr>
              <a:t>41</a:t>
            </a:r>
          </a:p>
          <a:p>
            <a:pPr lvl="2">
              <a:buFont typeface="Wingdings" panose="05000000000000000000" pitchFamily="2" charset="2"/>
              <a:buChar char="Ø"/>
            </a:pPr>
            <a:r>
              <a:rPr lang="en-US" sz="1800" b="1" dirty="0">
                <a:solidFill>
                  <a:srgbClr val="FF0000"/>
                </a:solidFill>
              </a:rPr>
              <a:t>1.7% </a:t>
            </a:r>
            <a:r>
              <a:rPr lang="en-US" sz="1800" dirty="0"/>
              <a:t>failure rate (typical &lt;1%)</a:t>
            </a:r>
          </a:p>
          <a:p>
            <a:pPr lvl="2">
              <a:buFont typeface="Wingdings" panose="05000000000000000000" pitchFamily="2" charset="2"/>
              <a:buChar char="Ø"/>
            </a:pPr>
            <a:r>
              <a:rPr lang="en-US" sz="1800" dirty="0"/>
              <a:t>Average pole age: 52 years</a:t>
            </a:r>
            <a:endParaRPr lang="en-US" dirty="0"/>
          </a:p>
        </p:txBody>
      </p:sp>
      <p:pic>
        <p:nvPicPr>
          <p:cNvPr id="3" name="Pole inspection">
            <a:extLst>
              <a:ext uri="{FF2B5EF4-FFF2-40B4-BE49-F238E27FC236}">
                <a16:creationId xmlns:a16="http://schemas.microsoft.com/office/drawing/2014/main" id="{E447FFA5-DF03-6E62-A11C-E368DFA694CD}"/>
              </a:ext>
            </a:extLst>
          </p:cNvPr>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7605969" y="1014884"/>
            <a:ext cx="4448107" cy="5560134"/>
          </a:xfrm>
          <a:prstGeom prst="rect">
            <a:avLst/>
          </a:prstGeom>
        </p:spPr>
      </p:pic>
      <p:pic>
        <p:nvPicPr>
          <p:cNvPr id="6" name="Pole inspection legend">
            <a:extLst>
              <a:ext uri="{FF2B5EF4-FFF2-40B4-BE49-F238E27FC236}">
                <a16:creationId xmlns:a16="http://schemas.microsoft.com/office/drawing/2014/main" id="{2BBD249B-3977-0086-AFFD-850FFE720614}"/>
              </a:ext>
            </a:extLst>
          </p:cNvPr>
          <p:cNvPicPr>
            <a:picLocks noChangeAspect="1"/>
          </p:cNvPicPr>
          <p:nvPr/>
        </p:nvPicPr>
        <p:blipFill>
          <a:blip r:embed="rId5" r:link="rId6">
            <a:extLst>
              <a:ext uri="{28A0092B-C50C-407E-A947-70E740481C1C}">
                <a14:useLocalDpi xmlns:a14="http://schemas.microsoft.com/office/drawing/2010/main" val="0"/>
              </a:ext>
            </a:extLst>
          </a:blip>
          <a:srcRect b="78459"/>
          <a:stretch>
            <a:fillRect/>
          </a:stretch>
        </p:blipFill>
        <p:spPr>
          <a:xfrm>
            <a:off x="3892151" y="5568963"/>
            <a:ext cx="3575893" cy="804353"/>
          </a:xfrm>
          <a:prstGeom prst="rect">
            <a:avLst/>
          </a:prstGeom>
        </p:spPr>
      </p:pic>
      <p:pic>
        <p:nvPicPr>
          <p:cNvPr id="4" name="Picture 3">
            <a:extLst>
              <a:ext uri="{FF2B5EF4-FFF2-40B4-BE49-F238E27FC236}">
                <a16:creationId xmlns:a16="http://schemas.microsoft.com/office/drawing/2014/main" id="{846FC599-916A-4999-E29D-0C530F1FB2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432728" y="1869398"/>
            <a:ext cx="4942718" cy="3707039"/>
          </a:xfrm>
          <a:prstGeom prst="rect">
            <a:avLst/>
          </a:prstGeom>
          <a:ln w="6350">
            <a:solidFill>
              <a:schemeClr val="bg1"/>
            </a:solidFill>
          </a:ln>
          <a:effectLst>
            <a:outerShdw blurRad="292100" dist="139700" dir="2700000" algn="ctr" rotWithShape="0">
              <a:srgbClr val="000000">
                <a:alpha val="65000"/>
              </a:srgbClr>
            </a:outerShdw>
          </a:effectLst>
        </p:spPr>
      </p:pic>
      <p:pic>
        <p:nvPicPr>
          <p:cNvPr id="8" name="Picture 7">
            <a:extLst>
              <a:ext uri="{FF2B5EF4-FFF2-40B4-BE49-F238E27FC236}">
                <a16:creationId xmlns:a16="http://schemas.microsoft.com/office/drawing/2014/main" id="{E9033F88-5539-F9F8-EFAE-1A39DFAD4C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3619871" y="1863142"/>
            <a:ext cx="4949868" cy="3712401"/>
          </a:xfrm>
          <a:prstGeom prst="rect">
            <a:avLst/>
          </a:prstGeom>
          <a:ln w="6350">
            <a:solidFill>
              <a:schemeClr val="bg1"/>
            </a:solidFill>
          </a:ln>
          <a:effectLst>
            <a:outerShdw blurRad="292100" dist="139700" dir="2700000" algn="ctr" rotWithShape="0">
              <a:srgbClr val="000000">
                <a:alpha val="65000"/>
              </a:srgbClr>
            </a:outerShdw>
          </a:effectLst>
        </p:spPr>
      </p:pic>
      <p:pic>
        <p:nvPicPr>
          <p:cNvPr id="7" name="Picture 6">
            <a:extLst>
              <a:ext uri="{FF2B5EF4-FFF2-40B4-BE49-F238E27FC236}">
                <a16:creationId xmlns:a16="http://schemas.microsoft.com/office/drawing/2014/main" id="{219A30BB-315E-8F34-318D-A101C6F37B0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7663344" y="1863140"/>
            <a:ext cx="4949870" cy="3712403"/>
          </a:xfrm>
          <a:prstGeom prst="rect">
            <a:avLst/>
          </a:prstGeom>
          <a:ln w="6350">
            <a:solidFill>
              <a:schemeClr val="bg1"/>
            </a:solidFill>
          </a:ln>
          <a:effectLst>
            <a:outerShdw blurRad="292100" dist="139700" dir="2700000" algn="ctr" rotWithShape="0">
              <a:srgbClr val="000000">
                <a:alpha val="65000"/>
              </a:srgbClr>
            </a:outerShdw>
          </a:effectLst>
        </p:spPr>
      </p:pic>
    </p:spTree>
    <p:extLst>
      <p:ext uri="{BB962C8B-B14F-4D97-AF65-F5344CB8AC3E}">
        <p14:creationId xmlns:p14="http://schemas.microsoft.com/office/powerpoint/2010/main" val="1818140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1" presetClass="exit" presetSubtype="0" fill="hold" grpId="0" nodeType="withEffect">
                                  <p:stCondLst>
                                    <p:cond delay="0"/>
                                  </p:stCondLst>
                                  <p:childTnLst>
                                    <p:set>
                                      <p:cBhvr>
                                        <p:cTn id="18" dur="1" fill="hold">
                                          <p:stCondLst>
                                            <p:cond delay="0"/>
                                          </p:stCondLst>
                                        </p:cTn>
                                        <p:tgtEl>
                                          <p:spTgt spid="10">
                                            <p:txEl>
                                              <p:pRg st="0" end="0"/>
                                            </p:txEl>
                                          </p:spTgt>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0">
                                            <p:txEl>
                                              <p:pRg st="1" end="1"/>
                                            </p:txEl>
                                          </p:spTgt>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0">
                                            <p:txEl>
                                              <p:pRg st="2" end="2"/>
                                            </p:txEl>
                                          </p:spTgt>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0">
                                            <p:txEl>
                                              <p:pRg st="3" end="3"/>
                                            </p:txEl>
                                          </p:spTgt>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10">
                                            <p:txEl>
                                              <p:pRg st="4" end="4"/>
                                            </p:txEl>
                                          </p:spTgt>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0">
                                            <p:txEl>
                                              <p:pRg st="5" end="5"/>
                                            </p:txEl>
                                          </p:spTgt>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0">
                                            <p:txEl>
                                              <p:pRg st="6" end="6"/>
                                            </p:txEl>
                                          </p:spTgt>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6"/>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02B96-2E5A-9813-DEE9-0D5321DD849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AC32D14-18CD-7620-8C33-85AEB399949D}"/>
              </a:ext>
            </a:extLst>
          </p:cNvPr>
          <p:cNvSpPr>
            <a:spLocks noGrp="1"/>
          </p:cNvSpPr>
          <p:nvPr>
            <p:ph type="title"/>
          </p:nvPr>
        </p:nvSpPr>
        <p:spPr/>
        <p:txBody>
          <a:bodyPr/>
          <a:lstStyle/>
          <a:p>
            <a:r>
              <a:rPr lang="en-US" dirty="0"/>
              <a:t>Asset Maintenance</a:t>
            </a:r>
          </a:p>
        </p:txBody>
      </p:sp>
      <p:sp>
        <p:nvSpPr>
          <p:cNvPr id="6" name="Text Placeholder 5">
            <a:extLst>
              <a:ext uri="{FF2B5EF4-FFF2-40B4-BE49-F238E27FC236}">
                <a16:creationId xmlns:a16="http://schemas.microsoft.com/office/drawing/2014/main" id="{5662F698-DC30-FE21-6C51-F8CFB98B4997}"/>
              </a:ext>
            </a:extLst>
          </p:cNvPr>
          <p:cNvSpPr>
            <a:spLocks noGrp="1"/>
          </p:cNvSpPr>
          <p:nvPr>
            <p:ph type="body" idx="1"/>
          </p:nvPr>
        </p:nvSpPr>
        <p:spPr>
          <a:xfrm>
            <a:off x="937850" y="3413183"/>
            <a:ext cx="11984773" cy="3429000"/>
          </a:xfrm>
        </p:spPr>
        <p:txBody>
          <a:bodyPr numCol="2">
            <a:noAutofit/>
          </a:bodyPr>
          <a:lstStyle/>
          <a:p>
            <a:pPr marL="342900" indent="-342900" algn="l">
              <a:lnSpc>
                <a:spcPct val="150000"/>
              </a:lnSpc>
              <a:buFont typeface="Wingdings" panose="05000000000000000000" pitchFamily="2" charset="2"/>
              <a:buChar char="Ø"/>
            </a:pPr>
            <a:r>
              <a:rPr lang="en-US" dirty="0"/>
              <a:t>Transmission Line Framing</a:t>
            </a:r>
          </a:p>
          <a:p>
            <a:pPr marL="342900" indent="-342900" algn="l">
              <a:lnSpc>
                <a:spcPct val="150000"/>
              </a:lnSpc>
              <a:buFont typeface="Wingdings" panose="05000000000000000000" pitchFamily="2" charset="2"/>
              <a:buChar char="Ø"/>
            </a:pPr>
            <a:r>
              <a:rPr lang="en-US" dirty="0"/>
              <a:t>Power Transformer Maintenance</a:t>
            </a:r>
          </a:p>
          <a:p>
            <a:pPr marL="342900" indent="-342900" algn="l">
              <a:lnSpc>
                <a:spcPct val="150000"/>
              </a:lnSpc>
              <a:buFont typeface="Wingdings" panose="05000000000000000000" pitchFamily="2" charset="2"/>
              <a:buChar char="Ø"/>
            </a:pPr>
            <a:r>
              <a:rPr lang="en-US" dirty="0"/>
              <a:t>Substation/Line Device Maintenance</a:t>
            </a:r>
          </a:p>
          <a:p>
            <a:pPr marL="342900" indent="-342900" algn="l">
              <a:lnSpc>
                <a:spcPct val="150000"/>
              </a:lnSpc>
              <a:buFont typeface="Wingdings" panose="05000000000000000000" pitchFamily="2" charset="2"/>
              <a:buChar char="Ø"/>
            </a:pPr>
            <a:r>
              <a:rPr lang="en-US" dirty="0"/>
              <a:t>Nine Canyon Windfarm</a:t>
            </a:r>
          </a:p>
          <a:p>
            <a:pPr marL="342900" indent="-342900" algn="l">
              <a:lnSpc>
                <a:spcPct val="150000"/>
              </a:lnSpc>
              <a:buFont typeface="Wingdings" panose="05000000000000000000" pitchFamily="2" charset="2"/>
              <a:buChar char="Ø"/>
            </a:pPr>
            <a:endParaRPr lang="en-US" dirty="0"/>
          </a:p>
        </p:txBody>
      </p:sp>
      <p:sp>
        <p:nvSpPr>
          <p:cNvPr id="4" name="Slide Number Placeholder 3">
            <a:extLst>
              <a:ext uri="{FF2B5EF4-FFF2-40B4-BE49-F238E27FC236}">
                <a16:creationId xmlns:a16="http://schemas.microsoft.com/office/drawing/2014/main" id="{0101254F-08AA-7ABB-9D89-227B87A80762}"/>
              </a:ext>
            </a:extLst>
          </p:cNvPr>
          <p:cNvSpPr>
            <a:spLocks noGrp="1"/>
          </p:cNvSpPr>
          <p:nvPr>
            <p:ph type="sldNum" sz="quarter" idx="4294967295"/>
          </p:nvPr>
        </p:nvSpPr>
        <p:spPr>
          <a:xfrm>
            <a:off x="11807825" y="6575425"/>
            <a:ext cx="384175" cy="280988"/>
          </a:xfrm>
        </p:spPr>
        <p:txBody>
          <a:bodyPr/>
          <a:lstStyle/>
          <a:p>
            <a:fld id="{14A0D438-1743-42C4-8C31-D251F13359CC}" type="slidenum">
              <a:rPr lang="en-US" smtClean="0"/>
              <a:t>18</a:t>
            </a:fld>
            <a:endParaRPr lang="en-US"/>
          </a:p>
        </p:txBody>
      </p:sp>
    </p:spTree>
    <p:extLst>
      <p:ext uri="{BB962C8B-B14F-4D97-AF65-F5344CB8AC3E}">
        <p14:creationId xmlns:p14="http://schemas.microsoft.com/office/powerpoint/2010/main" val="2052675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7EE58-FE8D-7D3C-B057-D2CEEBE8F7EE}"/>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B9D4D44A-006E-22B6-5CB6-EC1924D989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3525" y="1054442"/>
            <a:ext cx="8630551" cy="541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Group 14">
            <a:extLst>
              <a:ext uri="{FF2B5EF4-FFF2-40B4-BE49-F238E27FC236}">
                <a16:creationId xmlns:a16="http://schemas.microsoft.com/office/drawing/2014/main" id="{DBEB2988-F4DA-25D9-64FC-5EAF8E01E93B}"/>
              </a:ext>
            </a:extLst>
          </p:cNvPr>
          <p:cNvGrpSpPr/>
          <p:nvPr/>
        </p:nvGrpSpPr>
        <p:grpSpPr>
          <a:xfrm>
            <a:off x="343823" y="2997823"/>
            <a:ext cx="2247619" cy="3314286"/>
            <a:chOff x="343823" y="2997823"/>
            <a:chExt cx="2247619" cy="3314286"/>
          </a:xfrm>
        </p:grpSpPr>
        <p:pic>
          <p:nvPicPr>
            <p:cNvPr id="35" name="Picture 34">
              <a:extLst>
                <a:ext uri="{FF2B5EF4-FFF2-40B4-BE49-F238E27FC236}">
                  <a16:creationId xmlns:a16="http://schemas.microsoft.com/office/drawing/2014/main" id="{1BA26C0A-9C46-AD7A-681A-9606C22436F2}"/>
                </a:ext>
              </a:extLst>
            </p:cNvPr>
            <p:cNvPicPr>
              <a:picLocks noChangeAspect="1"/>
            </p:cNvPicPr>
            <p:nvPr/>
          </p:nvPicPr>
          <p:blipFill>
            <a:blip r:embed="rId4"/>
            <a:stretch>
              <a:fillRect/>
            </a:stretch>
          </p:blipFill>
          <p:spPr>
            <a:xfrm>
              <a:off x="343823" y="2997823"/>
              <a:ext cx="2247619" cy="3314286"/>
            </a:xfrm>
            <a:prstGeom prst="rect">
              <a:avLst/>
            </a:prstGeom>
          </p:spPr>
        </p:pic>
        <p:sp>
          <p:nvSpPr>
            <p:cNvPr id="7" name="TextBox 6">
              <a:extLst>
                <a:ext uri="{FF2B5EF4-FFF2-40B4-BE49-F238E27FC236}">
                  <a16:creationId xmlns:a16="http://schemas.microsoft.com/office/drawing/2014/main" id="{AEDA1025-9568-6EDB-AA52-4F364159E291}"/>
                </a:ext>
              </a:extLst>
            </p:cNvPr>
            <p:cNvSpPr txBox="1"/>
            <p:nvPr/>
          </p:nvSpPr>
          <p:spPr>
            <a:xfrm>
              <a:off x="1602325" y="4894899"/>
              <a:ext cx="798617" cy="646331"/>
            </a:xfrm>
            <a:prstGeom prst="rect">
              <a:avLst/>
            </a:prstGeom>
            <a:noFill/>
          </p:spPr>
          <p:txBody>
            <a:bodyPr wrap="none" rtlCol="0">
              <a:spAutoFit/>
            </a:bodyPr>
            <a:lstStyle/>
            <a:p>
              <a:pPr algn="l"/>
              <a:r>
                <a:rPr lang="en-US" b="1" dirty="0"/>
                <a:t>Davit</a:t>
              </a:r>
            </a:p>
            <a:p>
              <a:pPr algn="ctr"/>
              <a:r>
                <a:rPr lang="en-US" b="1" dirty="0"/>
                <a:t>Arm</a:t>
              </a:r>
            </a:p>
          </p:txBody>
        </p:sp>
      </p:grpSp>
      <p:sp>
        <p:nvSpPr>
          <p:cNvPr id="5" name="Slide Number Placeholder 4">
            <a:extLst>
              <a:ext uri="{FF2B5EF4-FFF2-40B4-BE49-F238E27FC236}">
                <a16:creationId xmlns:a16="http://schemas.microsoft.com/office/drawing/2014/main" id="{EB6EF8CD-1F63-F013-F53E-472A2D640D80}"/>
              </a:ext>
            </a:extLst>
          </p:cNvPr>
          <p:cNvSpPr>
            <a:spLocks noGrp="1"/>
          </p:cNvSpPr>
          <p:nvPr>
            <p:ph type="sldNum" sz="quarter" idx="12"/>
          </p:nvPr>
        </p:nvSpPr>
        <p:spPr/>
        <p:txBody>
          <a:bodyPr/>
          <a:lstStyle/>
          <a:p>
            <a:fld id="{14A0D438-1743-42C4-8C31-D251F13359CC}" type="slidenum">
              <a:rPr lang="en-US" smtClean="0"/>
              <a:t>19</a:t>
            </a:fld>
            <a:endParaRPr lang="en-US"/>
          </a:p>
        </p:txBody>
      </p:sp>
      <p:sp>
        <p:nvSpPr>
          <p:cNvPr id="2" name="Title 1">
            <a:extLst>
              <a:ext uri="{FF2B5EF4-FFF2-40B4-BE49-F238E27FC236}">
                <a16:creationId xmlns:a16="http://schemas.microsoft.com/office/drawing/2014/main" id="{E8320B06-DB26-1344-4B59-A033CE643116}"/>
              </a:ext>
            </a:extLst>
          </p:cNvPr>
          <p:cNvSpPr>
            <a:spLocks noGrp="1"/>
          </p:cNvSpPr>
          <p:nvPr>
            <p:ph type="title"/>
          </p:nvPr>
        </p:nvSpPr>
        <p:spPr>
          <a:xfrm>
            <a:off x="0" y="1"/>
            <a:ext cx="12192000" cy="937260"/>
          </a:xfrm>
        </p:spPr>
        <p:txBody>
          <a:bodyPr>
            <a:normAutofit fontScale="90000"/>
          </a:bodyPr>
          <a:lstStyle/>
          <a:p>
            <a:r>
              <a:rPr lang="en-US" dirty="0"/>
              <a:t>115kV Transmission Framing Replacement </a:t>
            </a:r>
          </a:p>
        </p:txBody>
      </p:sp>
      <p:pic>
        <p:nvPicPr>
          <p:cNvPr id="13" name="Picture 12">
            <a:extLst>
              <a:ext uri="{FF2B5EF4-FFF2-40B4-BE49-F238E27FC236}">
                <a16:creationId xmlns:a16="http://schemas.microsoft.com/office/drawing/2014/main" id="{E7076E37-B231-2B70-5646-6260C472A96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40000" contrast="-20000"/>
                    </a14:imgEffect>
                  </a14:imgLayer>
                </a14:imgProps>
              </a:ext>
            </a:extLst>
          </a:blip>
          <a:srcRect l="3573" t="4129" r="1742" b="19969"/>
          <a:stretch>
            <a:fillRect/>
          </a:stretch>
        </p:blipFill>
        <p:spPr>
          <a:xfrm>
            <a:off x="2940389" y="3065501"/>
            <a:ext cx="2898798" cy="1411133"/>
          </a:xfrm>
          <a:prstGeom prst="rect">
            <a:avLst/>
          </a:prstGeom>
        </p:spPr>
      </p:pic>
      <p:pic>
        <p:nvPicPr>
          <p:cNvPr id="9" name="Picture 8">
            <a:extLst>
              <a:ext uri="{FF2B5EF4-FFF2-40B4-BE49-F238E27FC236}">
                <a16:creationId xmlns:a16="http://schemas.microsoft.com/office/drawing/2014/main" id="{B8BD37C4-E3AF-6D6B-CE0D-89EB2CEBEF5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40000" contrast="-20000"/>
                    </a14:imgEffect>
                  </a14:imgLayer>
                </a14:imgProps>
              </a:ext>
            </a:extLst>
          </a:blip>
          <a:srcRect l="3137" t="4126" r="3582" b="5110"/>
          <a:stretch>
            <a:fillRect/>
          </a:stretch>
        </p:blipFill>
        <p:spPr>
          <a:xfrm>
            <a:off x="2910346" y="3065500"/>
            <a:ext cx="3106524" cy="1411133"/>
          </a:xfrm>
          <a:prstGeom prst="rect">
            <a:avLst/>
          </a:prstGeom>
        </p:spPr>
      </p:pic>
      <p:sp>
        <p:nvSpPr>
          <p:cNvPr id="8" name="Rectangle: Rounded Corners 7">
            <a:extLst>
              <a:ext uri="{FF2B5EF4-FFF2-40B4-BE49-F238E27FC236}">
                <a16:creationId xmlns:a16="http://schemas.microsoft.com/office/drawing/2014/main" id="{A4BD1BBB-1DCD-07CF-2479-8299427074EF}"/>
              </a:ext>
            </a:extLst>
          </p:cNvPr>
          <p:cNvSpPr/>
          <p:nvPr/>
        </p:nvSpPr>
        <p:spPr>
          <a:xfrm>
            <a:off x="126503" y="1648155"/>
            <a:ext cx="2509939" cy="1178483"/>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rgbClr val="011F34"/>
                </a:solidFill>
                <a:effectLst>
                  <a:outerShdw blurRad="38100" dist="38100" dir="2700000" algn="tl">
                    <a:srgbClr val="000000">
                      <a:alpha val="43137"/>
                    </a:srgbClr>
                  </a:outerShdw>
                </a:effectLst>
              </a:rPr>
              <a:t>Total Completed Overall</a:t>
            </a:r>
          </a:p>
          <a:p>
            <a:pPr algn="ctr"/>
            <a:r>
              <a:rPr lang="en-US" sz="2800" b="1" i="1" dirty="0"/>
              <a:t>192</a:t>
            </a:r>
          </a:p>
        </p:txBody>
      </p:sp>
      <p:sp>
        <p:nvSpPr>
          <p:cNvPr id="10" name="Rectangle: Rounded Corners 9">
            <a:extLst>
              <a:ext uri="{FF2B5EF4-FFF2-40B4-BE49-F238E27FC236}">
                <a16:creationId xmlns:a16="http://schemas.microsoft.com/office/drawing/2014/main" id="{C795BB33-0F8F-12C7-362B-5BF800282985}"/>
              </a:ext>
            </a:extLst>
          </p:cNvPr>
          <p:cNvSpPr/>
          <p:nvPr/>
        </p:nvSpPr>
        <p:spPr>
          <a:xfrm>
            <a:off x="3208639" y="1638698"/>
            <a:ext cx="2509939" cy="1178483"/>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rgbClr val="011F34"/>
                </a:solidFill>
                <a:effectLst>
                  <a:outerShdw blurRad="38100" dist="38100" dir="2700000" algn="tl">
                    <a:srgbClr val="000000">
                      <a:alpha val="43137"/>
                    </a:srgbClr>
                  </a:outerShdw>
                </a:effectLst>
              </a:rPr>
              <a:t>Total Remaining</a:t>
            </a:r>
          </a:p>
          <a:p>
            <a:pPr algn="ctr"/>
            <a:r>
              <a:rPr lang="en-US" b="1" dirty="0">
                <a:solidFill>
                  <a:srgbClr val="011F34"/>
                </a:solidFill>
                <a:effectLst>
                  <a:outerShdw blurRad="38100" dist="38100" dir="2700000" algn="tl">
                    <a:srgbClr val="000000">
                      <a:alpha val="43137"/>
                    </a:srgbClr>
                  </a:outerShdw>
                </a:effectLst>
              </a:rPr>
              <a:t>Overall</a:t>
            </a:r>
          </a:p>
          <a:p>
            <a:pPr algn="ctr"/>
            <a:r>
              <a:rPr lang="en-US" sz="2800" b="1" i="1" dirty="0"/>
              <a:t>172</a:t>
            </a:r>
          </a:p>
        </p:txBody>
      </p:sp>
      <p:sp>
        <p:nvSpPr>
          <p:cNvPr id="11" name="Rectangle: Rounded Corners 10">
            <a:extLst>
              <a:ext uri="{FF2B5EF4-FFF2-40B4-BE49-F238E27FC236}">
                <a16:creationId xmlns:a16="http://schemas.microsoft.com/office/drawing/2014/main" id="{84BCC52B-EC1E-A531-AECC-2AF745740A2C}"/>
              </a:ext>
            </a:extLst>
          </p:cNvPr>
          <p:cNvSpPr/>
          <p:nvPr/>
        </p:nvSpPr>
        <p:spPr>
          <a:xfrm>
            <a:off x="6169820" y="1638697"/>
            <a:ext cx="2509939" cy="1178483"/>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rgbClr val="011F34"/>
                </a:solidFill>
                <a:effectLst>
                  <a:outerShdw blurRad="38100" dist="38100" dir="2700000" algn="tl">
                    <a:srgbClr val="000000">
                      <a:alpha val="43137"/>
                    </a:srgbClr>
                  </a:outerShdw>
                </a:effectLst>
              </a:rPr>
              <a:t>Avg Completed </a:t>
            </a:r>
          </a:p>
          <a:p>
            <a:pPr algn="ctr"/>
            <a:r>
              <a:rPr lang="en-US" b="1" dirty="0">
                <a:solidFill>
                  <a:srgbClr val="011F34"/>
                </a:solidFill>
                <a:effectLst>
                  <a:outerShdw blurRad="38100" dist="38100" dir="2700000" algn="tl">
                    <a:srgbClr val="000000">
                      <a:alpha val="43137"/>
                    </a:srgbClr>
                  </a:outerShdw>
                </a:effectLst>
              </a:rPr>
              <a:t>per Year</a:t>
            </a:r>
          </a:p>
          <a:p>
            <a:pPr algn="ctr"/>
            <a:r>
              <a:rPr lang="en-US" sz="2800" b="1" i="1" dirty="0"/>
              <a:t>50</a:t>
            </a:r>
          </a:p>
        </p:txBody>
      </p:sp>
      <p:sp>
        <p:nvSpPr>
          <p:cNvPr id="12" name="Rectangle: Rounded Corners 11">
            <a:extLst>
              <a:ext uri="{FF2B5EF4-FFF2-40B4-BE49-F238E27FC236}">
                <a16:creationId xmlns:a16="http://schemas.microsoft.com/office/drawing/2014/main" id="{3F7CE33B-1866-060C-51A8-014CBE865E08}"/>
              </a:ext>
            </a:extLst>
          </p:cNvPr>
          <p:cNvSpPr/>
          <p:nvPr/>
        </p:nvSpPr>
        <p:spPr>
          <a:xfrm>
            <a:off x="9131001" y="1638700"/>
            <a:ext cx="2509939" cy="1178483"/>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rgbClr val="011F34"/>
                </a:solidFill>
                <a:effectLst>
                  <a:outerShdw blurRad="38100" dist="38100" dir="2700000" algn="tl">
                    <a:srgbClr val="000000">
                      <a:alpha val="43137"/>
                    </a:srgbClr>
                  </a:outerShdw>
                </a:effectLst>
              </a:rPr>
              <a:t>Avg Cost per replacement </a:t>
            </a:r>
          </a:p>
          <a:p>
            <a:pPr algn="ctr"/>
            <a:r>
              <a:rPr lang="en-US" sz="2800" b="1" i="1" dirty="0"/>
              <a:t>$3,410</a:t>
            </a:r>
          </a:p>
        </p:txBody>
      </p:sp>
      <p:grpSp>
        <p:nvGrpSpPr>
          <p:cNvPr id="20" name="Group 19">
            <a:extLst>
              <a:ext uri="{FF2B5EF4-FFF2-40B4-BE49-F238E27FC236}">
                <a16:creationId xmlns:a16="http://schemas.microsoft.com/office/drawing/2014/main" id="{C69DFFBD-397B-4DAE-66A5-1EF3C2D8495A}"/>
              </a:ext>
            </a:extLst>
          </p:cNvPr>
          <p:cNvGrpSpPr/>
          <p:nvPr/>
        </p:nvGrpSpPr>
        <p:grpSpPr>
          <a:xfrm>
            <a:off x="343823" y="2997822"/>
            <a:ext cx="2566523" cy="3314285"/>
            <a:chOff x="343823" y="2997822"/>
            <a:chExt cx="2566523" cy="3314285"/>
          </a:xfrm>
        </p:grpSpPr>
        <p:pic>
          <p:nvPicPr>
            <p:cNvPr id="39" name="Picture 38">
              <a:extLst>
                <a:ext uri="{FF2B5EF4-FFF2-40B4-BE49-F238E27FC236}">
                  <a16:creationId xmlns:a16="http://schemas.microsoft.com/office/drawing/2014/main" id="{3889FB5D-09FE-0160-FAA4-838BB2867A36}"/>
                </a:ext>
              </a:extLst>
            </p:cNvPr>
            <p:cNvPicPr>
              <a:picLocks noChangeAspect="1"/>
            </p:cNvPicPr>
            <p:nvPr/>
          </p:nvPicPr>
          <p:blipFill>
            <a:blip r:embed="rId9"/>
            <a:stretch>
              <a:fillRect/>
            </a:stretch>
          </p:blipFill>
          <p:spPr>
            <a:xfrm>
              <a:off x="343823" y="2997822"/>
              <a:ext cx="2388839" cy="3314285"/>
            </a:xfrm>
            <a:prstGeom prst="rect">
              <a:avLst/>
            </a:prstGeom>
          </p:spPr>
        </p:pic>
        <p:sp>
          <p:nvSpPr>
            <p:cNvPr id="19" name="TextBox 18">
              <a:extLst>
                <a:ext uri="{FF2B5EF4-FFF2-40B4-BE49-F238E27FC236}">
                  <a16:creationId xmlns:a16="http://schemas.microsoft.com/office/drawing/2014/main" id="{32F1713D-778F-8975-74E9-BD6933DEAB02}"/>
                </a:ext>
              </a:extLst>
            </p:cNvPr>
            <p:cNvSpPr txBox="1"/>
            <p:nvPr/>
          </p:nvSpPr>
          <p:spPr>
            <a:xfrm>
              <a:off x="1479707" y="5296915"/>
              <a:ext cx="1430639" cy="830997"/>
            </a:xfrm>
            <a:prstGeom prst="rect">
              <a:avLst/>
            </a:prstGeom>
            <a:noFill/>
          </p:spPr>
          <p:txBody>
            <a:bodyPr wrap="square" rtlCol="0">
              <a:spAutoFit/>
            </a:bodyPr>
            <a:lstStyle/>
            <a:p>
              <a:pPr algn="ctr"/>
              <a:r>
                <a:rPr lang="en-US" sz="1600" b="1" dirty="0">
                  <a:solidFill>
                    <a:schemeClr val="bg2"/>
                  </a:solidFill>
                </a:rPr>
                <a:t>New Line Post Insulators</a:t>
              </a:r>
            </a:p>
          </p:txBody>
        </p:sp>
      </p:grpSp>
    </p:spTree>
    <p:extLst>
      <p:ext uri="{BB962C8B-B14F-4D97-AF65-F5344CB8AC3E}">
        <p14:creationId xmlns:p14="http://schemas.microsoft.com/office/powerpoint/2010/main" val="1440384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750" fill="hold"/>
                                        <p:tgtEl>
                                          <p:spTgt spid="13"/>
                                        </p:tgtEl>
                                        <p:attrNameLst>
                                          <p:attrName>ppt_x</p:attrName>
                                        </p:attrNameLst>
                                      </p:cBhvr>
                                      <p:tavLst>
                                        <p:tav tm="0">
                                          <p:val>
                                            <p:strVal val="0-#ppt_w/2"/>
                                          </p:val>
                                        </p:tav>
                                        <p:tav tm="100000">
                                          <p:val>
                                            <p:strVal val="#ppt_x"/>
                                          </p:val>
                                        </p:tav>
                                      </p:tavLst>
                                    </p:anim>
                                    <p:anim calcmode="lin" valueType="num">
                                      <p:cBhvr additive="base">
                                        <p:cTn id="34" dur="750" fill="hold"/>
                                        <p:tgtEl>
                                          <p:spTgt spid="13"/>
                                        </p:tgtEl>
                                        <p:attrNameLst>
                                          <p:attrName>ppt_y</p:attrName>
                                        </p:attrNameLst>
                                      </p:cBhvr>
                                      <p:tavLst>
                                        <p:tav tm="0">
                                          <p:val>
                                            <p:strVal val="#ppt_y"/>
                                          </p:val>
                                        </p:tav>
                                        <p:tav tm="100000">
                                          <p:val>
                                            <p:strVal val="#ppt_y"/>
                                          </p:val>
                                        </p:tav>
                                      </p:tavLst>
                                    </p:anim>
                                  </p:childTnLst>
                                </p:cTn>
                              </p:par>
                              <p:par>
                                <p:cTn id="35" presetID="1" presetClass="exit" presetSubtype="0" fill="hold" nodeType="withEffect">
                                  <p:stCondLst>
                                    <p:cond delay="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9"/>
                                          </p:stCondLst>
                                        </p:cTn>
                                        <p:tgtEl>
                                          <p:spTgt spid="13"/>
                                        </p:tgtEl>
                                        <p:attrNameLst>
                                          <p:attrName>style.visibility</p:attrName>
                                        </p:attrNameLst>
                                      </p:cBhvr>
                                      <p:to>
                                        <p:strVal val="hidden"/>
                                      </p:to>
                                    </p:set>
                                  </p:childTnLst>
                                </p:cTn>
                              </p:par>
                            </p:childTnLst>
                          </p:cTn>
                        </p:par>
                        <p:par>
                          <p:cTn id="39" fill="hold">
                            <p:stCondLst>
                              <p:cond delay="1000"/>
                            </p:stCondLst>
                            <p:childTnLst>
                              <p:par>
                                <p:cTn id="40" presetID="2" presetClass="entr" presetSubtype="8"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750" fill="hold"/>
                                        <p:tgtEl>
                                          <p:spTgt spid="9"/>
                                        </p:tgtEl>
                                        <p:attrNameLst>
                                          <p:attrName>ppt_x</p:attrName>
                                        </p:attrNameLst>
                                      </p:cBhvr>
                                      <p:tavLst>
                                        <p:tav tm="0">
                                          <p:val>
                                            <p:strVal val="0-#ppt_w/2"/>
                                          </p:val>
                                        </p:tav>
                                        <p:tav tm="100000">
                                          <p:val>
                                            <p:strVal val="#ppt_x"/>
                                          </p:val>
                                        </p:tav>
                                      </p:tavLst>
                                    </p:anim>
                                    <p:anim calcmode="lin" valueType="num">
                                      <p:cBhvr additive="base">
                                        <p:cTn id="43" dur="750" fill="hold"/>
                                        <p:tgtEl>
                                          <p:spTgt spid="9"/>
                                        </p:tgtEl>
                                        <p:attrNameLst>
                                          <p:attrName>ppt_y</p:attrName>
                                        </p:attrNameLst>
                                      </p:cBhvr>
                                      <p:tavLst>
                                        <p:tav tm="0">
                                          <p:val>
                                            <p:strVal val="#ppt_y"/>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1000"/>
                                        <p:tgtEl>
                                          <p:spTgt spid="20"/>
                                        </p:tgtEl>
                                      </p:cBhvr>
                                    </p:animEffect>
                                    <p:anim calcmode="lin" valueType="num">
                                      <p:cBhvr>
                                        <p:cTn id="47" dur="1000" fill="hold"/>
                                        <p:tgtEl>
                                          <p:spTgt spid="20"/>
                                        </p:tgtEl>
                                        <p:attrNameLst>
                                          <p:attrName>ppt_x</p:attrName>
                                        </p:attrNameLst>
                                      </p:cBhvr>
                                      <p:tavLst>
                                        <p:tav tm="0">
                                          <p:val>
                                            <p:strVal val="#ppt_x"/>
                                          </p:val>
                                        </p:tav>
                                        <p:tav tm="100000">
                                          <p:val>
                                            <p:strVal val="#ppt_x"/>
                                          </p:val>
                                        </p:tav>
                                      </p:tavLst>
                                    </p:anim>
                                    <p:anim calcmode="lin" valueType="num">
                                      <p:cBhvr>
                                        <p:cTn id="4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90C0DBE-6090-65AB-731E-238613800260}"/>
              </a:ext>
            </a:extLst>
          </p:cNvPr>
          <p:cNvPicPr>
            <a:picLocks noChangeAspect="1"/>
          </p:cNvPicPr>
          <p:nvPr/>
        </p:nvPicPr>
        <p:blipFill>
          <a:blip r:embed="rId3">
            <a:duotone>
              <a:schemeClr val="accent3">
                <a:shade val="45000"/>
                <a:satMod val="135000"/>
              </a:schemeClr>
              <a:prstClr val="white"/>
            </a:duotone>
          </a:blip>
          <a:stretch>
            <a:fillRect/>
          </a:stretch>
        </p:blipFill>
        <p:spPr>
          <a:xfrm>
            <a:off x="1483187" y="1930400"/>
            <a:ext cx="8956211" cy="4573103"/>
          </a:xfrm>
          <a:prstGeom prst="rect">
            <a:avLst/>
          </a:prstGeom>
        </p:spPr>
      </p:pic>
      <p:sp>
        <p:nvSpPr>
          <p:cNvPr id="2" name="Title 1"/>
          <p:cNvSpPr>
            <a:spLocks noGrp="1"/>
          </p:cNvSpPr>
          <p:nvPr>
            <p:ph type="title"/>
          </p:nvPr>
        </p:nvSpPr>
        <p:spPr>
          <a:xfrm>
            <a:off x="2143125" y="1100642"/>
            <a:ext cx="7905750" cy="728158"/>
          </a:xfrm>
        </p:spPr>
        <p:txBody>
          <a:bodyPr>
            <a:normAutofit/>
          </a:bodyPr>
          <a:lstStyle/>
          <a:p>
            <a:pPr algn="ctr"/>
            <a:r>
              <a:rPr lang="en-US" sz="4000" dirty="0">
                <a:solidFill>
                  <a:srgbClr val="011F34"/>
                </a:solidFill>
                <a:latin typeface="Arial" panose="020B0604020202020204" pitchFamily="34" charset="0"/>
                <a:cs typeface="Arial" panose="020B0604020202020204" pitchFamily="34" charset="0"/>
              </a:rPr>
              <a:t>Power Transformer Age</a:t>
            </a:r>
          </a:p>
        </p:txBody>
      </p:sp>
      <p:sp>
        <p:nvSpPr>
          <p:cNvPr id="3" name="Slide Number Placeholder 2"/>
          <p:cNvSpPr>
            <a:spLocks noGrp="1"/>
          </p:cNvSpPr>
          <p:nvPr>
            <p:ph type="sldNum" sz="quarter" idx="12"/>
          </p:nvPr>
        </p:nvSpPr>
        <p:spPr/>
        <p:txBody>
          <a:bodyPr/>
          <a:lstStyle/>
          <a:p>
            <a:fld id="{CC91EBC3-7C31-4E33-BA18-1FEA669A01B1}" type="slidenum">
              <a:rPr lang="en-US" smtClean="0"/>
              <a:pPr/>
              <a:t>20</a:t>
            </a:fld>
            <a:endParaRPr lang="en-US"/>
          </a:p>
        </p:txBody>
      </p:sp>
      <p:sp>
        <p:nvSpPr>
          <p:cNvPr id="7" name="Oval 6">
            <a:extLst>
              <a:ext uri="{FF2B5EF4-FFF2-40B4-BE49-F238E27FC236}">
                <a16:creationId xmlns:a16="http://schemas.microsoft.com/office/drawing/2014/main" id="{238103AC-C5CF-89E1-4BE1-A34B1BC315C5}"/>
              </a:ext>
            </a:extLst>
          </p:cNvPr>
          <p:cNvSpPr/>
          <p:nvPr/>
        </p:nvSpPr>
        <p:spPr>
          <a:xfrm>
            <a:off x="8185987" y="2743201"/>
            <a:ext cx="870524" cy="36237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hidden="1">
            <a:extLst>
              <a:ext uri="{FF2B5EF4-FFF2-40B4-BE49-F238E27FC236}">
                <a16:creationId xmlns:a16="http://schemas.microsoft.com/office/drawing/2014/main" id="{6EA40B1E-2BAF-B965-CB96-9A9F4D7008E2}"/>
              </a:ext>
            </a:extLst>
          </p:cNvPr>
          <p:cNvSpPr txBox="1"/>
          <p:nvPr/>
        </p:nvSpPr>
        <p:spPr>
          <a:xfrm>
            <a:off x="2582291" y="2540072"/>
            <a:ext cx="7027418" cy="289310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endParaRPr lang="en-US" sz="2000" dirty="0"/>
          </a:p>
          <a:p>
            <a:r>
              <a:rPr lang="en-US" dirty="0"/>
              <a:t>Capital Budget Planning:       2026 – 2046</a:t>
            </a:r>
          </a:p>
          <a:p>
            <a:endParaRPr lang="en-US" dirty="0"/>
          </a:p>
          <a:p>
            <a:endParaRPr lang="en-US" dirty="0"/>
          </a:p>
          <a:p>
            <a:r>
              <a:rPr lang="en-US" dirty="0"/>
              <a:t>Current Cost: 	 ~$1.4M each</a:t>
            </a:r>
          </a:p>
          <a:p>
            <a:endParaRPr lang="en-US" dirty="0"/>
          </a:p>
          <a:p>
            <a:endParaRPr lang="en-US" dirty="0"/>
          </a:p>
          <a:p>
            <a:r>
              <a:rPr lang="en-US" dirty="0"/>
              <a:t>The 5 Year Capital Plan includes a forecasted $1.8M in 2032+ </a:t>
            </a:r>
          </a:p>
          <a:p>
            <a:r>
              <a:rPr lang="en-US" sz="1400" i="1" dirty="0"/>
              <a:t>Revisited annually</a:t>
            </a:r>
          </a:p>
          <a:p>
            <a:endParaRPr lang="en-US" sz="2200" dirty="0"/>
          </a:p>
        </p:txBody>
      </p:sp>
      <p:sp>
        <p:nvSpPr>
          <p:cNvPr id="6" name="Title 3">
            <a:extLst>
              <a:ext uri="{FF2B5EF4-FFF2-40B4-BE49-F238E27FC236}">
                <a16:creationId xmlns:a16="http://schemas.microsoft.com/office/drawing/2014/main" id="{A7AABD45-DF7E-32FA-18EA-B0E30AB37FD0}"/>
              </a:ext>
            </a:extLst>
          </p:cNvPr>
          <p:cNvSpPr txBox="1">
            <a:spLocks/>
          </p:cNvSpPr>
          <p:nvPr/>
        </p:nvSpPr>
        <p:spPr>
          <a:xfrm>
            <a:off x="1" y="0"/>
            <a:ext cx="12192000"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a:solidFill>
                  <a:schemeClr val="tx1">
                    <a:lumMod val="75000"/>
                    <a:lumOff val="25000"/>
                  </a:schemeClr>
                </a:solidFill>
                <a:latin typeface="Montserrat (Headings)"/>
                <a:cs typeface="Arial" panose="020B0604020202020204" pitchFamily="34" charset="0"/>
              </a:rPr>
              <a:t>Power Transformer Maintenance</a:t>
            </a:r>
          </a:p>
        </p:txBody>
      </p:sp>
      <p:sp>
        <p:nvSpPr>
          <p:cNvPr id="4" name="Substation Transformer Complete">
            <a:extLst>
              <a:ext uri="{FF2B5EF4-FFF2-40B4-BE49-F238E27FC236}">
                <a16:creationId xmlns:a16="http://schemas.microsoft.com/office/drawing/2014/main" id="{B3A9E812-99F5-CF5E-597A-8AE8B75ACAF2}"/>
              </a:ext>
            </a:extLst>
          </p:cNvPr>
          <p:cNvSpPr/>
          <p:nvPr/>
        </p:nvSpPr>
        <p:spPr>
          <a:xfrm>
            <a:off x="9222903" y="1280712"/>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Total Inventory</a:t>
            </a:r>
          </a:p>
          <a:p>
            <a:pPr algn="ctr"/>
            <a:r>
              <a:rPr lang="en-US" sz="2800" b="1" i="1" dirty="0"/>
              <a:t>66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anim calcmode="lin" valueType="num">
                                      <p:cBhvr>
                                        <p:cTn id="24" dur="500" fill="hold"/>
                                        <p:tgtEl>
                                          <p:spTgt spid="9"/>
                                        </p:tgtEl>
                                        <p:attrNameLst>
                                          <p:attrName>ppt_x</p:attrName>
                                        </p:attrNameLst>
                                      </p:cBhvr>
                                      <p:tavLst>
                                        <p:tav tm="0">
                                          <p:val>
                                            <p:strVal val="#ppt_x"/>
                                          </p:val>
                                        </p:tav>
                                        <p:tav tm="100000">
                                          <p:val>
                                            <p:strVal val="#ppt_x"/>
                                          </p:val>
                                        </p:tav>
                                      </p:tavLst>
                                    </p:anim>
                                    <p:anim calcmode="lin" valueType="num">
                                      <p:cBhvr>
                                        <p:cTn id="25"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7135"/>
            <a:ext cx="12192000" cy="889299"/>
          </a:xfrm>
        </p:spPr>
        <p:txBody>
          <a:bodyPr>
            <a:normAutofit/>
          </a:bodyPr>
          <a:lstStyle/>
          <a:p>
            <a:pPr>
              <a:lnSpc>
                <a:spcPct val="100000"/>
              </a:lnSpc>
            </a:pPr>
            <a:r>
              <a:rPr lang="en-US" sz="4400" dirty="0">
                <a:solidFill>
                  <a:schemeClr val="tx1">
                    <a:lumMod val="75000"/>
                    <a:lumOff val="25000"/>
                  </a:schemeClr>
                </a:solidFill>
                <a:latin typeface="Montserrat (Headings)"/>
                <a:cs typeface="Arial" panose="020B0604020202020204" pitchFamily="34" charset="0"/>
              </a:rPr>
              <a:t>Specialized Electrical Testing</a:t>
            </a:r>
            <a:endParaRPr lang="en-US" sz="4400" dirty="0">
              <a:solidFill>
                <a:srgbClr val="011F34"/>
              </a:solidFill>
              <a:latin typeface="Montserrat (Headings)"/>
              <a:cs typeface="Arial" panose="020B0604020202020204" pitchFamily="34" charset="0"/>
            </a:endParaRPr>
          </a:p>
        </p:txBody>
      </p:sp>
      <p:sp>
        <p:nvSpPr>
          <p:cNvPr id="3" name="Testing"/>
          <p:cNvSpPr>
            <a:spLocks noGrp="1"/>
          </p:cNvSpPr>
          <p:nvPr>
            <p:ph idx="1"/>
          </p:nvPr>
        </p:nvSpPr>
        <p:spPr>
          <a:xfrm>
            <a:off x="0" y="1146712"/>
            <a:ext cx="8529780" cy="2609014"/>
          </a:xfrm>
        </p:spPr>
        <p:txBody>
          <a:bodyPr>
            <a:normAutofit/>
          </a:bodyPr>
          <a:lstStyle/>
          <a:p>
            <a:pPr lvl="1">
              <a:buFont typeface="Wingdings" panose="05000000000000000000" pitchFamily="2" charset="2"/>
              <a:buChar char="Ø"/>
            </a:pPr>
            <a:r>
              <a:rPr lang="en-US" sz="2000" dirty="0"/>
              <a:t>Measures insulation power factor or dissipation factor to detect hidden damage, moisture, or aging</a:t>
            </a:r>
          </a:p>
          <a:p>
            <a:pPr lvl="1">
              <a:buFont typeface="Wingdings" panose="05000000000000000000" pitchFamily="2" charset="2"/>
              <a:buChar char="Ø"/>
            </a:pPr>
            <a:r>
              <a:rPr lang="en-US" sz="2000" dirty="0"/>
              <a:t>Determines </a:t>
            </a:r>
            <a:r>
              <a:rPr lang="en-US" sz="2000" u="sng" dirty="0"/>
              <a:t>replace</a:t>
            </a:r>
            <a:r>
              <a:rPr lang="en-US" sz="2000" dirty="0"/>
              <a:t> vs </a:t>
            </a:r>
            <a:r>
              <a:rPr lang="en-US" sz="2000" u="sng" dirty="0"/>
              <a:t>repair</a:t>
            </a:r>
            <a:r>
              <a:rPr lang="en-US" sz="2000" dirty="0"/>
              <a:t> actions </a:t>
            </a:r>
          </a:p>
          <a:p>
            <a:pPr lvl="1">
              <a:buFont typeface="Wingdings" panose="05000000000000000000" pitchFamily="2" charset="2"/>
              <a:buChar char="Ø"/>
            </a:pPr>
            <a:r>
              <a:rPr lang="en-US" sz="2000" b="1" dirty="0"/>
              <a:t>Test: 6-year cycle for Substation Transformers</a:t>
            </a:r>
          </a:p>
          <a:p>
            <a:pPr lvl="1">
              <a:buFont typeface="Wingdings" panose="05000000000000000000" pitchFamily="2" charset="2"/>
              <a:buChar char="Ø"/>
            </a:pPr>
            <a:r>
              <a:rPr lang="en-US" sz="2000" b="1" dirty="0"/>
              <a:t>Test: 3 to 6-year cycle for 3-phase Substation Voltage Regulators</a:t>
            </a:r>
          </a:p>
        </p:txBody>
      </p:sp>
      <p:sp>
        <p:nvSpPr>
          <p:cNvPr id="4" name="Slide Number Placeholder 3"/>
          <p:cNvSpPr>
            <a:spLocks noGrp="1"/>
          </p:cNvSpPr>
          <p:nvPr>
            <p:ph type="sldNum" sz="quarter" idx="12"/>
          </p:nvPr>
        </p:nvSpPr>
        <p:spPr/>
        <p:txBody>
          <a:bodyPr/>
          <a:lstStyle/>
          <a:p>
            <a:fld id="{CC91EBC3-7C31-4E33-BA18-1FEA669A01B1}" type="slidenum">
              <a:rPr lang="en-US" smtClean="0"/>
              <a:pPr/>
              <a:t>21</a:t>
            </a:fld>
            <a:endParaRPr lang="en-US"/>
          </a:p>
        </p:txBody>
      </p:sp>
      <p:sp>
        <p:nvSpPr>
          <p:cNvPr id="5" name="Doble Testing">
            <a:extLst>
              <a:ext uri="{FF2B5EF4-FFF2-40B4-BE49-F238E27FC236}">
                <a16:creationId xmlns:a16="http://schemas.microsoft.com/office/drawing/2014/main" id="{B610F8B4-0F20-2AC0-009B-66D1D7B104DD}"/>
              </a:ext>
            </a:extLst>
          </p:cNvPr>
          <p:cNvSpPr txBox="1">
            <a:spLocks/>
          </p:cNvSpPr>
          <p:nvPr/>
        </p:nvSpPr>
        <p:spPr>
          <a:xfrm>
            <a:off x="45752" y="5817036"/>
            <a:ext cx="5958075" cy="56963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100000"/>
              </a:lnSpc>
              <a:spcBef>
                <a:spcPts val="500"/>
              </a:spcBef>
              <a:spcAft>
                <a:spcPts val="1000"/>
              </a:spcAft>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100000"/>
              </a:lnSpc>
              <a:spcBef>
                <a:spcPts val="500"/>
              </a:spcBef>
              <a:spcAft>
                <a:spcPts val="1000"/>
              </a:spcAft>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100000"/>
              </a:lnSpc>
              <a:spcBef>
                <a:spcPts val="500"/>
              </a:spcBef>
              <a:spcAft>
                <a:spcPts val="1000"/>
              </a:spcAft>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100000"/>
              </a:lnSpc>
              <a:spcBef>
                <a:spcPts val="500"/>
              </a:spcBef>
              <a:spcAft>
                <a:spcPts val="1000"/>
              </a:spcAft>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Wingdings" panose="05000000000000000000" pitchFamily="2" charset="2"/>
              <a:buChar char="Ø"/>
            </a:pPr>
            <a:endParaRPr lang="en-US" sz="2000" dirty="0"/>
          </a:p>
        </p:txBody>
      </p:sp>
      <p:pic>
        <p:nvPicPr>
          <p:cNvPr id="6" name="Picture 5" descr="A large metal structure with wires and wires&#10;&#10;Description automatically generated">
            <a:extLst>
              <a:ext uri="{FF2B5EF4-FFF2-40B4-BE49-F238E27FC236}">
                <a16:creationId xmlns:a16="http://schemas.microsoft.com/office/drawing/2014/main" id="{351B9A3F-7A66-A77D-36B0-24D6EC29C9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998526" y="2725731"/>
            <a:ext cx="4250035" cy="3187526"/>
          </a:xfrm>
          <a:prstGeom prst="rect">
            <a:avLst/>
          </a:prstGeom>
          <a:ln w="6350">
            <a:solidFill>
              <a:schemeClr val="tx1"/>
            </a:solid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6AD0DEAC-E702-C4BC-AC1E-E3C722E74A6F}"/>
              </a:ext>
            </a:extLst>
          </p:cNvPr>
          <p:cNvPicPr>
            <a:picLocks noChangeAspect="1"/>
          </p:cNvPicPr>
          <p:nvPr/>
        </p:nvPicPr>
        <p:blipFill>
          <a:blip r:embed="rId4">
            <a:extLst>
              <a:ext uri="{28A0092B-C50C-407E-A947-70E740481C1C}">
                <a14:useLocalDpi xmlns:a14="http://schemas.microsoft.com/office/drawing/2010/main" val="0"/>
              </a:ext>
            </a:extLst>
          </a:blip>
          <a:srcRect b="13251"/>
          <a:stretch>
            <a:fillRect/>
          </a:stretch>
        </p:blipFill>
        <p:spPr>
          <a:xfrm>
            <a:off x="8539794" y="2644857"/>
            <a:ext cx="3177513" cy="3675280"/>
          </a:xfrm>
          <a:prstGeom prst="rect">
            <a:avLst/>
          </a:prstGeom>
          <a:ln w="6350">
            <a:solidFill>
              <a:schemeClr val="bg1"/>
            </a:solidFill>
          </a:ln>
          <a:effectLst>
            <a:outerShdw blurRad="292100" dist="139700" dir="2700000" algn="ctr" rotWithShape="0">
              <a:srgbClr val="000000">
                <a:alpha val="65000"/>
              </a:srgbClr>
            </a:outerShdw>
          </a:effectLst>
        </p:spPr>
      </p:pic>
      <p:sp>
        <p:nvSpPr>
          <p:cNvPr id="9" name="Total Substation Regulator">
            <a:extLst>
              <a:ext uri="{FF2B5EF4-FFF2-40B4-BE49-F238E27FC236}">
                <a16:creationId xmlns:a16="http://schemas.microsoft.com/office/drawing/2014/main" id="{2EB5C0E2-22BD-EF9B-574B-D9EE931F4130}"/>
              </a:ext>
            </a:extLst>
          </p:cNvPr>
          <p:cNvSpPr/>
          <p:nvPr/>
        </p:nvSpPr>
        <p:spPr>
          <a:xfrm>
            <a:off x="8667856" y="1108657"/>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Total Substation Regulators</a:t>
            </a:r>
          </a:p>
          <a:p>
            <a:pPr algn="ctr"/>
            <a:r>
              <a:rPr lang="en-US" sz="2800" b="1" i="1" dirty="0"/>
              <a:t>15</a:t>
            </a:r>
          </a:p>
        </p:txBody>
      </p:sp>
      <p:sp>
        <p:nvSpPr>
          <p:cNvPr id="12" name="Substation Regulator Complete">
            <a:extLst>
              <a:ext uri="{FF2B5EF4-FFF2-40B4-BE49-F238E27FC236}">
                <a16:creationId xmlns:a16="http://schemas.microsoft.com/office/drawing/2014/main" id="{B7456612-174C-B31E-8B73-12E47D749A0A}"/>
              </a:ext>
            </a:extLst>
          </p:cNvPr>
          <p:cNvSpPr/>
          <p:nvPr/>
        </p:nvSpPr>
        <p:spPr>
          <a:xfrm>
            <a:off x="537744" y="4123894"/>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Complete</a:t>
            </a:r>
            <a:endParaRPr lang="en-US" b="1" dirty="0">
              <a:solidFill>
                <a:srgbClr val="011F34"/>
              </a:solidFill>
              <a:effectLst>
                <a:outerShdw blurRad="38100" dist="38100" dir="2700000" algn="tl">
                  <a:srgbClr val="000000">
                    <a:alpha val="43137"/>
                  </a:srgbClr>
                </a:outerShdw>
              </a:effectLst>
            </a:endParaRPr>
          </a:p>
          <a:p>
            <a:pPr algn="ctr"/>
            <a:r>
              <a:rPr lang="en-US" sz="2800" b="1" i="1" dirty="0"/>
              <a:t>6</a:t>
            </a:r>
          </a:p>
        </p:txBody>
      </p:sp>
      <p:sp>
        <p:nvSpPr>
          <p:cNvPr id="13" name="Substation Regulator Remaining">
            <a:extLst>
              <a:ext uri="{FF2B5EF4-FFF2-40B4-BE49-F238E27FC236}">
                <a16:creationId xmlns:a16="http://schemas.microsoft.com/office/drawing/2014/main" id="{8D8DD5A7-2F98-6506-A793-2BFE52E153E9}"/>
              </a:ext>
            </a:extLst>
          </p:cNvPr>
          <p:cNvSpPr/>
          <p:nvPr/>
        </p:nvSpPr>
        <p:spPr>
          <a:xfrm>
            <a:off x="4128341" y="4109464"/>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Remaining</a:t>
            </a:r>
            <a:endParaRPr lang="en-US" b="1" dirty="0">
              <a:solidFill>
                <a:srgbClr val="011F34"/>
              </a:solidFill>
              <a:effectLst>
                <a:outerShdw blurRad="38100" dist="38100" dir="2700000" algn="tl">
                  <a:srgbClr val="000000">
                    <a:alpha val="43137"/>
                  </a:srgbClr>
                </a:outerShdw>
              </a:effectLst>
            </a:endParaRPr>
          </a:p>
          <a:p>
            <a:pPr algn="ctr"/>
            <a:r>
              <a:rPr lang="en-US" sz="2800" b="1" i="1" dirty="0"/>
              <a:t>4</a:t>
            </a:r>
          </a:p>
        </p:txBody>
      </p:sp>
      <p:sp>
        <p:nvSpPr>
          <p:cNvPr id="14" name="Total Substation Transformers">
            <a:extLst>
              <a:ext uri="{FF2B5EF4-FFF2-40B4-BE49-F238E27FC236}">
                <a16:creationId xmlns:a16="http://schemas.microsoft.com/office/drawing/2014/main" id="{0916DF6C-A5DE-857D-4221-222DE9DA0871}"/>
              </a:ext>
            </a:extLst>
          </p:cNvPr>
          <p:cNvSpPr/>
          <p:nvPr/>
        </p:nvSpPr>
        <p:spPr>
          <a:xfrm>
            <a:off x="8667855" y="1099437"/>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Total Substation Transformers</a:t>
            </a:r>
          </a:p>
          <a:p>
            <a:pPr algn="ctr"/>
            <a:r>
              <a:rPr lang="en-US" sz="2800" b="1" i="1" dirty="0"/>
              <a:t>59</a:t>
            </a:r>
          </a:p>
        </p:txBody>
      </p:sp>
      <p:sp>
        <p:nvSpPr>
          <p:cNvPr id="15" name="Substation Transformer Complete">
            <a:extLst>
              <a:ext uri="{FF2B5EF4-FFF2-40B4-BE49-F238E27FC236}">
                <a16:creationId xmlns:a16="http://schemas.microsoft.com/office/drawing/2014/main" id="{9B6CE3CF-3887-0391-1BB7-0C961EC05DC5}"/>
              </a:ext>
            </a:extLst>
          </p:cNvPr>
          <p:cNvSpPr/>
          <p:nvPr/>
        </p:nvSpPr>
        <p:spPr>
          <a:xfrm>
            <a:off x="537743" y="4123894"/>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Complete</a:t>
            </a:r>
            <a:endParaRPr lang="en-US" b="1" dirty="0">
              <a:solidFill>
                <a:srgbClr val="011F34"/>
              </a:solidFill>
              <a:effectLst>
                <a:outerShdw blurRad="38100" dist="38100" dir="2700000" algn="tl">
                  <a:srgbClr val="000000">
                    <a:alpha val="43137"/>
                  </a:srgbClr>
                </a:outerShdw>
              </a:effectLst>
            </a:endParaRPr>
          </a:p>
          <a:p>
            <a:pPr algn="ctr"/>
            <a:r>
              <a:rPr lang="en-US" sz="2800" b="1" i="1" dirty="0"/>
              <a:t>7</a:t>
            </a:r>
          </a:p>
        </p:txBody>
      </p:sp>
      <p:sp>
        <p:nvSpPr>
          <p:cNvPr id="16" name="Substaion Transformer Remaining">
            <a:extLst>
              <a:ext uri="{FF2B5EF4-FFF2-40B4-BE49-F238E27FC236}">
                <a16:creationId xmlns:a16="http://schemas.microsoft.com/office/drawing/2014/main" id="{0F9C3BE7-FA89-B7B4-01AE-A6E5DA58C161}"/>
              </a:ext>
            </a:extLst>
          </p:cNvPr>
          <p:cNvSpPr/>
          <p:nvPr/>
        </p:nvSpPr>
        <p:spPr>
          <a:xfrm>
            <a:off x="4128341" y="4123894"/>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Remaining</a:t>
            </a:r>
            <a:endParaRPr lang="en-US" b="1" dirty="0">
              <a:solidFill>
                <a:srgbClr val="011F34"/>
              </a:solidFill>
              <a:effectLst>
                <a:outerShdw blurRad="38100" dist="38100" dir="2700000" algn="tl">
                  <a:srgbClr val="000000">
                    <a:alpha val="43137"/>
                  </a:srgbClr>
                </a:outerShdw>
              </a:effectLst>
            </a:endParaRPr>
          </a:p>
          <a:p>
            <a:pPr algn="ctr"/>
            <a:r>
              <a:rPr lang="en-US" sz="2800" b="1" i="1" dirty="0"/>
              <a:t>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500"/>
                                        <p:tgtEl>
                                          <p:spTgt spid="3">
                                            <p:txEl>
                                              <p:pRg st="2" end="2"/>
                                            </p:txEl>
                                          </p:spTgt>
                                        </p:tgtEl>
                                      </p:cBhvr>
                                    </p:animEffect>
                                  </p:childTnLst>
                                  <p:subTnLst>
                                    <p:set>
                                      <p:cBhvr override="childStyle">
                                        <p:cTn dur="1" fill="hold" display="0" masterRel="nextClick" afterEffect="1"/>
                                        <p:tgtEl>
                                          <p:spTgt spid="3">
                                            <p:txEl>
                                              <p:pRg st="2" end="2"/>
                                            </p:txEl>
                                          </p:spTgt>
                                        </p:tgtEl>
                                        <p:attrNameLst>
                                          <p:attrName>style.visibility</p:attrName>
                                        </p:attrNameLst>
                                      </p:cBhvr>
                                      <p:to>
                                        <p:strVal val="hidden"/>
                                      </p:to>
                                    </p:set>
                                  </p:sub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0" presetClass="entr" presetSubtype="0" fill="hold" nodeType="with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500"/>
                                        <p:tgtEl>
                                          <p:spTgt spid="3">
                                            <p:txEl>
                                              <p:pRg st="3" end="3"/>
                                            </p:txEl>
                                          </p:spTgt>
                                        </p:tgtEl>
                                      </p:cBhvr>
                                    </p:animEffect>
                                  </p:childTnLst>
                                </p:cTn>
                              </p:par>
                              <p:par>
                                <p:cTn id="41" presetID="1" presetClass="exit" presetSubtype="0" fill="hold" grpId="1" nodeType="withEffect">
                                  <p:stCondLst>
                                    <p:cond delay="0"/>
                                  </p:stCondLst>
                                  <p:childTnLst>
                                    <p:set>
                                      <p:cBhvr>
                                        <p:cTn id="42" dur="1" fill="hold">
                                          <p:stCondLst>
                                            <p:cond delay="0"/>
                                          </p:stCondLst>
                                        </p:cTn>
                                        <p:tgtEl>
                                          <p:spTgt spid="15"/>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6"/>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4"/>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P spid="14" grpId="0" animBg="1"/>
      <p:bldP spid="14" grpId="1" animBg="1"/>
      <p:bldP spid="15" grpId="0" animBg="1"/>
      <p:bldP spid="15" grpId="1" animBg="1"/>
      <p:bldP spid="16" grpId="0" animBg="1"/>
      <p:bldP spid="16"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C576639-D3A5-CD7F-047F-A227CC153416}"/>
              </a:ext>
            </a:extLst>
          </p:cNvPr>
          <p:cNvPicPr>
            <a:picLocks noChangeAspect="1"/>
          </p:cNvPicPr>
          <p:nvPr/>
        </p:nvPicPr>
        <p:blipFill>
          <a:blip r:embed="rId3"/>
          <a:stretch>
            <a:fillRect/>
          </a:stretch>
        </p:blipFill>
        <p:spPr>
          <a:xfrm>
            <a:off x="224489" y="3236486"/>
            <a:ext cx="3055533" cy="2325412"/>
          </a:xfrm>
          <a:prstGeom prst="rect">
            <a:avLst/>
          </a:prstGeom>
        </p:spPr>
      </p:pic>
      <p:sp>
        <p:nvSpPr>
          <p:cNvPr id="3" name="Content Placeholder 2"/>
          <p:cNvSpPr>
            <a:spLocks noGrp="1"/>
          </p:cNvSpPr>
          <p:nvPr>
            <p:ph sz="half" idx="1"/>
          </p:nvPr>
        </p:nvSpPr>
        <p:spPr>
          <a:xfrm>
            <a:off x="224489" y="1333272"/>
            <a:ext cx="11742721" cy="1695678"/>
          </a:xfrm>
        </p:spPr>
        <p:txBody>
          <a:bodyPr>
            <a:normAutofit/>
          </a:bodyPr>
          <a:lstStyle/>
          <a:p>
            <a:pPr lvl="1">
              <a:buFont typeface="Wingdings" panose="05000000000000000000" pitchFamily="2" charset="2"/>
              <a:buChar char="Ø"/>
            </a:pPr>
            <a:r>
              <a:rPr lang="en-US" dirty="0"/>
              <a:t>Annual cycle for power transformers and voltage regulators</a:t>
            </a:r>
          </a:p>
          <a:p>
            <a:pPr lvl="1">
              <a:buFont typeface="Wingdings" panose="05000000000000000000" pitchFamily="2" charset="2"/>
              <a:buChar char="Ø"/>
            </a:pPr>
            <a:r>
              <a:rPr lang="en-US" b="1" dirty="0"/>
              <a:t>Electrical test </a:t>
            </a:r>
            <a:r>
              <a:rPr lang="en-US" dirty="0"/>
              <a:t>and </a:t>
            </a:r>
            <a:r>
              <a:rPr lang="en-US" b="1" dirty="0"/>
              <a:t>oil test </a:t>
            </a:r>
            <a:r>
              <a:rPr lang="en-US" dirty="0"/>
              <a:t>results are weighted for </a:t>
            </a:r>
            <a:r>
              <a:rPr lang="en-US" b="1" dirty="0"/>
              <a:t>criticality</a:t>
            </a:r>
            <a:r>
              <a:rPr lang="en-US" dirty="0"/>
              <a:t> ranking</a:t>
            </a:r>
          </a:p>
          <a:p>
            <a:pPr lvl="1">
              <a:buFont typeface="Wingdings" panose="05000000000000000000" pitchFamily="2" charset="2"/>
              <a:buChar char="Ø"/>
            </a:pPr>
            <a:endParaRPr lang="en-US" dirty="0"/>
          </a:p>
          <a:p>
            <a:pPr lvl="1">
              <a:buNone/>
            </a:pPr>
            <a:endParaRPr lang="en-US" dirty="0"/>
          </a:p>
        </p:txBody>
      </p:sp>
      <p:sp>
        <p:nvSpPr>
          <p:cNvPr id="2" name="Title 1"/>
          <p:cNvSpPr>
            <a:spLocks noGrp="1"/>
          </p:cNvSpPr>
          <p:nvPr>
            <p:ph type="title"/>
          </p:nvPr>
        </p:nvSpPr>
        <p:spPr>
          <a:xfrm>
            <a:off x="0" y="0"/>
            <a:ext cx="12192000" cy="901888"/>
          </a:xfrm>
        </p:spPr>
        <p:txBody>
          <a:bodyPr>
            <a:normAutofit/>
          </a:bodyPr>
          <a:lstStyle/>
          <a:p>
            <a:r>
              <a:rPr lang="en-US" dirty="0">
                <a:solidFill>
                  <a:schemeClr val="tx1">
                    <a:lumMod val="75000"/>
                    <a:lumOff val="25000"/>
                  </a:schemeClr>
                </a:solidFill>
                <a:latin typeface="Montserrat (Headings)"/>
                <a:cs typeface="Arial" panose="020B0604020202020204" pitchFamily="34" charset="0"/>
              </a:rPr>
              <a:t>Oil Testing</a:t>
            </a:r>
            <a:endParaRPr lang="en-US" dirty="0">
              <a:latin typeface="Montserrat (Headings)"/>
            </a:endParaRPr>
          </a:p>
        </p:txBody>
      </p:sp>
      <p:sp>
        <p:nvSpPr>
          <p:cNvPr id="8" name="Slide Number Placeholder 7"/>
          <p:cNvSpPr>
            <a:spLocks noGrp="1"/>
          </p:cNvSpPr>
          <p:nvPr>
            <p:ph type="sldNum" sz="quarter" idx="12"/>
          </p:nvPr>
        </p:nvSpPr>
        <p:spPr/>
        <p:txBody>
          <a:bodyPr/>
          <a:lstStyle/>
          <a:p>
            <a:fld id="{CC91EBC3-7C31-4E33-BA18-1FEA669A01B1}" type="slidenum">
              <a:rPr lang="en-US" smtClean="0"/>
              <a:pPr/>
              <a:t>22</a:t>
            </a:fld>
            <a:endParaRPr lang="en-US"/>
          </a:p>
        </p:txBody>
      </p:sp>
      <p:grpSp>
        <p:nvGrpSpPr>
          <p:cNvPr id="5" name="Group 4">
            <a:extLst>
              <a:ext uri="{FF2B5EF4-FFF2-40B4-BE49-F238E27FC236}">
                <a16:creationId xmlns:a16="http://schemas.microsoft.com/office/drawing/2014/main" id="{0B2B94CC-8D63-36B0-C534-F50BCC8C54FF}"/>
              </a:ext>
            </a:extLst>
          </p:cNvPr>
          <p:cNvGrpSpPr/>
          <p:nvPr/>
        </p:nvGrpSpPr>
        <p:grpSpPr>
          <a:xfrm>
            <a:off x="4443452" y="3028950"/>
            <a:ext cx="7004101" cy="2480382"/>
            <a:chOff x="2065121" y="3319244"/>
            <a:chExt cx="8056184" cy="2852959"/>
          </a:xfrm>
        </p:grpSpPr>
        <p:pic>
          <p:nvPicPr>
            <p:cNvPr id="11" name="Picture 10">
              <a:extLst>
                <a:ext uri="{FF2B5EF4-FFF2-40B4-BE49-F238E27FC236}">
                  <a16:creationId xmlns:a16="http://schemas.microsoft.com/office/drawing/2014/main" id="{50466872-85E9-54C6-5B19-12FE7DCCC61B}"/>
                </a:ext>
              </a:extLst>
            </p:cNvPr>
            <p:cNvPicPr>
              <a:picLocks noChangeAspect="1"/>
            </p:cNvPicPr>
            <p:nvPr/>
          </p:nvPicPr>
          <p:blipFill>
            <a:blip r:embed="rId4"/>
            <a:stretch>
              <a:fillRect/>
            </a:stretch>
          </p:blipFill>
          <p:spPr>
            <a:xfrm>
              <a:off x="2065121" y="3319244"/>
              <a:ext cx="8056184" cy="2852959"/>
            </a:xfrm>
            <a:prstGeom prst="rect">
              <a:avLst/>
            </a:prstGeom>
          </p:spPr>
        </p:pic>
        <p:sp>
          <p:nvSpPr>
            <p:cNvPr id="9" name="Oval 8">
              <a:extLst>
                <a:ext uri="{FF2B5EF4-FFF2-40B4-BE49-F238E27FC236}">
                  <a16:creationId xmlns:a16="http://schemas.microsoft.com/office/drawing/2014/main" id="{690565DF-F4A0-8A60-4F4E-3E9B6831071D}"/>
                </a:ext>
              </a:extLst>
            </p:cNvPr>
            <p:cNvSpPr/>
            <p:nvPr/>
          </p:nvSpPr>
          <p:spPr>
            <a:xfrm>
              <a:off x="8546628" y="4459375"/>
              <a:ext cx="357886" cy="24111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F4713096-35BC-80D2-9423-4AC24D0C7A42}"/>
              </a:ext>
            </a:extLst>
          </p:cNvPr>
          <p:cNvPicPr>
            <a:picLocks noChangeAspect="1"/>
          </p:cNvPicPr>
          <p:nvPr/>
        </p:nvPicPr>
        <p:blipFill>
          <a:blip r:embed="rId5"/>
          <a:stretch>
            <a:fillRect/>
          </a:stretch>
        </p:blipFill>
        <p:spPr>
          <a:xfrm>
            <a:off x="1978352" y="2850244"/>
            <a:ext cx="7518451" cy="3318575"/>
          </a:xfrm>
          <a:prstGeom prst="rect">
            <a:avLst/>
          </a:prstGeom>
        </p:spPr>
      </p:pic>
      <p:sp>
        <p:nvSpPr>
          <p:cNvPr id="6" name="Rectangle: Rounded Corners 5">
            <a:extLst>
              <a:ext uri="{FF2B5EF4-FFF2-40B4-BE49-F238E27FC236}">
                <a16:creationId xmlns:a16="http://schemas.microsoft.com/office/drawing/2014/main" id="{F01B4FA2-D3C1-4357-B96F-41695824C99A}"/>
              </a:ext>
            </a:extLst>
          </p:cNvPr>
          <p:cNvSpPr/>
          <p:nvPr/>
        </p:nvSpPr>
        <p:spPr>
          <a:xfrm>
            <a:off x="4080510" y="2868930"/>
            <a:ext cx="3669030" cy="3299889"/>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5"/>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14"/>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par>
                                <p:cTn id="23" presetID="53" presetClass="entr" presetSubtype="16"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299"/>
            <a:ext cx="12192000" cy="959554"/>
          </a:xfrm>
        </p:spPr>
        <p:txBody>
          <a:bodyPr>
            <a:normAutofit/>
          </a:bodyPr>
          <a:lstStyle/>
          <a:p>
            <a:r>
              <a:rPr lang="en-US" dirty="0">
                <a:solidFill>
                  <a:schemeClr val="tx1">
                    <a:lumMod val="75000"/>
                    <a:lumOff val="25000"/>
                  </a:schemeClr>
                </a:solidFill>
                <a:latin typeface="Montserrat (Headings)"/>
                <a:cs typeface="Arial" panose="020B0604020202020204" pitchFamily="34" charset="0"/>
              </a:rPr>
              <a:t>Mechanical Performance Testing</a:t>
            </a:r>
          </a:p>
        </p:txBody>
      </p:sp>
      <p:sp>
        <p:nvSpPr>
          <p:cNvPr id="3" name="Content Placeholder 2"/>
          <p:cNvSpPr>
            <a:spLocks noGrp="1"/>
          </p:cNvSpPr>
          <p:nvPr>
            <p:ph sz="half" idx="1"/>
          </p:nvPr>
        </p:nvSpPr>
        <p:spPr>
          <a:xfrm>
            <a:off x="271204" y="1091831"/>
            <a:ext cx="9151575" cy="1213596"/>
          </a:xfrm>
        </p:spPr>
        <p:txBody>
          <a:bodyPr>
            <a:normAutofit/>
          </a:bodyPr>
          <a:lstStyle/>
          <a:p>
            <a:pPr marL="452438" lvl="1" indent="-342900">
              <a:buFont typeface="Wingdings" panose="05000000000000000000" pitchFamily="2" charset="2"/>
              <a:buChar char="Ø"/>
            </a:pPr>
            <a:r>
              <a:rPr lang="en-US" sz="2000" b="1" dirty="0"/>
              <a:t>Test: 2 to 3-year cycle for substation breakers &amp; reclosers</a:t>
            </a:r>
          </a:p>
          <a:p>
            <a:pPr marL="452438" lvl="1" indent="-342900">
              <a:buFont typeface="Wingdings" panose="05000000000000000000" pitchFamily="2" charset="2"/>
              <a:buChar char="Ø"/>
            </a:pPr>
            <a:r>
              <a:rPr lang="en-US" sz="2000" b="1" dirty="0"/>
              <a:t>Test: 10-year cycle or 50,000 operations for line voltage regulators</a:t>
            </a:r>
          </a:p>
        </p:txBody>
      </p:sp>
      <p:sp>
        <p:nvSpPr>
          <p:cNvPr id="5" name="Slide Number Placeholder 4"/>
          <p:cNvSpPr>
            <a:spLocks noGrp="1"/>
          </p:cNvSpPr>
          <p:nvPr>
            <p:ph type="sldNum" sz="quarter" idx="12"/>
          </p:nvPr>
        </p:nvSpPr>
        <p:spPr/>
        <p:txBody>
          <a:bodyPr/>
          <a:lstStyle/>
          <a:p>
            <a:fld id="{CC91EBC3-7C31-4E33-BA18-1FEA669A01B1}" type="slidenum">
              <a:rPr lang="en-US" smtClean="0"/>
              <a:pPr/>
              <a:t>23</a:t>
            </a:fld>
            <a:endParaRPr lang="en-US"/>
          </a:p>
        </p:txBody>
      </p:sp>
      <p:pic>
        <p:nvPicPr>
          <p:cNvPr id="15" name="Picture 14" descr="A person working on a machine&#10;&#10;Description automatically generated">
            <a:extLst>
              <a:ext uri="{FF2B5EF4-FFF2-40B4-BE49-F238E27FC236}">
                <a16:creationId xmlns:a16="http://schemas.microsoft.com/office/drawing/2014/main" id="{5F9C7735-3B22-7D77-C018-2479E698B6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600510" y="2644986"/>
            <a:ext cx="4273006" cy="3204755"/>
          </a:xfrm>
          <a:prstGeom prst="rect">
            <a:avLst/>
          </a:prstGeom>
          <a:ln w="6350">
            <a:solidFill>
              <a:schemeClr val="bg1"/>
            </a:solidFill>
          </a:ln>
          <a:effectLst>
            <a:outerShdw blurRad="292100" dist="139700" dir="2700000" algn="tl" rotWithShape="0">
              <a:srgbClr val="333333">
                <a:alpha val="65000"/>
              </a:srgbClr>
            </a:outerShdw>
          </a:effectLst>
        </p:spPr>
      </p:pic>
      <p:pic>
        <p:nvPicPr>
          <p:cNvPr id="8" name="Picture 7" descr="A person standing next to a machine&#10;&#10;Description automatically generated">
            <a:extLst>
              <a:ext uri="{FF2B5EF4-FFF2-40B4-BE49-F238E27FC236}">
                <a16:creationId xmlns:a16="http://schemas.microsoft.com/office/drawing/2014/main" id="{F4960212-580B-4935-EE58-E31AD9FCD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600509" y="2650408"/>
            <a:ext cx="4273008" cy="3204756"/>
          </a:xfrm>
          <a:prstGeom prst="rect">
            <a:avLst/>
          </a:prstGeom>
          <a:ln w="6350">
            <a:solidFill>
              <a:schemeClr val="bg1"/>
            </a:solidFill>
          </a:ln>
          <a:effectLst>
            <a:outerShdw blurRad="292100" dist="139700" dir="2700000" algn="tl" rotWithShape="0">
              <a:srgbClr val="333333">
                <a:alpha val="65000"/>
              </a:srgbClr>
            </a:outerShdw>
          </a:effectLst>
        </p:spPr>
      </p:pic>
      <p:sp>
        <p:nvSpPr>
          <p:cNvPr id="9" name="Total Substation B&amp;R">
            <a:extLst>
              <a:ext uri="{FF2B5EF4-FFF2-40B4-BE49-F238E27FC236}">
                <a16:creationId xmlns:a16="http://schemas.microsoft.com/office/drawing/2014/main" id="{004DF266-0158-8FC3-2E77-C7BE687E875D}"/>
              </a:ext>
            </a:extLst>
          </p:cNvPr>
          <p:cNvSpPr/>
          <p:nvPr/>
        </p:nvSpPr>
        <p:spPr>
          <a:xfrm>
            <a:off x="2329566" y="2488551"/>
            <a:ext cx="3035648"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Total Substation Breakers &amp; Reclosers</a:t>
            </a:r>
          </a:p>
          <a:p>
            <a:pPr algn="ctr"/>
            <a:r>
              <a:rPr lang="en-US" sz="2800" b="1" i="1" dirty="0"/>
              <a:t>126</a:t>
            </a:r>
          </a:p>
        </p:txBody>
      </p:sp>
      <p:sp>
        <p:nvSpPr>
          <p:cNvPr id="12" name="Substation B&amp;R Complete">
            <a:extLst>
              <a:ext uri="{FF2B5EF4-FFF2-40B4-BE49-F238E27FC236}">
                <a16:creationId xmlns:a16="http://schemas.microsoft.com/office/drawing/2014/main" id="{B93A7CCD-4F7A-9E7C-CD83-8A2CD598DA2E}"/>
              </a:ext>
            </a:extLst>
          </p:cNvPr>
          <p:cNvSpPr/>
          <p:nvPr/>
        </p:nvSpPr>
        <p:spPr>
          <a:xfrm>
            <a:off x="549266" y="4137840"/>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Complete</a:t>
            </a:r>
            <a:endParaRPr lang="en-US" b="1" dirty="0">
              <a:solidFill>
                <a:srgbClr val="011F34"/>
              </a:solidFill>
              <a:effectLst>
                <a:outerShdw blurRad="38100" dist="38100" dir="2700000" algn="tl">
                  <a:srgbClr val="000000">
                    <a:alpha val="43137"/>
                  </a:srgbClr>
                </a:outerShdw>
              </a:effectLst>
            </a:endParaRPr>
          </a:p>
          <a:p>
            <a:pPr algn="ctr"/>
            <a:r>
              <a:rPr lang="en-US" sz="2800" b="1" i="1" dirty="0"/>
              <a:t>39</a:t>
            </a:r>
          </a:p>
        </p:txBody>
      </p:sp>
      <p:sp>
        <p:nvSpPr>
          <p:cNvPr id="14" name="Substation B&amp;R Remaining">
            <a:extLst>
              <a:ext uri="{FF2B5EF4-FFF2-40B4-BE49-F238E27FC236}">
                <a16:creationId xmlns:a16="http://schemas.microsoft.com/office/drawing/2014/main" id="{597E6A9F-E842-F0FC-76E9-C532DA267111}"/>
              </a:ext>
            </a:extLst>
          </p:cNvPr>
          <p:cNvSpPr/>
          <p:nvPr/>
        </p:nvSpPr>
        <p:spPr>
          <a:xfrm>
            <a:off x="4139357" y="4136002"/>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Remaining</a:t>
            </a:r>
            <a:endParaRPr lang="en-US" b="1" dirty="0">
              <a:solidFill>
                <a:srgbClr val="011F34"/>
              </a:solidFill>
              <a:effectLst>
                <a:outerShdw blurRad="38100" dist="38100" dir="2700000" algn="tl">
                  <a:srgbClr val="000000">
                    <a:alpha val="43137"/>
                  </a:srgbClr>
                </a:outerShdw>
              </a:effectLst>
            </a:endParaRPr>
          </a:p>
          <a:p>
            <a:pPr algn="ctr"/>
            <a:r>
              <a:rPr lang="en-US" sz="2800" b="1" i="1" dirty="0"/>
              <a:t>15</a:t>
            </a:r>
          </a:p>
        </p:txBody>
      </p:sp>
      <p:sp>
        <p:nvSpPr>
          <p:cNvPr id="17" name="Total Line Regulators">
            <a:extLst>
              <a:ext uri="{FF2B5EF4-FFF2-40B4-BE49-F238E27FC236}">
                <a16:creationId xmlns:a16="http://schemas.microsoft.com/office/drawing/2014/main" id="{D9B830DE-7C7B-1E43-A791-ABBEE0A67805}"/>
              </a:ext>
            </a:extLst>
          </p:cNvPr>
          <p:cNvSpPr/>
          <p:nvPr/>
        </p:nvSpPr>
        <p:spPr>
          <a:xfrm>
            <a:off x="2329566" y="2490389"/>
            <a:ext cx="3035648"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Total Line Voltage Regulators</a:t>
            </a:r>
          </a:p>
          <a:p>
            <a:pPr algn="ctr"/>
            <a:r>
              <a:rPr lang="en-US" sz="2800" b="1" i="1" dirty="0"/>
              <a:t>158</a:t>
            </a:r>
          </a:p>
        </p:txBody>
      </p:sp>
      <p:sp>
        <p:nvSpPr>
          <p:cNvPr id="19" name="Line Regulator Complete">
            <a:extLst>
              <a:ext uri="{FF2B5EF4-FFF2-40B4-BE49-F238E27FC236}">
                <a16:creationId xmlns:a16="http://schemas.microsoft.com/office/drawing/2014/main" id="{32839FE6-C742-4C5F-948F-DF35C4F44E7C}"/>
              </a:ext>
            </a:extLst>
          </p:cNvPr>
          <p:cNvSpPr/>
          <p:nvPr/>
        </p:nvSpPr>
        <p:spPr>
          <a:xfrm>
            <a:off x="547428" y="4136002"/>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Complete</a:t>
            </a:r>
            <a:endParaRPr lang="en-US" b="1" dirty="0">
              <a:solidFill>
                <a:srgbClr val="011F34"/>
              </a:solidFill>
              <a:effectLst>
                <a:outerShdw blurRad="38100" dist="38100" dir="2700000" algn="tl">
                  <a:srgbClr val="000000">
                    <a:alpha val="43137"/>
                  </a:srgbClr>
                </a:outerShdw>
              </a:effectLst>
            </a:endParaRPr>
          </a:p>
          <a:p>
            <a:pPr algn="ctr"/>
            <a:r>
              <a:rPr lang="en-US" sz="2800" b="1" i="1" dirty="0"/>
              <a:t>17</a:t>
            </a:r>
          </a:p>
        </p:txBody>
      </p:sp>
      <p:sp>
        <p:nvSpPr>
          <p:cNvPr id="21" name="Line Regulator Remaining">
            <a:extLst>
              <a:ext uri="{FF2B5EF4-FFF2-40B4-BE49-F238E27FC236}">
                <a16:creationId xmlns:a16="http://schemas.microsoft.com/office/drawing/2014/main" id="{64F23F86-086A-3B77-BF5F-5B8CF7744FF1}"/>
              </a:ext>
            </a:extLst>
          </p:cNvPr>
          <p:cNvSpPr/>
          <p:nvPr/>
        </p:nvSpPr>
        <p:spPr>
          <a:xfrm>
            <a:off x="4128341" y="4123894"/>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Remaining</a:t>
            </a:r>
            <a:endParaRPr lang="en-US" b="1" dirty="0">
              <a:solidFill>
                <a:srgbClr val="011F34"/>
              </a:solidFill>
              <a:effectLst>
                <a:outerShdw blurRad="38100" dist="38100" dir="2700000" algn="tl">
                  <a:srgbClr val="000000">
                    <a:alpha val="43137"/>
                  </a:srgbClr>
                </a:outerShdw>
              </a:effectLst>
            </a:endParaRPr>
          </a:p>
          <a:p>
            <a:pPr algn="ctr"/>
            <a:r>
              <a:rPr lang="en-US" sz="2800" b="1" i="1" dirty="0"/>
              <a:t>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xit" presetSubtype="0" fill="hold" grpId="0" nodeType="withEffect">
                                  <p:stCondLst>
                                    <p:cond delay="0"/>
                                  </p:stCondLst>
                                  <p:childTnLst>
                                    <p:set>
                                      <p:cBhvr>
                                        <p:cTn id="36" dur="1" fill="hold">
                                          <p:stCondLst>
                                            <p:cond delay="0"/>
                                          </p:stCondLst>
                                        </p:cTn>
                                        <p:tgtEl>
                                          <p:spTgt spid="3">
                                            <p:txEl>
                                              <p:pRg st="0" end="0"/>
                                            </p:txEl>
                                          </p:spTgt>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2"/>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4"/>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9"/>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P spid="9" grpId="1" animBg="1"/>
      <p:bldP spid="12" grpId="0" animBg="1"/>
      <p:bldP spid="12" grpId="1" animBg="1"/>
      <p:bldP spid="14" grpId="0" animBg="1"/>
      <p:bldP spid="14" grpId="1" animBg="1"/>
      <p:bldP spid="17" grpId="0" animBg="1"/>
      <p:bldP spid="19" grpId="0" animBg="1"/>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72CFB1-0843-4697-AB32-CA76D03CB707}"/>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harpenSoften amount="50000"/>
                    </a14:imgEffect>
                  </a14:imgLayer>
                </a14:imgProps>
              </a:ext>
            </a:extLst>
          </a:blip>
          <a:srcRect l="18460" t="14069" r="2326" b="1"/>
          <a:stretch>
            <a:fillRect/>
          </a:stretch>
        </p:blipFill>
        <p:spPr>
          <a:xfrm>
            <a:off x="33051" y="955467"/>
            <a:ext cx="12158949" cy="5719653"/>
          </a:xfrm>
          <a:prstGeom prst="rect">
            <a:avLst/>
          </a:prstGeom>
        </p:spPr>
      </p:pic>
      <p:sp>
        <p:nvSpPr>
          <p:cNvPr id="2" name="Title 1"/>
          <p:cNvSpPr>
            <a:spLocks noGrp="1"/>
          </p:cNvSpPr>
          <p:nvPr>
            <p:ph type="title"/>
          </p:nvPr>
        </p:nvSpPr>
        <p:spPr>
          <a:xfrm>
            <a:off x="0" y="0"/>
            <a:ext cx="12192000" cy="794657"/>
          </a:xfrm>
        </p:spPr>
        <p:txBody>
          <a:bodyPr anchor="ctr">
            <a:normAutofit/>
          </a:bodyPr>
          <a:lstStyle/>
          <a:p>
            <a:r>
              <a:rPr lang="en-US" dirty="0">
                <a:solidFill>
                  <a:schemeClr val="tx1"/>
                </a:solidFill>
                <a:effectLst>
                  <a:outerShdw blurRad="38100" dist="38100" dir="2700000" algn="tl">
                    <a:srgbClr val="000000">
                      <a:alpha val="43137"/>
                    </a:srgbClr>
                  </a:outerShdw>
                </a:effectLst>
                <a:latin typeface="Montserrat (Headings)"/>
                <a:cs typeface="Arial" panose="020B0604020202020204" pitchFamily="34" charset="0"/>
              </a:rPr>
              <a:t>Nine Canyon Substation - Maintenance</a:t>
            </a:r>
          </a:p>
        </p:txBody>
      </p:sp>
      <p:sp>
        <p:nvSpPr>
          <p:cNvPr id="15" name="Content Placeholder 2">
            <a:extLst>
              <a:ext uri="{FF2B5EF4-FFF2-40B4-BE49-F238E27FC236}">
                <a16:creationId xmlns:a16="http://schemas.microsoft.com/office/drawing/2014/main" id="{7634A2A6-B689-45A8-AB03-0191C7C43EF7}"/>
              </a:ext>
            </a:extLst>
          </p:cNvPr>
          <p:cNvSpPr txBox="1">
            <a:spLocks/>
          </p:cNvSpPr>
          <p:nvPr/>
        </p:nvSpPr>
        <p:spPr>
          <a:xfrm>
            <a:off x="74776" y="1959494"/>
            <a:ext cx="6079887" cy="4564473"/>
          </a:xfrm>
          <a:prstGeom prst="rect">
            <a:avLst/>
          </a:prstGeom>
          <a:solidFill>
            <a:schemeClr val="tx2">
              <a:alpha val="76000"/>
            </a:schemeClr>
          </a:solidFill>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r>
              <a:rPr lang="en-US" b="1" dirty="0">
                <a:solidFill>
                  <a:schemeClr val="bg2"/>
                </a:solidFill>
              </a:rPr>
              <a:t>2025 Distribution Outages:</a:t>
            </a:r>
          </a:p>
          <a:p>
            <a:pPr marL="520700" lvl="1">
              <a:buFont typeface="Wingdings" panose="05000000000000000000" pitchFamily="2" charset="2"/>
              <a:buChar char="Ø"/>
            </a:pPr>
            <a:r>
              <a:rPr lang="en-US" dirty="0">
                <a:solidFill>
                  <a:schemeClr val="bg2"/>
                </a:solidFill>
              </a:rPr>
              <a:t>12/24/25 N6B Lockout (Arrester failure)</a:t>
            </a:r>
          </a:p>
          <a:p>
            <a:pPr marL="120650">
              <a:buFont typeface="Wingdings" panose="05000000000000000000" pitchFamily="2" charset="2"/>
              <a:buChar char="Ø"/>
            </a:pPr>
            <a:r>
              <a:rPr lang="en-US" b="1" dirty="0">
                <a:solidFill>
                  <a:schemeClr val="bg2"/>
                </a:solidFill>
              </a:rPr>
              <a:t>2026 Distribution Outages</a:t>
            </a:r>
          </a:p>
          <a:p>
            <a:pPr marL="520700" lvl="1">
              <a:buFont typeface="Wingdings" panose="05000000000000000000" pitchFamily="2" charset="2"/>
              <a:buChar char="Ø"/>
            </a:pPr>
            <a:r>
              <a:rPr lang="en-US" dirty="0">
                <a:solidFill>
                  <a:schemeClr val="bg2"/>
                </a:solidFill>
              </a:rPr>
              <a:t>9/2/2026 N2B and N3B Lockout (Elbow, transformer failure)</a:t>
            </a:r>
          </a:p>
          <a:p>
            <a:pPr marL="520700" lvl="1">
              <a:buFont typeface="Wingdings" panose="05000000000000000000" pitchFamily="2" charset="2"/>
              <a:buChar char="Ø"/>
            </a:pPr>
            <a:endParaRPr lang="en-US" b="1" dirty="0">
              <a:solidFill>
                <a:schemeClr val="bg2"/>
              </a:solidFill>
            </a:endParaRPr>
          </a:p>
          <a:p>
            <a:pPr>
              <a:buFont typeface="Wingdings" panose="05000000000000000000" pitchFamily="2" charset="2"/>
              <a:buChar char="Ø"/>
            </a:pPr>
            <a:r>
              <a:rPr lang="en-US" b="1" dirty="0">
                <a:solidFill>
                  <a:schemeClr val="bg2"/>
                </a:solidFill>
              </a:rPr>
              <a:t>2026 Maintenance Activities:</a:t>
            </a:r>
          </a:p>
          <a:p>
            <a:pPr marL="520700" lvl="1">
              <a:buFont typeface="Wingdings" panose="05000000000000000000" pitchFamily="2" charset="2"/>
              <a:buChar char="Ø"/>
            </a:pPr>
            <a:r>
              <a:rPr lang="en-US" dirty="0">
                <a:solidFill>
                  <a:schemeClr val="bg2"/>
                </a:solidFill>
              </a:rPr>
              <a:t>35kV Breaker Inspections</a:t>
            </a:r>
          </a:p>
          <a:p>
            <a:pPr marL="520700" lvl="1">
              <a:buFont typeface="Wingdings" panose="05000000000000000000" pitchFamily="2" charset="2"/>
              <a:buChar char="Ø"/>
            </a:pPr>
            <a:r>
              <a:rPr lang="en-US" dirty="0">
                <a:solidFill>
                  <a:schemeClr val="bg2"/>
                </a:solidFill>
              </a:rPr>
              <a:t>Annual Oil Sampling </a:t>
            </a:r>
          </a:p>
          <a:p>
            <a:pPr marL="120650">
              <a:buFont typeface="Wingdings" panose="05000000000000000000" pitchFamily="2" charset="2"/>
              <a:buChar char="Ø"/>
            </a:pPr>
            <a:endParaRPr lang="en-US" b="1" dirty="0">
              <a:solidFill>
                <a:schemeClr val="bg2"/>
              </a:solidFill>
            </a:endParaRPr>
          </a:p>
          <a:p>
            <a:pPr marL="120650">
              <a:buFont typeface="Wingdings" panose="05000000000000000000" pitchFamily="2" charset="2"/>
              <a:buChar char="Ø"/>
            </a:pPr>
            <a:r>
              <a:rPr lang="en-US" b="1" dirty="0">
                <a:solidFill>
                  <a:schemeClr val="bg2"/>
                </a:solidFill>
              </a:rPr>
              <a:t>Nine Canyon Project Life Extension</a:t>
            </a:r>
          </a:p>
          <a:p>
            <a:pPr marL="522287" lvl="1">
              <a:buFont typeface="Wingdings" panose="05000000000000000000" pitchFamily="2" charset="2"/>
              <a:buChar char="Ø"/>
            </a:pPr>
            <a:r>
              <a:rPr lang="en-US" dirty="0">
                <a:solidFill>
                  <a:srgbClr val="153348"/>
                </a:solidFill>
              </a:rPr>
              <a:t>Circuit Breaker, Circuit Switcher, Capacitor Bank Controls</a:t>
            </a:r>
          </a:p>
          <a:p>
            <a:pPr marL="522287" lvl="1">
              <a:buFont typeface="Wingdings" panose="05000000000000000000" pitchFamily="2" charset="2"/>
              <a:buChar char="Ø"/>
            </a:pPr>
            <a:r>
              <a:rPr lang="en-US" dirty="0">
                <a:solidFill>
                  <a:srgbClr val="153348"/>
                </a:solidFill>
              </a:rPr>
              <a:t>SCADA Communications Infrastructure</a:t>
            </a:r>
          </a:p>
          <a:p>
            <a:pPr marL="120650">
              <a:buFont typeface="Wingdings" panose="05000000000000000000" pitchFamily="2" charset="2"/>
              <a:buChar char="Ø"/>
            </a:pPr>
            <a:endParaRPr lang="en-US" b="1" dirty="0">
              <a:solidFill>
                <a:schemeClr val="bg2"/>
              </a:solidFill>
            </a:endParaRPr>
          </a:p>
        </p:txBody>
      </p:sp>
      <p:pic>
        <p:nvPicPr>
          <p:cNvPr id="9" name="Picture 8">
            <a:extLst>
              <a:ext uri="{FF2B5EF4-FFF2-40B4-BE49-F238E27FC236}">
                <a16:creationId xmlns:a16="http://schemas.microsoft.com/office/drawing/2014/main" id="{C8A44483-CCCB-6656-8DF3-27DFB508439D}"/>
              </a:ext>
            </a:extLst>
          </p:cNvPr>
          <p:cNvPicPr>
            <a:picLocks noChangeAspect="1"/>
          </p:cNvPicPr>
          <p:nvPr/>
        </p:nvPicPr>
        <p:blipFill>
          <a:blip r:embed="rId5">
            <a:extLst>
              <a:ext uri="{28A0092B-C50C-407E-A947-70E740481C1C}">
                <a14:useLocalDpi xmlns:a14="http://schemas.microsoft.com/office/drawing/2010/main" val="0"/>
              </a:ext>
            </a:extLst>
          </a:blip>
          <a:srcRect b="28032"/>
          <a:stretch>
            <a:fillRect/>
          </a:stretch>
        </p:blipFill>
        <p:spPr>
          <a:xfrm>
            <a:off x="6196388" y="4144323"/>
            <a:ext cx="4790165" cy="2379644"/>
          </a:xfrm>
          <a:prstGeom prst="rect">
            <a:avLst/>
          </a:prstGeom>
          <a:ln w="6350">
            <a:solidFill>
              <a:schemeClr val="bg1"/>
            </a:solidFill>
          </a:ln>
          <a:effectLst>
            <a:outerShdw blurRad="292100" dist="139700" dir="2700000" algn="ctr" rotWithShape="0">
              <a:srgbClr val="000000">
                <a:alpha val="65000"/>
              </a:srgbClr>
            </a:outerShdw>
          </a:effectLst>
        </p:spPr>
      </p:pic>
      <p:pic>
        <p:nvPicPr>
          <p:cNvPr id="11" name="Picture 10">
            <a:extLst>
              <a:ext uri="{FF2B5EF4-FFF2-40B4-BE49-F238E27FC236}">
                <a16:creationId xmlns:a16="http://schemas.microsoft.com/office/drawing/2014/main" id="{0D956728-9423-DD42-057C-32D2DE43B14F}"/>
              </a:ext>
            </a:extLst>
          </p:cNvPr>
          <p:cNvPicPr>
            <a:picLocks noChangeAspect="1"/>
          </p:cNvPicPr>
          <p:nvPr/>
        </p:nvPicPr>
        <p:blipFill>
          <a:blip r:embed="rId6">
            <a:extLst>
              <a:ext uri="{28A0092B-C50C-407E-A947-70E740481C1C}">
                <a14:useLocalDpi xmlns:a14="http://schemas.microsoft.com/office/drawing/2010/main" val="0"/>
              </a:ext>
            </a:extLst>
          </a:blip>
          <a:srcRect r="18474" b="27550"/>
          <a:stretch>
            <a:fillRect/>
          </a:stretch>
        </p:blipFill>
        <p:spPr>
          <a:xfrm>
            <a:off x="6196388" y="969982"/>
            <a:ext cx="4790165" cy="3192656"/>
          </a:xfrm>
          <a:prstGeom prst="rect">
            <a:avLst/>
          </a:prstGeom>
          <a:ln w="6350">
            <a:solidFill>
              <a:schemeClr val="bg1"/>
            </a:solidFill>
          </a:ln>
          <a:effectLst>
            <a:outerShdw blurRad="292100" dist="139700" dir="2700000" algn="ctr" rotWithShape="0">
              <a:srgbClr val="000000">
                <a:alpha val="65000"/>
              </a:srgbClr>
            </a:outerShdw>
          </a:effectLst>
        </p:spPr>
      </p:pic>
      <p:sp>
        <p:nvSpPr>
          <p:cNvPr id="3" name="Slide Number Placeholder 1">
            <a:extLst>
              <a:ext uri="{FF2B5EF4-FFF2-40B4-BE49-F238E27FC236}">
                <a16:creationId xmlns:a16="http://schemas.microsoft.com/office/drawing/2014/main" id="{654CE49D-20B0-10CF-B884-74A46822D046}"/>
              </a:ext>
            </a:extLst>
          </p:cNvPr>
          <p:cNvSpPr>
            <a:spLocks noGrp="1"/>
          </p:cNvSpPr>
          <p:nvPr>
            <p:ph type="sldNum" sz="quarter" idx="12"/>
          </p:nvPr>
        </p:nvSpPr>
        <p:spPr>
          <a:xfrm>
            <a:off x="11669654" y="6575018"/>
            <a:ext cx="384422" cy="280847"/>
          </a:xfrm>
        </p:spPr>
        <p:txBody>
          <a:bodyPr/>
          <a:lstStyle/>
          <a:p>
            <a:fld id="{CC91EBC3-7C31-4E33-BA18-1FEA669A01B1}" type="slidenum">
              <a:rPr lang="en-US" smtClean="0"/>
              <a:pPr/>
              <a:t>24</a:t>
            </a:fld>
            <a:endParaRPr lang="en-US" dirty="0"/>
          </a:p>
        </p:txBody>
      </p:sp>
    </p:spTree>
    <p:extLst>
      <p:ext uri="{BB962C8B-B14F-4D97-AF65-F5344CB8AC3E}">
        <p14:creationId xmlns:p14="http://schemas.microsoft.com/office/powerpoint/2010/main" val="38176430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bg/>
                                          </p:spTgt>
                                        </p:tgtEl>
                                        <p:attrNameLst>
                                          <p:attrName>style.visibility</p:attrName>
                                        </p:attrNameLst>
                                      </p:cBhvr>
                                      <p:to>
                                        <p:strVal val="visible"/>
                                      </p:to>
                                    </p:set>
                                    <p:animEffect transition="in" filter="fade">
                                      <p:cBhvr>
                                        <p:cTn id="7" dur="500"/>
                                        <p:tgtEl>
                                          <p:spTgt spid="1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xEl>
                                              <p:pRg st="0" end="0"/>
                                            </p:txEl>
                                          </p:spTgt>
                                        </p:tgtEl>
                                        <p:attrNameLst>
                                          <p:attrName>style.visibility</p:attrName>
                                        </p:attrNameLst>
                                      </p:cBhvr>
                                      <p:to>
                                        <p:strVal val="visible"/>
                                      </p:to>
                                    </p:set>
                                    <p:animEffect transition="in" filter="fade">
                                      <p:cBhvr>
                                        <p:cTn id="10" dur="500"/>
                                        <p:tgtEl>
                                          <p:spTgt spid="15">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animEffect transition="in" filter="fade">
                                      <p:cBhvr>
                                        <p:cTn id="13" dur="500"/>
                                        <p:tgtEl>
                                          <p:spTgt spid="15">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xEl>
                                              <p:pRg st="2" end="2"/>
                                            </p:txEl>
                                          </p:spTgt>
                                        </p:tgtEl>
                                        <p:attrNameLst>
                                          <p:attrName>style.visibility</p:attrName>
                                        </p:attrNameLst>
                                      </p:cBhvr>
                                      <p:to>
                                        <p:strVal val="visible"/>
                                      </p:to>
                                    </p:set>
                                    <p:animEffect transition="in" filter="fade">
                                      <p:cBhvr>
                                        <p:cTn id="16" dur="500"/>
                                        <p:tgtEl>
                                          <p:spTgt spid="15">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animEffect transition="in" filter="fade">
                                      <p:cBhvr>
                                        <p:cTn id="19" dur="500"/>
                                        <p:tgtEl>
                                          <p:spTgt spid="15">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xEl>
                                              <p:pRg st="5" end="5"/>
                                            </p:txEl>
                                          </p:spTgt>
                                        </p:tgtEl>
                                        <p:attrNameLst>
                                          <p:attrName>style.visibility</p:attrName>
                                        </p:attrNameLst>
                                      </p:cBhvr>
                                      <p:to>
                                        <p:strVal val="visible"/>
                                      </p:to>
                                    </p:set>
                                    <p:animEffect transition="in" filter="fade">
                                      <p:cBhvr>
                                        <p:cTn id="22" dur="500"/>
                                        <p:tgtEl>
                                          <p:spTgt spid="15">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xEl>
                                              <p:pRg st="6" end="6"/>
                                            </p:txEl>
                                          </p:spTgt>
                                        </p:tgtEl>
                                        <p:attrNameLst>
                                          <p:attrName>style.visibility</p:attrName>
                                        </p:attrNameLst>
                                      </p:cBhvr>
                                      <p:to>
                                        <p:strVal val="visible"/>
                                      </p:to>
                                    </p:set>
                                    <p:animEffect transition="in" filter="fade">
                                      <p:cBhvr>
                                        <p:cTn id="25" dur="500"/>
                                        <p:tgtEl>
                                          <p:spTgt spid="15">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xEl>
                                              <p:pRg st="7" end="7"/>
                                            </p:txEl>
                                          </p:spTgt>
                                        </p:tgtEl>
                                        <p:attrNameLst>
                                          <p:attrName>style.visibility</p:attrName>
                                        </p:attrNameLst>
                                      </p:cBhvr>
                                      <p:to>
                                        <p:strVal val="visible"/>
                                      </p:to>
                                    </p:set>
                                    <p:animEffect transition="in" filter="fade">
                                      <p:cBhvr>
                                        <p:cTn id="28" dur="500"/>
                                        <p:tgtEl>
                                          <p:spTgt spid="15">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xEl>
                                              <p:pRg st="9" end="9"/>
                                            </p:txEl>
                                          </p:spTgt>
                                        </p:tgtEl>
                                        <p:attrNameLst>
                                          <p:attrName>style.visibility</p:attrName>
                                        </p:attrNameLst>
                                      </p:cBhvr>
                                      <p:to>
                                        <p:strVal val="visible"/>
                                      </p:to>
                                    </p:set>
                                    <p:animEffect transition="in" filter="fade">
                                      <p:cBhvr>
                                        <p:cTn id="31" dur="500"/>
                                        <p:tgtEl>
                                          <p:spTgt spid="15">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xEl>
                                              <p:pRg st="10" end="10"/>
                                            </p:txEl>
                                          </p:spTgt>
                                        </p:tgtEl>
                                        <p:attrNameLst>
                                          <p:attrName>style.visibility</p:attrName>
                                        </p:attrNameLst>
                                      </p:cBhvr>
                                      <p:to>
                                        <p:strVal val="visible"/>
                                      </p:to>
                                    </p:set>
                                    <p:animEffect transition="in" filter="fade">
                                      <p:cBhvr>
                                        <p:cTn id="34" dur="500"/>
                                        <p:tgtEl>
                                          <p:spTgt spid="15">
                                            <p:txEl>
                                              <p:pRg st="10" end="1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xEl>
                                              <p:pRg st="11" end="11"/>
                                            </p:txEl>
                                          </p:spTgt>
                                        </p:tgtEl>
                                        <p:attrNameLst>
                                          <p:attrName>style.visibility</p:attrName>
                                        </p:attrNameLst>
                                      </p:cBhvr>
                                      <p:to>
                                        <p:strVal val="visible"/>
                                      </p:to>
                                    </p:set>
                                    <p:animEffect transition="in" filter="fade">
                                      <p:cBhvr>
                                        <p:cTn id="37" dur="500"/>
                                        <p:tgtEl>
                                          <p:spTgt spid="15">
                                            <p:txEl>
                                              <p:pRg st="11" end="11"/>
                                            </p:txEl>
                                          </p:spTgt>
                                        </p:tgtEl>
                                      </p:cBhvr>
                                    </p:animEffect>
                                  </p:childTnLst>
                                </p:cTn>
                              </p:par>
                            </p:childTnLst>
                          </p:cTn>
                        </p:par>
                        <p:par>
                          <p:cTn id="38" fill="hold">
                            <p:stCondLst>
                              <p:cond delay="500"/>
                            </p:stCondLst>
                            <p:childTnLst>
                              <p:par>
                                <p:cTn id="39" presetID="42"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allAtOnce"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CA7909-ACB3-3CC2-5FD5-F3095ABD1B9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 y="-236630"/>
            <a:ext cx="12192001" cy="8128001"/>
          </a:xfrm>
          <a:prstGeom prst="rect">
            <a:avLst/>
          </a:prstGeom>
        </p:spPr>
      </p:pic>
      <p:sp>
        <p:nvSpPr>
          <p:cNvPr id="4" name="Slide Number Placeholder 3">
            <a:extLst>
              <a:ext uri="{FF2B5EF4-FFF2-40B4-BE49-F238E27FC236}">
                <a16:creationId xmlns:a16="http://schemas.microsoft.com/office/drawing/2014/main" id="{83523ECC-527A-547D-AB21-1D63EB2ACEA4}"/>
              </a:ext>
            </a:extLst>
          </p:cNvPr>
          <p:cNvSpPr>
            <a:spLocks noGrp="1"/>
          </p:cNvSpPr>
          <p:nvPr>
            <p:ph type="sldNum" sz="quarter" idx="4294967295"/>
          </p:nvPr>
        </p:nvSpPr>
        <p:spPr>
          <a:xfrm>
            <a:off x="11807825" y="6575425"/>
            <a:ext cx="384175" cy="280988"/>
          </a:xfrm>
        </p:spPr>
        <p:txBody>
          <a:bodyPr/>
          <a:lstStyle/>
          <a:p>
            <a:fld id="{14A0D438-1743-42C4-8C31-D251F13359CC}" type="slidenum">
              <a:rPr lang="en-US" smtClean="0"/>
              <a:t>25</a:t>
            </a:fld>
            <a:endParaRPr lang="en-US"/>
          </a:p>
        </p:txBody>
      </p:sp>
      <p:sp>
        <p:nvSpPr>
          <p:cNvPr id="9" name="divider">
            <a:extLst>
              <a:ext uri="{FF2B5EF4-FFF2-40B4-BE49-F238E27FC236}">
                <a16:creationId xmlns:a16="http://schemas.microsoft.com/office/drawing/2014/main" id="{BA084C6F-FBEE-62D7-8A34-F26BFAA9EA3F}"/>
              </a:ext>
            </a:extLst>
          </p:cNvPr>
          <p:cNvSpPr/>
          <p:nvPr/>
        </p:nvSpPr>
        <p:spPr>
          <a:xfrm>
            <a:off x="0" y="6715919"/>
            <a:ext cx="12192001" cy="182880"/>
          </a:xfrm>
          <a:prstGeom prst="rect">
            <a:avLst/>
          </a:prstGeom>
          <a:solidFill>
            <a:schemeClr val="accent3"/>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a:extLst>
              <a:ext uri="{FF2B5EF4-FFF2-40B4-BE49-F238E27FC236}">
                <a16:creationId xmlns:a16="http://schemas.microsoft.com/office/drawing/2014/main" id="{0913C394-9A4B-51C2-A29C-63923649B7D5}"/>
              </a:ext>
            </a:extLst>
          </p:cNvPr>
          <p:cNvSpPr txBox="1">
            <a:spLocks/>
          </p:cNvSpPr>
          <p:nvPr/>
        </p:nvSpPr>
        <p:spPr>
          <a:xfrm>
            <a:off x="0" y="566058"/>
            <a:ext cx="7565574" cy="16002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7400" b="1" dirty="0">
                <a:solidFill>
                  <a:schemeClr val="bg2"/>
                </a:solidFill>
                <a:latin typeface="+mj-lt"/>
              </a:rPr>
              <a:t>Questions?</a:t>
            </a:r>
          </a:p>
        </p:txBody>
      </p:sp>
    </p:spTree>
    <p:extLst>
      <p:ext uri="{BB962C8B-B14F-4D97-AF65-F5344CB8AC3E}">
        <p14:creationId xmlns:p14="http://schemas.microsoft.com/office/powerpoint/2010/main" val="117714640"/>
      </p:ext>
    </p:extLst>
  </p:cSld>
  <p:clrMapOvr>
    <a:masterClrMapping/>
  </p:clrMapOvr>
</p:sld>
</file>

<file path=ppt/theme/theme1.xml><?xml version="1.0" encoding="utf-8"?>
<a:theme xmlns:a="http://schemas.openxmlformats.org/drawingml/2006/main" name="Office Theme">
  <a:themeElements>
    <a:clrScheme name="BPUD New">
      <a:dk1>
        <a:srgbClr val="000000"/>
      </a:dk1>
      <a:lt1>
        <a:sysClr val="window" lastClr="FFFFFF"/>
      </a:lt1>
      <a:dk2>
        <a:srgbClr val="011F34"/>
      </a:dk2>
      <a:lt2>
        <a:srgbClr val="EFF0EB"/>
      </a:lt2>
      <a:accent1>
        <a:srgbClr val="366E96"/>
      </a:accent1>
      <a:accent2>
        <a:srgbClr val="D4B237"/>
      </a:accent2>
      <a:accent3>
        <a:srgbClr val="3F8070"/>
      </a:accent3>
      <a:accent4>
        <a:srgbClr val="89979F"/>
      </a:accent4>
      <a:accent5>
        <a:srgbClr val="A43D3D"/>
      </a:accent5>
      <a:accent6>
        <a:srgbClr val="011F34"/>
      </a:accent6>
      <a:hlink>
        <a:srgbClr val="D4B237"/>
      </a:hlink>
      <a:folHlink>
        <a:srgbClr val="5E96BE"/>
      </a:folHlink>
    </a:clrScheme>
    <a:fontScheme name="BPUD New">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dirty="0" err="1" smtClean="0">
            <a:solidFill>
              <a:schemeClr val="bg2"/>
            </a:solidFill>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151833b-59f2-4f37-9e99-98435e7eb8bb" xsi:nil="true"/>
    <lcf76f155ced4ddcb4097134ff3c332f xmlns="c8392fc0-44a3-4ec4-acf1-3f1c2a46ceb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B026C3AF8B8DB4CAA5D31D7E3C45E12" ma:contentTypeVersion="11" ma:contentTypeDescription="Create a new document." ma:contentTypeScope="" ma:versionID="a095398011785f9aca2bc1208395bb73">
  <xsd:schema xmlns:xsd="http://www.w3.org/2001/XMLSchema" xmlns:xs="http://www.w3.org/2001/XMLSchema" xmlns:p="http://schemas.microsoft.com/office/2006/metadata/properties" xmlns:ns2="c8392fc0-44a3-4ec4-acf1-3f1c2a46ceb5" xmlns:ns3="a151833b-59f2-4f37-9e99-98435e7eb8bb" targetNamespace="http://schemas.microsoft.com/office/2006/metadata/properties" ma:root="true" ma:fieldsID="e12af452361acbd431b6eee4fa57ec9c" ns2:_="" ns3:_="">
    <xsd:import namespace="c8392fc0-44a3-4ec4-acf1-3f1c2a46ceb5"/>
    <xsd:import namespace="a151833b-59f2-4f37-9e99-98435e7eb8bb"/>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92fc0-44a3-4ec4-acf1-3f1c2a46ceb5"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8dbcb6af-95a2-4f06-8e12-1bbd3c4bcc83"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151833b-59f2-4f37-9e99-98435e7eb8b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981cc24b-f314-4a99-8b7d-48ec0182fa30}" ma:internalName="TaxCatchAll" ma:showField="CatchAllData" ma:web="a151833b-59f2-4f37-9e99-98435e7eb8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9F01FD-464B-4F52-8F29-B2AF802B4E61}">
  <ds:schemaRefs>
    <ds:schemaRef ds:uri="http://schemas.microsoft.com/office/2006/metadata/properties"/>
    <ds:schemaRef ds:uri="http://schemas.microsoft.com/office/infopath/2007/PartnerControls"/>
    <ds:schemaRef ds:uri="a151833b-59f2-4f37-9e99-98435e7eb8bb"/>
    <ds:schemaRef ds:uri="c8392fc0-44a3-4ec4-acf1-3f1c2a46ceb5"/>
  </ds:schemaRefs>
</ds:datastoreItem>
</file>

<file path=customXml/itemProps2.xml><?xml version="1.0" encoding="utf-8"?>
<ds:datastoreItem xmlns:ds="http://schemas.openxmlformats.org/officeDocument/2006/customXml" ds:itemID="{ED68E2C8-3463-4BDD-8877-33439839E516}">
  <ds:schemaRefs>
    <ds:schemaRef ds:uri="http://schemas.microsoft.com/sharepoint/v3/contenttype/forms"/>
  </ds:schemaRefs>
</ds:datastoreItem>
</file>

<file path=customXml/itemProps3.xml><?xml version="1.0" encoding="utf-8"?>
<ds:datastoreItem xmlns:ds="http://schemas.openxmlformats.org/officeDocument/2006/customXml" ds:itemID="{A80B2C65-9A77-4D0D-8DB0-BD1FF21ACB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92fc0-44a3-4ec4-acf1-3f1c2a46ceb5"/>
    <ds:schemaRef ds:uri="a151833b-59f2-4f37-9e99-98435e7eb8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5198</TotalTime>
  <Words>2428</Words>
  <Application>Microsoft Office PowerPoint</Application>
  <PresentationFormat>Widescreen</PresentationFormat>
  <Paragraphs>411</Paragraphs>
  <Slides>25</Slides>
  <Notes>22</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Aptos</vt:lpstr>
      <vt:lpstr>Arial</vt:lpstr>
      <vt:lpstr>Calibri</vt:lpstr>
      <vt:lpstr>Montserrat</vt:lpstr>
      <vt:lpstr>Montserrat (Headings)</vt:lpstr>
      <vt:lpstr>Open Sans</vt:lpstr>
      <vt:lpstr>Wingdings</vt:lpstr>
      <vt:lpstr>Office Theme</vt:lpstr>
      <vt:lpstr>PowerPoint Presentation</vt:lpstr>
      <vt:lpstr>Operations &amp; Maintenance</vt:lpstr>
      <vt:lpstr>Accountability</vt:lpstr>
      <vt:lpstr>Joint Use NESC Compliance Program</vt:lpstr>
      <vt:lpstr>Joint Use NESC / Best Practices Compliance Program</vt:lpstr>
      <vt:lpstr>Joint Use NESC / Best Practices Compliance Program</vt:lpstr>
      <vt:lpstr>Quality Assurance – Work Order Inspection</vt:lpstr>
      <vt:lpstr>Quality Assurance – Work Order Inspection</vt:lpstr>
      <vt:lpstr>Reliability</vt:lpstr>
      <vt:lpstr>Wildfire Mitigation</vt:lpstr>
      <vt:lpstr>Wildfire Mitigation</vt:lpstr>
      <vt:lpstr>PowerPoint Presentation</vt:lpstr>
      <vt:lpstr>Facility Inspections</vt:lpstr>
      <vt:lpstr>Infrared Inspections</vt:lpstr>
      <vt:lpstr>Vegetation Management</vt:lpstr>
      <vt:lpstr>PowerPoint Presentation</vt:lpstr>
      <vt:lpstr>PowerPoint Presentation</vt:lpstr>
      <vt:lpstr>Asset Maintenance</vt:lpstr>
      <vt:lpstr>115kV Transmission Framing Replacement </vt:lpstr>
      <vt:lpstr>Power Transformer Age</vt:lpstr>
      <vt:lpstr>Specialized Electrical Testing</vt:lpstr>
      <vt:lpstr>Oil Testing</vt:lpstr>
      <vt:lpstr>Mechanical Performance Testing</vt:lpstr>
      <vt:lpstr>Nine Canyon Substation - Maintenance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Kristen Demory</dc:creator>
  <cp:lastModifiedBy>Chris Folta</cp:lastModifiedBy>
  <cp:revision>158</cp:revision>
  <dcterms:created xsi:type="dcterms:W3CDTF">2025-07-02T00:27:58Z</dcterms:created>
  <dcterms:modified xsi:type="dcterms:W3CDTF">2026-09-22T15:14:27Z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0x0101009B026C3AF8B8DB4CAA5D31D7E3C45E12</vt:lpwstr>
  </property>
</Properties>
</file>