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8" r:id="rId3"/>
    <p:sldId id="257" r:id="rId4"/>
    <p:sldId id="259" r:id="rId5"/>
    <p:sldId id="260" r:id="rId6"/>
    <p:sldId id="263" r:id="rId7"/>
    <p:sldId id="995707490" r:id="rId8"/>
    <p:sldId id="262" r:id="rId9"/>
    <p:sldId id="995707491" r:id="rId10"/>
    <p:sldId id="264" r:id="rId11"/>
    <p:sldId id="265" r:id="rId12"/>
    <p:sldId id="266" r:id="rId13"/>
    <p:sldId id="267" r:id="rId14"/>
    <p:sldId id="995707492" r:id="rId15"/>
    <p:sldId id="995707460" r:id="rId16"/>
    <p:sldId id="995707489" r:id="rId17"/>
    <p:sldId id="269" r:id="rId18"/>
    <p:sldId id="270" r:id="rId19"/>
    <p:sldId id="995707487" r:id="rId20"/>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521B92-5DDD-0151-4E58-931DC0373EAE}" v="10" dt="2026-09-09T18:42:41.765"/>
    <p1510:client id="{7793EF4F-9801-54EB-2585-C6980AE205ED}" v="5" dt="2026-09-09T13:22:32.301"/>
    <p1510:client id="{8891E704-DD60-47DD-B0DB-3595145AB63D}" v="1" dt="2026-09-09T14:54:05.047"/>
    <p1510:client id="{B2BFC219-1BE9-DDD3-71DA-07BBA90789F5}" v="24" dt="2026-09-09T19:30:38.9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2809" autoAdjust="0"/>
  </p:normalViewPr>
  <p:slideViewPr>
    <p:cSldViewPr snapToGrid="0">
      <p:cViewPr varScale="1">
        <p:scale>
          <a:sx n="88" d="100"/>
          <a:sy n="88" d="100"/>
        </p:scale>
        <p:origin x="131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Folta" userId="a0f50499-b5ad-4fb7-9ace-3db326cd02d4" providerId="ADAL" clId="{917B9D29-EED2-4629-B2DE-09967DFC58DC}"/>
    <pc:docChg chg="undo custSel modSld">
      <pc:chgData name="Chris Folta" userId="a0f50499-b5ad-4fb7-9ace-3db326cd02d4" providerId="ADAL" clId="{917B9D29-EED2-4629-B2DE-09967DFC58DC}" dt="2026-09-09T15:10:54.914" v="331" actId="20577"/>
      <pc:docMkLst>
        <pc:docMk/>
      </pc:docMkLst>
      <pc:sldChg chg="modSp mod">
        <pc:chgData name="Chris Folta" userId="a0f50499-b5ad-4fb7-9ace-3db326cd02d4" providerId="ADAL" clId="{917B9D29-EED2-4629-B2DE-09967DFC58DC}" dt="2026-09-09T14:50:33.011" v="116" actId="1076"/>
        <pc:sldMkLst>
          <pc:docMk/>
          <pc:sldMk cId="0" sldId="256"/>
        </pc:sldMkLst>
        <pc:spChg chg="mod">
          <ac:chgData name="Chris Folta" userId="a0f50499-b5ad-4fb7-9ace-3db326cd02d4" providerId="ADAL" clId="{917B9D29-EED2-4629-B2DE-09967DFC58DC}" dt="2026-09-09T14:50:33.011" v="116" actId="1076"/>
          <ac:spMkLst>
            <pc:docMk/>
            <pc:sldMk cId="0" sldId="256"/>
            <ac:spMk id="19" creationId="{00000000-0000-0000-0000-000000000000}"/>
          </ac:spMkLst>
        </pc:spChg>
        <pc:spChg chg="mod">
          <ac:chgData name="Chris Folta" userId="a0f50499-b5ad-4fb7-9ace-3db326cd02d4" providerId="ADAL" clId="{917B9D29-EED2-4629-B2DE-09967DFC58DC}" dt="2026-09-09T14:41:15.861" v="11" actId="6549"/>
          <ac:spMkLst>
            <pc:docMk/>
            <pc:sldMk cId="0" sldId="256"/>
            <ac:spMk id="22" creationId="{00000000-0000-0000-0000-000000000000}"/>
          </ac:spMkLst>
        </pc:spChg>
        <pc:spChg chg="mod">
          <ac:chgData name="Chris Folta" userId="a0f50499-b5ad-4fb7-9ace-3db326cd02d4" providerId="ADAL" clId="{917B9D29-EED2-4629-B2DE-09967DFC58DC}" dt="2026-09-09T14:40:41.362" v="1" actId="403"/>
          <ac:spMkLst>
            <pc:docMk/>
            <pc:sldMk cId="0" sldId="256"/>
            <ac:spMk id="23" creationId="{00000000-0000-0000-0000-000000000000}"/>
          </ac:spMkLst>
        </pc:spChg>
        <pc:spChg chg="mod">
          <ac:chgData name="Chris Folta" userId="a0f50499-b5ad-4fb7-9ace-3db326cd02d4" providerId="ADAL" clId="{917B9D29-EED2-4629-B2DE-09967DFC58DC}" dt="2026-09-09T14:41:05.743" v="9" actId="20577"/>
          <ac:spMkLst>
            <pc:docMk/>
            <pc:sldMk cId="0" sldId="256"/>
            <ac:spMk id="24" creationId="{00000000-0000-0000-0000-000000000000}"/>
          </ac:spMkLst>
        </pc:spChg>
        <pc:spChg chg="mod">
          <ac:chgData name="Chris Folta" userId="a0f50499-b5ad-4fb7-9ace-3db326cd02d4" providerId="ADAL" clId="{917B9D29-EED2-4629-B2DE-09967DFC58DC}" dt="2026-09-09T14:40:56.638" v="5" actId="403"/>
          <ac:spMkLst>
            <pc:docMk/>
            <pc:sldMk cId="0" sldId="256"/>
            <ac:spMk id="25" creationId="{00000000-0000-0000-0000-000000000000}"/>
          </ac:spMkLst>
        </pc:spChg>
        <pc:spChg chg="mod">
          <ac:chgData name="Chris Folta" userId="a0f50499-b5ad-4fb7-9ace-3db326cd02d4" providerId="ADAL" clId="{917B9D29-EED2-4629-B2DE-09967DFC58DC}" dt="2026-09-09T14:49:54.734" v="109" actId="14100"/>
          <ac:spMkLst>
            <pc:docMk/>
            <pc:sldMk cId="0" sldId="256"/>
            <ac:spMk id="27" creationId="{00000000-0000-0000-0000-000000000000}"/>
          </ac:spMkLst>
        </pc:spChg>
        <pc:picChg chg="mod">
          <ac:chgData name="Chris Folta" userId="a0f50499-b5ad-4fb7-9ace-3db326cd02d4" providerId="ADAL" clId="{917B9D29-EED2-4629-B2DE-09967DFC58DC}" dt="2026-09-09T14:50:33.011" v="116" actId="1076"/>
          <ac:picMkLst>
            <pc:docMk/>
            <pc:sldMk cId="0" sldId="256"/>
            <ac:picMk id="20" creationId="{00000000-0000-0000-0000-000000000000}"/>
          </ac:picMkLst>
        </pc:picChg>
        <pc:picChg chg="mod">
          <ac:chgData name="Chris Folta" userId="a0f50499-b5ad-4fb7-9ace-3db326cd02d4" providerId="ADAL" clId="{917B9D29-EED2-4629-B2DE-09967DFC58DC}" dt="2026-09-09T14:41:29.342" v="13" actId="1076"/>
          <ac:picMkLst>
            <pc:docMk/>
            <pc:sldMk cId="0" sldId="256"/>
            <ac:picMk id="26" creationId="{00000000-0000-0000-0000-000000000000}"/>
          </ac:picMkLst>
        </pc:picChg>
      </pc:sldChg>
      <pc:sldChg chg="modSp mod">
        <pc:chgData name="Chris Folta" userId="a0f50499-b5ad-4fb7-9ace-3db326cd02d4" providerId="ADAL" clId="{917B9D29-EED2-4629-B2DE-09967DFC58DC}" dt="2026-09-09T14:58:36.115" v="204" actId="14100"/>
        <pc:sldMkLst>
          <pc:docMk/>
          <pc:sldMk cId="0" sldId="257"/>
        </pc:sldMkLst>
        <pc:spChg chg="mod">
          <ac:chgData name="Chris Folta" userId="a0f50499-b5ad-4fb7-9ace-3db326cd02d4" providerId="ADAL" clId="{917B9D29-EED2-4629-B2DE-09967DFC58DC}" dt="2026-09-09T14:44:29.969" v="39" actId="403"/>
          <ac:spMkLst>
            <pc:docMk/>
            <pc:sldMk cId="0" sldId="257"/>
            <ac:spMk id="28" creationId="{00000000-0000-0000-0000-000000000000}"/>
          </ac:spMkLst>
        </pc:spChg>
        <pc:spChg chg="mod">
          <ac:chgData name="Chris Folta" userId="a0f50499-b5ad-4fb7-9ace-3db326cd02d4" providerId="ADAL" clId="{917B9D29-EED2-4629-B2DE-09967DFC58DC}" dt="2026-09-09T14:58:36.115" v="204" actId="14100"/>
          <ac:spMkLst>
            <pc:docMk/>
            <pc:sldMk cId="0" sldId="257"/>
            <ac:spMk id="35" creationId="{00000000-0000-0000-0000-000000000000}"/>
          </ac:spMkLst>
        </pc:spChg>
      </pc:sldChg>
      <pc:sldChg chg="modSp mod">
        <pc:chgData name="Chris Folta" userId="a0f50499-b5ad-4fb7-9ace-3db326cd02d4" providerId="ADAL" clId="{917B9D29-EED2-4629-B2DE-09967DFC58DC}" dt="2026-09-09T14:58:12.893" v="203" actId="1076"/>
        <pc:sldMkLst>
          <pc:docMk/>
          <pc:sldMk cId="0" sldId="258"/>
        </pc:sldMkLst>
        <pc:spChg chg="mod">
          <ac:chgData name="Chris Folta" userId="a0f50499-b5ad-4fb7-9ace-3db326cd02d4" providerId="ADAL" clId="{917B9D29-EED2-4629-B2DE-09967DFC58DC}" dt="2026-09-09T14:44:22.549" v="37" actId="403"/>
          <ac:spMkLst>
            <pc:docMk/>
            <pc:sldMk cId="0" sldId="258"/>
            <ac:spMk id="36" creationId="{00000000-0000-0000-0000-000000000000}"/>
          </ac:spMkLst>
        </pc:spChg>
        <pc:spChg chg="mod">
          <ac:chgData name="Chris Folta" userId="a0f50499-b5ad-4fb7-9ace-3db326cd02d4" providerId="ADAL" clId="{917B9D29-EED2-4629-B2DE-09967DFC58DC}" dt="2026-09-09T14:51:16.142" v="126" actId="403"/>
          <ac:spMkLst>
            <pc:docMk/>
            <pc:sldMk cId="0" sldId="258"/>
            <ac:spMk id="47" creationId="{00000000-0000-0000-0000-000000000000}"/>
          </ac:spMkLst>
        </pc:spChg>
        <pc:spChg chg="mod">
          <ac:chgData name="Chris Folta" userId="a0f50499-b5ad-4fb7-9ace-3db326cd02d4" providerId="ADAL" clId="{917B9D29-EED2-4629-B2DE-09967DFC58DC}" dt="2026-09-09T14:50:57.794" v="120" actId="403"/>
          <ac:spMkLst>
            <pc:docMk/>
            <pc:sldMk cId="0" sldId="258"/>
            <ac:spMk id="64" creationId="{13F96410-5436-B1E3-84A8-ED4BC8028565}"/>
          </ac:spMkLst>
        </pc:spChg>
        <pc:spChg chg="mod">
          <ac:chgData name="Chris Folta" userId="a0f50499-b5ad-4fb7-9ace-3db326cd02d4" providerId="ADAL" clId="{917B9D29-EED2-4629-B2DE-09967DFC58DC}" dt="2026-09-09T14:50:57.794" v="120" actId="403"/>
          <ac:spMkLst>
            <pc:docMk/>
            <pc:sldMk cId="0" sldId="258"/>
            <ac:spMk id="65" creationId="{A899BE06-981F-240E-BFAA-0C33A255BAB4}"/>
          </ac:spMkLst>
        </pc:spChg>
        <pc:spChg chg="mod">
          <ac:chgData name="Chris Folta" userId="a0f50499-b5ad-4fb7-9ace-3db326cd02d4" providerId="ADAL" clId="{917B9D29-EED2-4629-B2DE-09967DFC58DC}" dt="2026-09-09T14:50:57.794" v="120" actId="403"/>
          <ac:spMkLst>
            <pc:docMk/>
            <pc:sldMk cId="0" sldId="258"/>
            <ac:spMk id="67" creationId="{9FF23638-2D39-336C-499B-37203408E8F4}"/>
          </ac:spMkLst>
        </pc:spChg>
        <pc:spChg chg="mod">
          <ac:chgData name="Chris Folta" userId="a0f50499-b5ad-4fb7-9ace-3db326cd02d4" providerId="ADAL" clId="{917B9D29-EED2-4629-B2DE-09967DFC58DC}" dt="2026-09-09T14:50:57.794" v="120" actId="403"/>
          <ac:spMkLst>
            <pc:docMk/>
            <pc:sldMk cId="0" sldId="258"/>
            <ac:spMk id="68" creationId="{8E096721-02D1-D8EF-B71D-AE05E12776CF}"/>
          </ac:spMkLst>
        </pc:spChg>
        <pc:spChg chg="mod">
          <ac:chgData name="Chris Folta" userId="a0f50499-b5ad-4fb7-9ace-3db326cd02d4" providerId="ADAL" clId="{917B9D29-EED2-4629-B2DE-09967DFC58DC}" dt="2026-09-09T14:50:57.794" v="120" actId="403"/>
          <ac:spMkLst>
            <pc:docMk/>
            <pc:sldMk cId="0" sldId="258"/>
            <ac:spMk id="70" creationId="{EA8A1EF8-4D64-AAA9-562A-C39B58747670}"/>
          </ac:spMkLst>
        </pc:spChg>
        <pc:spChg chg="mod">
          <ac:chgData name="Chris Folta" userId="a0f50499-b5ad-4fb7-9ace-3db326cd02d4" providerId="ADAL" clId="{917B9D29-EED2-4629-B2DE-09967DFC58DC}" dt="2026-09-09T14:51:03.064" v="122" actId="20577"/>
          <ac:spMkLst>
            <pc:docMk/>
            <pc:sldMk cId="0" sldId="258"/>
            <ac:spMk id="71" creationId="{692DAE50-2EF3-270B-33CA-9A07C8334696}"/>
          </ac:spMkLst>
        </pc:spChg>
        <pc:spChg chg="mod">
          <ac:chgData name="Chris Folta" userId="a0f50499-b5ad-4fb7-9ace-3db326cd02d4" providerId="ADAL" clId="{917B9D29-EED2-4629-B2DE-09967DFC58DC}" dt="2026-09-09T14:50:57.794" v="120" actId="403"/>
          <ac:spMkLst>
            <pc:docMk/>
            <pc:sldMk cId="0" sldId="258"/>
            <ac:spMk id="73" creationId="{58E9BB97-35AB-A1F8-A218-238FD3C47FFD}"/>
          </ac:spMkLst>
        </pc:spChg>
        <pc:spChg chg="mod">
          <ac:chgData name="Chris Folta" userId="a0f50499-b5ad-4fb7-9ace-3db326cd02d4" providerId="ADAL" clId="{917B9D29-EED2-4629-B2DE-09967DFC58DC}" dt="2026-09-09T14:50:57.794" v="120" actId="403"/>
          <ac:spMkLst>
            <pc:docMk/>
            <pc:sldMk cId="0" sldId="258"/>
            <ac:spMk id="74" creationId="{8D38A197-5A4B-B317-6AC3-B4A4CE1A9EBA}"/>
          </ac:spMkLst>
        </pc:spChg>
        <pc:spChg chg="mod">
          <ac:chgData name="Chris Folta" userId="a0f50499-b5ad-4fb7-9ace-3db326cd02d4" providerId="ADAL" clId="{917B9D29-EED2-4629-B2DE-09967DFC58DC}" dt="2026-09-09T14:58:12.893" v="203" actId="1076"/>
          <ac:spMkLst>
            <pc:docMk/>
            <pc:sldMk cId="0" sldId="258"/>
            <ac:spMk id="77" creationId="{E8C1A3FA-C8BC-BF49-A504-2482787FE344}"/>
          </ac:spMkLst>
        </pc:spChg>
        <pc:spChg chg="mod">
          <ac:chgData name="Chris Folta" userId="a0f50499-b5ad-4fb7-9ace-3db326cd02d4" providerId="ADAL" clId="{917B9D29-EED2-4629-B2DE-09967DFC58DC}" dt="2026-09-09T14:50:57.794" v="120" actId="403"/>
          <ac:spMkLst>
            <pc:docMk/>
            <pc:sldMk cId="0" sldId="258"/>
            <ac:spMk id="78" creationId="{4AB5D254-C102-64B9-1D9F-76170BBA8219}"/>
          </ac:spMkLst>
        </pc:spChg>
      </pc:sldChg>
      <pc:sldChg chg="modSp mod">
        <pc:chgData name="Chris Folta" userId="a0f50499-b5ad-4fb7-9ace-3db326cd02d4" providerId="ADAL" clId="{917B9D29-EED2-4629-B2DE-09967DFC58DC}" dt="2026-09-09T14:51:59.876" v="131" actId="255"/>
        <pc:sldMkLst>
          <pc:docMk/>
          <pc:sldMk cId="0" sldId="259"/>
        </pc:sldMkLst>
        <pc:spChg chg="mod">
          <ac:chgData name="Chris Folta" userId="a0f50499-b5ad-4fb7-9ace-3db326cd02d4" providerId="ADAL" clId="{917B9D29-EED2-4629-B2DE-09967DFC58DC}" dt="2026-09-09T14:44:43.998" v="42" actId="255"/>
          <ac:spMkLst>
            <pc:docMk/>
            <pc:sldMk cId="0" sldId="259"/>
            <ac:spMk id="48" creationId="{00000000-0000-0000-0000-000000000000}"/>
          </ac:spMkLst>
        </pc:spChg>
        <pc:spChg chg="mod">
          <ac:chgData name="Chris Folta" userId="a0f50499-b5ad-4fb7-9ace-3db326cd02d4" providerId="ADAL" clId="{917B9D29-EED2-4629-B2DE-09967DFC58DC}" dt="2026-09-09T14:51:59.876" v="131" actId="255"/>
          <ac:spMkLst>
            <pc:docMk/>
            <pc:sldMk cId="0" sldId="259"/>
            <ac:spMk id="52" creationId="{00000000-0000-0000-0000-000000000000}"/>
          </ac:spMkLst>
        </pc:spChg>
      </pc:sldChg>
      <pc:sldChg chg="modSp mod">
        <pc:chgData name="Chris Folta" userId="a0f50499-b5ad-4fb7-9ace-3db326cd02d4" providerId="ADAL" clId="{917B9D29-EED2-4629-B2DE-09967DFC58DC}" dt="2026-09-09T14:52:13.154" v="132" actId="255"/>
        <pc:sldMkLst>
          <pc:docMk/>
          <pc:sldMk cId="0" sldId="260"/>
        </pc:sldMkLst>
        <pc:spChg chg="mod">
          <ac:chgData name="Chris Folta" userId="a0f50499-b5ad-4fb7-9ace-3db326cd02d4" providerId="ADAL" clId="{917B9D29-EED2-4629-B2DE-09967DFC58DC}" dt="2026-09-09T14:44:51.630" v="44" actId="403"/>
          <ac:spMkLst>
            <pc:docMk/>
            <pc:sldMk cId="0" sldId="260"/>
            <ac:spMk id="53" creationId="{00000000-0000-0000-0000-000000000000}"/>
          </ac:spMkLst>
        </pc:spChg>
        <pc:spChg chg="mod">
          <ac:chgData name="Chris Folta" userId="a0f50499-b5ad-4fb7-9ace-3db326cd02d4" providerId="ADAL" clId="{917B9D29-EED2-4629-B2DE-09967DFC58DC}" dt="2026-09-09T14:41:55.256" v="16" actId="403"/>
          <ac:spMkLst>
            <pc:docMk/>
            <pc:sldMk cId="0" sldId="260"/>
            <ac:spMk id="55" creationId="{00000000-0000-0000-0000-000000000000}"/>
          </ac:spMkLst>
        </pc:spChg>
        <pc:spChg chg="mod">
          <ac:chgData name="Chris Folta" userId="a0f50499-b5ad-4fb7-9ace-3db326cd02d4" providerId="ADAL" clId="{917B9D29-EED2-4629-B2DE-09967DFC58DC}" dt="2026-09-09T14:42:26.020" v="25" actId="403"/>
          <ac:spMkLst>
            <pc:docMk/>
            <pc:sldMk cId="0" sldId="260"/>
            <ac:spMk id="56" creationId="{00000000-0000-0000-0000-000000000000}"/>
          </ac:spMkLst>
        </pc:spChg>
        <pc:spChg chg="mod">
          <ac:chgData name="Chris Folta" userId="a0f50499-b5ad-4fb7-9ace-3db326cd02d4" providerId="ADAL" clId="{917B9D29-EED2-4629-B2DE-09967DFC58DC}" dt="2026-09-09T14:43:46.312" v="35" actId="1076"/>
          <ac:spMkLst>
            <pc:docMk/>
            <pc:sldMk cId="0" sldId="260"/>
            <ac:spMk id="57" creationId="{00000000-0000-0000-0000-000000000000}"/>
          </ac:spMkLst>
        </pc:spChg>
        <pc:spChg chg="mod">
          <ac:chgData name="Chris Folta" userId="a0f50499-b5ad-4fb7-9ace-3db326cd02d4" providerId="ADAL" clId="{917B9D29-EED2-4629-B2DE-09967DFC58DC}" dt="2026-09-09T14:43:46.312" v="35" actId="1076"/>
          <ac:spMkLst>
            <pc:docMk/>
            <pc:sldMk cId="0" sldId="260"/>
            <ac:spMk id="58" creationId="{00000000-0000-0000-0000-000000000000}"/>
          </ac:spMkLst>
        </pc:spChg>
        <pc:spChg chg="mod">
          <ac:chgData name="Chris Folta" userId="a0f50499-b5ad-4fb7-9ace-3db326cd02d4" providerId="ADAL" clId="{917B9D29-EED2-4629-B2DE-09967DFC58DC}" dt="2026-09-09T14:42:15.729" v="22" actId="14100"/>
          <ac:spMkLst>
            <pc:docMk/>
            <pc:sldMk cId="0" sldId="260"/>
            <ac:spMk id="59" creationId="{00000000-0000-0000-0000-000000000000}"/>
          </ac:spMkLst>
        </pc:spChg>
        <pc:spChg chg="mod">
          <ac:chgData name="Chris Folta" userId="a0f50499-b5ad-4fb7-9ace-3db326cd02d4" providerId="ADAL" clId="{917B9D29-EED2-4629-B2DE-09967DFC58DC}" dt="2026-09-09T14:42:21.941" v="24" actId="403"/>
          <ac:spMkLst>
            <pc:docMk/>
            <pc:sldMk cId="0" sldId="260"/>
            <ac:spMk id="60" creationId="{00000000-0000-0000-0000-000000000000}"/>
          </ac:spMkLst>
        </pc:spChg>
        <pc:spChg chg="mod">
          <ac:chgData name="Chris Folta" userId="a0f50499-b5ad-4fb7-9ace-3db326cd02d4" providerId="ADAL" clId="{917B9D29-EED2-4629-B2DE-09967DFC58DC}" dt="2026-09-09T14:43:46.312" v="35" actId="1076"/>
          <ac:spMkLst>
            <pc:docMk/>
            <pc:sldMk cId="0" sldId="260"/>
            <ac:spMk id="61" creationId="{00000000-0000-0000-0000-000000000000}"/>
          </ac:spMkLst>
        </pc:spChg>
        <pc:spChg chg="mod">
          <ac:chgData name="Chris Folta" userId="a0f50499-b5ad-4fb7-9ace-3db326cd02d4" providerId="ADAL" clId="{917B9D29-EED2-4629-B2DE-09967DFC58DC}" dt="2026-09-09T14:43:46.312" v="35" actId="1076"/>
          <ac:spMkLst>
            <pc:docMk/>
            <pc:sldMk cId="0" sldId="260"/>
            <ac:spMk id="62" creationId="{00000000-0000-0000-0000-000000000000}"/>
          </ac:spMkLst>
        </pc:spChg>
        <pc:spChg chg="mod">
          <ac:chgData name="Chris Folta" userId="a0f50499-b5ad-4fb7-9ace-3db326cd02d4" providerId="ADAL" clId="{917B9D29-EED2-4629-B2DE-09967DFC58DC}" dt="2026-09-09T14:52:13.154" v="132" actId="255"/>
          <ac:spMkLst>
            <pc:docMk/>
            <pc:sldMk cId="0" sldId="260"/>
            <ac:spMk id="63" creationId="{00000000-0000-0000-0000-000000000000}"/>
          </ac:spMkLst>
        </pc:spChg>
        <pc:picChg chg="mod">
          <ac:chgData name="Chris Folta" userId="a0f50499-b5ad-4fb7-9ace-3db326cd02d4" providerId="ADAL" clId="{917B9D29-EED2-4629-B2DE-09967DFC58DC}" dt="2026-09-09T14:43:35.832" v="34" actId="1076"/>
          <ac:picMkLst>
            <pc:docMk/>
            <pc:sldMk cId="0" sldId="260"/>
            <ac:picMk id="3" creationId="{2445D7E6-C8D8-E8D0-E9E6-4047E1BF609F}"/>
          </ac:picMkLst>
        </pc:picChg>
      </pc:sldChg>
      <pc:sldChg chg="modSp mod">
        <pc:chgData name="Chris Folta" userId="a0f50499-b5ad-4fb7-9ace-3db326cd02d4" providerId="ADAL" clId="{917B9D29-EED2-4629-B2DE-09967DFC58DC}" dt="2026-09-09T14:54:34.620" v="158" actId="404"/>
        <pc:sldMkLst>
          <pc:docMk/>
          <pc:sldMk cId="0" sldId="262"/>
        </pc:sldMkLst>
        <pc:spChg chg="mod">
          <ac:chgData name="Chris Folta" userId="a0f50499-b5ad-4fb7-9ace-3db326cd02d4" providerId="ADAL" clId="{917B9D29-EED2-4629-B2DE-09967DFC58DC}" dt="2026-09-09T14:45:32.733" v="55" actId="6549"/>
          <ac:spMkLst>
            <pc:docMk/>
            <pc:sldMk cId="0" sldId="262"/>
            <ac:spMk id="75" creationId="{00000000-0000-0000-0000-000000000000}"/>
          </ac:spMkLst>
        </pc:spChg>
        <pc:spChg chg="mod">
          <ac:chgData name="Chris Folta" userId="a0f50499-b5ad-4fb7-9ace-3db326cd02d4" providerId="ADAL" clId="{917B9D29-EED2-4629-B2DE-09967DFC58DC}" dt="2026-09-09T14:54:34.620" v="158" actId="404"/>
          <ac:spMkLst>
            <pc:docMk/>
            <pc:sldMk cId="0" sldId="262"/>
            <ac:spMk id="96" creationId="{00000000-0000-0000-0000-000000000000}"/>
          </ac:spMkLst>
        </pc:spChg>
      </pc:sldChg>
      <pc:sldChg chg="modSp mod">
        <pc:chgData name="Chris Folta" userId="a0f50499-b5ad-4fb7-9ace-3db326cd02d4" providerId="ADAL" clId="{917B9D29-EED2-4629-B2DE-09967DFC58DC}" dt="2026-09-09T15:01:18.686" v="206" actId="14100"/>
        <pc:sldMkLst>
          <pc:docMk/>
          <pc:sldMk cId="0" sldId="263"/>
        </pc:sldMkLst>
        <pc:spChg chg="mod">
          <ac:chgData name="Chris Folta" userId="a0f50499-b5ad-4fb7-9ace-3db326cd02d4" providerId="ADAL" clId="{917B9D29-EED2-4629-B2DE-09967DFC58DC}" dt="2026-09-09T14:45:00.614" v="48" actId="6549"/>
          <ac:spMkLst>
            <pc:docMk/>
            <pc:sldMk cId="0" sldId="263"/>
            <ac:spMk id="97" creationId="{00000000-0000-0000-0000-000000000000}"/>
          </ac:spMkLst>
        </pc:spChg>
        <pc:spChg chg="mod">
          <ac:chgData name="Chris Folta" userId="a0f50499-b5ad-4fb7-9ace-3db326cd02d4" providerId="ADAL" clId="{917B9D29-EED2-4629-B2DE-09967DFC58DC}" dt="2026-09-09T15:01:09.851" v="205" actId="14100"/>
          <ac:spMkLst>
            <pc:docMk/>
            <pc:sldMk cId="0" sldId="263"/>
            <ac:spMk id="101" creationId="{00000000-0000-0000-0000-000000000000}"/>
          </ac:spMkLst>
        </pc:spChg>
        <pc:spChg chg="mod">
          <ac:chgData name="Chris Folta" userId="a0f50499-b5ad-4fb7-9ace-3db326cd02d4" providerId="ADAL" clId="{917B9D29-EED2-4629-B2DE-09967DFC58DC}" dt="2026-09-09T15:01:18.686" v="206" actId="14100"/>
          <ac:spMkLst>
            <pc:docMk/>
            <pc:sldMk cId="0" sldId="263"/>
            <ac:spMk id="105" creationId="{00000000-0000-0000-0000-000000000000}"/>
          </ac:spMkLst>
        </pc:spChg>
        <pc:spChg chg="mod">
          <ac:chgData name="Chris Folta" userId="a0f50499-b5ad-4fb7-9ace-3db326cd02d4" providerId="ADAL" clId="{917B9D29-EED2-4629-B2DE-09967DFC58DC}" dt="2026-09-09T14:52:37.474" v="140" actId="404"/>
          <ac:spMkLst>
            <pc:docMk/>
            <pc:sldMk cId="0" sldId="263"/>
            <ac:spMk id="114" creationId="{00000000-0000-0000-0000-000000000000}"/>
          </ac:spMkLst>
        </pc:spChg>
      </pc:sldChg>
      <pc:sldChg chg="modSp mod">
        <pc:chgData name="Chris Folta" userId="a0f50499-b5ad-4fb7-9ace-3db326cd02d4" providerId="ADAL" clId="{917B9D29-EED2-4629-B2DE-09967DFC58DC}" dt="2026-09-09T14:55:24.949" v="166" actId="403"/>
        <pc:sldMkLst>
          <pc:docMk/>
          <pc:sldMk cId="0" sldId="264"/>
        </pc:sldMkLst>
        <pc:spChg chg="mod">
          <ac:chgData name="Chris Folta" userId="a0f50499-b5ad-4fb7-9ace-3db326cd02d4" providerId="ADAL" clId="{917B9D29-EED2-4629-B2DE-09967DFC58DC}" dt="2026-09-09T14:45:53.176" v="61" actId="403"/>
          <ac:spMkLst>
            <pc:docMk/>
            <pc:sldMk cId="0" sldId="264"/>
            <ac:spMk id="115" creationId="{00000000-0000-0000-0000-000000000000}"/>
          </ac:spMkLst>
        </pc:spChg>
        <pc:spChg chg="mod">
          <ac:chgData name="Chris Folta" userId="a0f50499-b5ad-4fb7-9ace-3db326cd02d4" providerId="ADAL" clId="{917B9D29-EED2-4629-B2DE-09967DFC58DC}" dt="2026-09-09T14:55:24.949" v="166" actId="403"/>
          <ac:spMkLst>
            <pc:docMk/>
            <pc:sldMk cId="0" sldId="264"/>
            <ac:spMk id="125" creationId="{00000000-0000-0000-0000-000000000000}"/>
          </ac:spMkLst>
        </pc:spChg>
      </pc:sldChg>
      <pc:sldChg chg="modSp mod">
        <pc:chgData name="Chris Folta" userId="a0f50499-b5ad-4fb7-9ace-3db326cd02d4" providerId="ADAL" clId="{917B9D29-EED2-4629-B2DE-09967DFC58DC}" dt="2026-09-09T14:55:35.802" v="170" actId="403"/>
        <pc:sldMkLst>
          <pc:docMk/>
          <pc:sldMk cId="0" sldId="265"/>
        </pc:sldMkLst>
        <pc:spChg chg="mod">
          <ac:chgData name="Chris Folta" userId="a0f50499-b5ad-4fb7-9ace-3db326cd02d4" providerId="ADAL" clId="{917B9D29-EED2-4629-B2DE-09967DFC58DC}" dt="2026-09-09T14:46:00.062" v="63" actId="403"/>
          <ac:spMkLst>
            <pc:docMk/>
            <pc:sldMk cId="0" sldId="265"/>
            <ac:spMk id="126" creationId="{00000000-0000-0000-0000-000000000000}"/>
          </ac:spMkLst>
        </pc:spChg>
        <pc:spChg chg="mod">
          <ac:chgData name="Chris Folta" userId="a0f50499-b5ad-4fb7-9ace-3db326cd02d4" providerId="ADAL" clId="{917B9D29-EED2-4629-B2DE-09967DFC58DC}" dt="2026-09-09T14:55:35.802" v="170" actId="403"/>
          <ac:spMkLst>
            <pc:docMk/>
            <pc:sldMk cId="0" sldId="265"/>
            <ac:spMk id="136" creationId="{00000000-0000-0000-0000-000000000000}"/>
          </ac:spMkLst>
        </pc:spChg>
      </pc:sldChg>
      <pc:sldChg chg="modSp mod">
        <pc:chgData name="Chris Folta" userId="a0f50499-b5ad-4fb7-9ace-3db326cd02d4" providerId="ADAL" clId="{917B9D29-EED2-4629-B2DE-09967DFC58DC}" dt="2026-09-09T14:55:45.312" v="176" actId="404"/>
        <pc:sldMkLst>
          <pc:docMk/>
          <pc:sldMk cId="0" sldId="266"/>
        </pc:sldMkLst>
        <pc:spChg chg="mod">
          <ac:chgData name="Chris Folta" userId="a0f50499-b5ad-4fb7-9ace-3db326cd02d4" providerId="ADAL" clId="{917B9D29-EED2-4629-B2DE-09967DFC58DC}" dt="2026-09-09T14:46:07.324" v="65" actId="403"/>
          <ac:spMkLst>
            <pc:docMk/>
            <pc:sldMk cId="0" sldId="266"/>
            <ac:spMk id="137" creationId="{00000000-0000-0000-0000-000000000000}"/>
          </ac:spMkLst>
        </pc:spChg>
        <pc:spChg chg="mod">
          <ac:chgData name="Chris Folta" userId="a0f50499-b5ad-4fb7-9ace-3db326cd02d4" providerId="ADAL" clId="{917B9D29-EED2-4629-B2DE-09967DFC58DC}" dt="2026-09-09T14:55:45.312" v="176" actId="404"/>
          <ac:spMkLst>
            <pc:docMk/>
            <pc:sldMk cId="0" sldId="266"/>
            <ac:spMk id="147" creationId="{00000000-0000-0000-0000-000000000000}"/>
          </ac:spMkLst>
        </pc:spChg>
      </pc:sldChg>
      <pc:sldChg chg="modSp mod">
        <pc:chgData name="Chris Folta" userId="a0f50499-b5ad-4fb7-9ace-3db326cd02d4" providerId="ADAL" clId="{917B9D29-EED2-4629-B2DE-09967DFC58DC}" dt="2026-09-09T14:55:52.663" v="180" actId="403"/>
        <pc:sldMkLst>
          <pc:docMk/>
          <pc:sldMk cId="0" sldId="267"/>
        </pc:sldMkLst>
        <pc:spChg chg="mod">
          <ac:chgData name="Chris Folta" userId="a0f50499-b5ad-4fb7-9ace-3db326cd02d4" providerId="ADAL" clId="{917B9D29-EED2-4629-B2DE-09967DFC58DC}" dt="2026-09-09T14:46:43.688" v="71" actId="403"/>
          <ac:spMkLst>
            <pc:docMk/>
            <pc:sldMk cId="0" sldId="267"/>
            <ac:spMk id="148" creationId="{00000000-0000-0000-0000-000000000000}"/>
          </ac:spMkLst>
        </pc:spChg>
        <pc:spChg chg="mod">
          <ac:chgData name="Chris Folta" userId="a0f50499-b5ad-4fb7-9ace-3db326cd02d4" providerId="ADAL" clId="{917B9D29-EED2-4629-B2DE-09967DFC58DC}" dt="2026-09-09T14:55:52.663" v="180" actId="403"/>
          <ac:spMkLst>
            <pc:docMk/>
            <pc:sldMk cId="0" sldId="267"/>
            <ac:spMk id="158" creationId="{00000000-0000-0000-0000-000000000000}"/>
          </ac:spMkLst>
        </pc:spChg>
      </pc:sldChg>
      <pc:sldChg chg="addSp modSp mod">
        <pc:chgData name="Chris Folta" userId="a0f50499-b5ad-4fb7-9ace-3db326cd02d4" providerId="ADAL" clId="{917B9D29-EED2-4629-B2DE-09967DFC58DC}" dt="2026-09-09T14:57:04.350" v="201" actId="20577"/>
        <pc:sldMkLst>
          <pc:docMk/>
          <pc:sldMk cId="1823665104" sldId="269"/>
        </pc:sldMkLst>
        <pc:spChg chg="add mod">
          <ac:chgData name="Chris Folta" userId="a0f50499-b5ad-4fb7-9ace-3db326cd02d4" providerId="ADAL" clId="{917B9D29-EED2-4629-B2DE-09967DFC58DC}" dt="2026-09-09T14:57:04.350" v="201" actId="20577"/>
          <ac:spMkLst>
            <pc:docMk/>
            <pc:sldMk cId="1823665104" sldId="269"/>
            <ac:spMk id="3" creationId="{51D31B21-68ED-1BCC-2208-EC41033B8AAB}"/>
          </ac:spMkLst>
        </pc:spChg>
        <pc:spChg chg="mod">
          <ac:chgData name="Chris Folta" userId="a0f50499-b5ad-4fb7-9ace-3db326cd02d4" providerId="ADAL" clId="{917B9D29-EED2-4629-B2DE-09967DFC58DC}" dt="2026-09-09T14:48:05.169" v="93" actId="255"/>
          <ac:spMkLst>
            <pc:docMk/>
            <pc:sldMk cId="1823665104" sldId="269"/>
            <ac:spMk id="4" creationId="{08E9B795-AB7C-8565-B3A0-C319075395D4}"/>
          </ac:spMkLst>
        </pc:spChg>
      </pc:sldChg>
      <pc:sldChg chg="addSp delSp modSp mod">
        <pc:chgData name="Chris Folta" userId="a0f50499-b5ad-4fb7-9ace-3db326cd02d4" providerId="ADAL" clId="{917B9D29-EED2-4629-B2DE-09967DFC58DC}" dt="2026-09-09T14:48:51.195" v="103" actId="14100"/>
        <pc:sldMkLst>
          <pc:docMk/>
          <pc:sldMk cId="0" sldId="270"/>
        </pc:sldMkLst>
        <pc:spChg chg="add del mod">
          <ac:chgData name="Chris Folta" userId="a0f50499-b5ad-4fb7-9ace-3db326cd02d4" providerId="ADAL" clId="{917B9D29-EED2-4629-B2DE-09967DFC58DC}" dt="2026-09-09T14:48:51.195" v="103" actId="14100"/>
          <ac:spMkLst>
            <pc:docMk/>
            <pc:sldMk cId="0" sldId="270"/>
            <ac:spMk id="202" creationId="{00000000-0000-0000-0000-000000000000}"/>
          </ac:spMkLst>
        </pc:spChg>
      </pc:sldChg>
      <pc:sldChg chg="modSp mod">
        <pc:chgData name="Chris Folta" userId="a0f50499-b5ad-4fb7-9ace-3db326cd02d4" providerId="ADAL" clId="{917B9D29-EED2-4629-B2DE-09967DFC58DC}" dt="2026-09-09T14:57:34.071" v="202" actId="14100"/>
        <pc:sldMkLst>
          <pc:docMk/>
          <pc:sldMk cId="983869211" sldId="995707460"/>
        </pc:sldMkLst>
        <pc:spChg chg="mod">
          <ac:chgData name="Chris Folta" userId="a0f50499-b5ad-4fb7-9ace-3db326cd02d4" providerId="ADAL" clId="{917B9D29-EED2-4629-B2DE-09967DFC58DC}" dt="2026-09-09T14:57:34.071" v="202" actId="14100"/>
          <ac:spMkLst>
            <pc:docMk/>
            <pc:sldMk cId="983869211" sldId="995707460"/>
            <ac:spMk id="2" creationId="{00000000-0000-0000-0000-000000000000}"/>
          </ac:spMkLst>
        </pc:spChg>
        <pc:spChg chg="mod">
          <ac:chgData name="Chris Folta" userId="a0f50499-b5ad-4fb7-9ace-3db326cd02d4" providerId="ADAL" clId="{917B9D29-EED2-4629-B2DE-09967DFC58DC}" dt="2026-09-09T14:56:06.292" v="190" actId="403"/>
          <ac:spMkLst>
            <pc:docMk/>
            <pc:sldMk cId="983869211" sldId="995707460"/>
            <ac:spMk id="3" creationId="{00000000-0000-0000-0000-000000000000}"/>
          </ac:spMkLst>
        </pc:spChg>
        <pc:spChg chg="mod">
          <ac:chgData name="Chris Folta" userId="a0f50499-b5ad-4fb7-9ace-3db326cd02d4" providerId="ADAL" clId="{917B9D29-EED2-4629-B2DE-09967DFC58DC}" dt="2026-09-09T14:47:37.222" v="87" actId="108"/>
          <ac:spMkLst>
            <pc:docMk/>
            <pc:sldMk cId="983869211" sldId="995707460"/>
            <ac:spMk id="6" creationId="{A7AABD45-DF7E-32FA-18EA-B0E30AB37FD0}"/>
          </ac:spMkLst>
        </pc:spChg>
      </pc:sldChg>
      <pc:sldChg chg="modSp mod">
        <pc:chgData name="Chris Folta" userId="a0f50499-b5ad-4fb7-9ace-3db326cd02d4" providerId="ADAL" clId="{917B9D29-EED2-4629-B2DE-09967DFC58DC}" dt="2026-09-09T14:56:44.691" v="196" actId="6549"/>
        <pc:sldMkLst>
          <pc:docMk/>
          <pc:sldMk cId="3704549627" sldId="995707489"/>
        </pc:sldMkLst>
        <pc:spChg chg="mod">
          <ac:chgData name="Chris Folta" userId="a0f50499-b5ad-4fb7-9ace-3db326cd02d4" providerId="ADAL" clId="{917B9D29-EED2-4629-B2DE-09967DFC58DC}" dt="2026-09-09T14:48:14.803" v="95" actId="113"/>
          <ac:spMkLst>
            <pc:docMk/>
            <pc:sldMk cId="3704549627" sldId="995707489"/>
            <ac:spMk id="160" creationId="{00000000-0000-0000-0000-000000000000}"/>
          </ac:spMkLst>
        </pc:spChg>
        <pc:spChg chg="mod">
          <ac:chgData name="Chris Folta" userId="a0f50499-b5ad-4fb7-9ace-3db326cd02d4" providerId="ADAL" clId="{917B9D29-EED2-4629-B2DE-09967DFC58DC}" dt="2026-09-09T14:56:44.691" v="196" actId="6549"/>
          <ac:spMkLst>
            <pc:docMk/>
            <pc:sldMk cId="3704549627" sldId="995707489"/>
            <ac:spMk id="185" creationId="{00000000-0000-0000-0000-000000000000}"/>
          </ac:spMkLst>
        </pc:spChg>
      </pc:sldChg>
      <pc:sldChg chg="addSp delSp modSp mod">
        <pc:chgData name="Chris Folta" userId="a0f50499-b5ad-4fb7-9ace-3db326cd02d4" providerId="ADAL" clId="{917B9D29-EED2-4629-B2DE-09967DFC58DC}" dt="2026-09-09T15:10:54.914" v="331" actId="20577"/>
        <pc:sldMkLst>
          <pc:docMk/>
          <pc:sldMk cId="3591915923" sldId="995707490"/>
        </pc:sldMkLst>
        <pc:spChg chg="add mod">
          <ac:chgData name="Chris Folta" userId="a0f50499-b5ad-4fb7-9ace-3db326cd02d4" providerId="ADAL" clId="{917B9D29-EED2-4629-B2DE-09967DFC58DC}" dt="2026-09-09T14:54:05.046" v="152"/>
          <ac:spMkLst>
            <pc:docMk/>
            <pc:sldMk cId="3591915923" sldId="995707490"/>
            <ac:spMk id="3" creationId="{8FF2F6B6-BD91-4BD1-69AD-BD5B9EA69F26}"/>
          </ac:spMkLst>
        </pc:spChg>
        <pc:spChg chg="mod">
          <ac:chgData name="Chris Folta" userId="a0f50499-b5ad-4fb7-9ace-3db326cd02d4" providerId="ADAL" clId="{917B9D29-EED2-4629-B2DE-09967DFC58DC}" dt="2026-09-09T14:45:14.223" v="51" actId="1076"/>
          <ac:spMkLst>
            <pc:docMk/>
            <pc:sldMk cId="3591915923" sldId="995707490"/>
            <ac:spMk id="65" creationId="{00000000-0000-0000-0000-000000000000}"/>
          </ac:spMkLst>
        </pc:spChg>
        <pc:spChg chg="del mod">
          <ac:chgData name="Chris Folta" userId="a0f50499-b5ad-4fb7-9ace-3db326cd02d4" providerId="ADAL" clId="{917B9D29-EED2-4629-B2DE-09967DFC58DC}" dt="2026-09-09T14:54:03.512" v="151" actId="478"/>
          <ac:spMkLst>
            <pc:docMk/>
            <pc:sldMk cId="3591915923" sldId="995707490"/>
            <ac:spMk id="70" creationId="{00000000-0000-0000-0000-000000000000}"/>
          </ac:spMkLst>
        </pc:spChg>
        <pc:spChg chg="mod">
          <ac:chgData name="Chris Folta" userId="a0f50499-b5ad-4fb7-9ace-3db326cd02d4" providerId="ADAL" clId="{917B9D29-EED2-4629-B2DE-09967DFC58DC}" dt="2026-09-09T15:05:06.218" v="272" actId="14100"/>
          <ac:spMkLst>
            <pc:docMk/>
            <pc:sldMk cId="3591915923" sldId="995707490"/>
            <ac:spMk id="71" creationId="{00000000-0000-0000-0000-000000000000}"/>
          </ac:spMkLst>
        </pc:spChg>
        <pc:spChg chg="mod">
          <ac:chgData name="Chris Folta" userId="a0f50499-b5ad-4fb7-9ace-3db326cd02d4" providerId="ADAL" clId="{917B9D29-EED2-4629-B2DE-09967DFC58DC}" dt="2026-09-09T15:04:58.567" v="271" actId="1076"/>
          <ac:spMkLst>
            <pc:docMk/>
            <pc:sldMk cId="3591915923" sldId="995707490"/>
            <ac:spMk id="72" creationId="{00000000-0000-0000-0000-000000000000}"/>
          </ac:spMkLst>
        </pc:spChg>
        <pc:spChg chg="mod">
          <ac:chgData name="Chris Folta" userId="a0f50499-b5ad-4fb7-9ace-3db326cd02d4" providerId="ADAL" clId="{917B9D29-EED2-4629-B2DE-09967DFC58DC}" dt="2026-09-09T15:04:55.214" v="270" actId="1076"/>
          <ac:spMkLst>
            <pc:docMk/>
            <pc:sldMk cId="3591915923" sldId="995707490"/>
            <ac:spMk id="73" creationId="{00000000-0000-0000-0000-000000000000}"/>
          </ac:spMkLst>
        </pc:spChg>
        <pc:spChg chg="mod">
          <ac:chgData name="Chris Folta" userId="a0f50499-b5ad-4fb7-9ace-3db326cd02d4" providerId="ADAL" clId="{917B9D29-EED2-4629-B2DE-09967DFC58DC}" dt="2026-09-09T15:10:54.914" v="331" actId="20577"/>
          <ac:spMkLst>
            <pc:docMk/>
            <pc:sldMk cId="3591915923" sldId="995707490"/>
            <ac:spMk id="74" creationId="{00000000-0000-0000-0000-000000000000}"/>
          </ac:spMkLst>
        </pc:spChg>
      </pc:sldChg>
      <pc:sldChg chg="modSp mod">
        <pc:chgData name="Chris Folta" userId="a0f50499-b5ad-4fb7-9ace-3db326cd02d4" providerId="ADAL" clId="{917B9D29-EED2-4629-B2DE-09967DFC58DC}" dt="2026-09-09T14:55:14.103" v="162" actId="403"/>
        <pc:sldMkLst>
          <pc:docMk/>
          <pc:sldMk cId="3426729573" sldId="995707491"/>
        </pc:sldMkLst>
        <pc:spChg chg="mod">
          <ac:chgData name="Chris Folta" userId="a0f50499-b5ad-4fb7-9ace-3db326cd02d4" providerId="ADAL" clId="{917B9D29-EED2-4629-B2DE-09967DFC58DC}" dt="2026-09-09T14:45:42.590" v="59" actId="6549"/>
          <ac:spMkLst>
            <pc:docMk/>
            <pc:sldMk cId="3426729573" sldId="995707491"/>
            <ac:spMk id="75" creationId="{31A8BF65-B3B2-6B8F-5E0B-47AAFDD52F49}"/>
          </ac:spMkLst>
        </pc:spChg>
        <pc:spChg chg="mod">
          <ac:chgData name="Chris Folta" userId="a0f50499-b5ad-4fb7-9ace-3db326cd02d4" providerId="ADAL" clId="{917B9D29-EED2-4629-B2DE-09967DFC58DC}" dt="2026-09-09T14:55:14.103" v="162" actId="403"/>
          <ac:spMkLst>
            <pc:docMk/>
            <pc:sldMk cId="3426729573" sldId="995707491"/>
            <ac:spMk id="96" creationId="{4F891B0C-4CD5-0674-10DA-0C86DBFD777F}"/>
          </ac:spMkLst>
        </pc:spChg>
      </pc:sldChg>
      <pc:sldChg chg="modSp mod">
        <pc:chgData name="Chris Folta" userId="a0f50499-b5ad-4fb7-9ace-3db326cd02d4" providerId="ADAL" clId="{917B9D29-EED2-4629-B2DE-09967DFC58DC}" dt="2026-09-09T14:56:00.306" v="186" actId="404"/>
        <pc:sldMkLst>
          <pc:docMk/>
          <pc:sldMk cId="1243658441" sldId="995707492"/>
        </pc:sldMkLst>
        <pc:spChg chg="mod">
          <ac:chgData name="Chris Folta" userId="a0f50499-b5ad-4fb7-9ace-3db326cd02d4" providerId="ADAL" clId="{917B9D29-EED2-4629-B2DE-09967DFC58DC}" dt="2026-09-09T14:56:00.306" v="186" actId="404"/>
          <ac:spMkLst>
            <pc:docMk/>
            <pc:sldMk cId="1243658441" sldId="995707492"/>
            <ac:spMk id="3" creationId="{136FBBCC-4B73-BED1-542A-1040F19AA841}"/>
          </ac:spMkLst>
        </pc:spChg>
        <pc:spChg chg="mod">
          <ac:chgData name="Chris Folta" userId="a0f50499-b5ad-4fb7-9ace-3db326cd02d4" providerId="ADAL" clId="{917B9D29-EED2-4629-B2DE-09967DFC58DC}" dt="2026-09-09T14:47:32.360" v="84" actId="108"/>
          <ac:spMkLst>
            <pc:docMk/>
            <pc:sldMk cId="1243658441" sldId="995707492"/>
            <ac:spMk id="6" creationId="{CC839C9B-A5C0-8DB0-AD16-1345B90913D5}"/>
          </ac:spMkLst>
        </pc:spChg>
      </pc:sldChg>
    </pc:docChg>
  </pc:docChgLst>
  <pc:docChgLst>
    <pc:chgData name="Rosa Mitchell" userId="S::mitchelr@bentonpud.org::09e6b0a4-edd0-45f5-b6ec-d88aa02f17f8" providerId="AD" clId="Web-{B2BFC219-1BE9-DDD3-71DA-07BBA90789F5}"/>
    <pc:docChg chg="modSld">
      <pc:chgData name="Rosa Mitchell" userId="S::mitchelr@bentonpud.org::09e6b0a4-edd0-45f5-b6ec-d88aa02f17f8" providerId="AD" clId="Web-{B2BFC219-1BE9-DDD3-71DA-07BBA90789F5}" dt="2026-09-09T19:30:38.936" v="22" actId="1076"/>
      <pc:docMkLst>
        <pc:docMk/>
      </pc:docMkLst>
      <pc:sldChg chg="addSp delSp modSp">
        <pc:chgData name="Rosa Mitchell" userId="S::mitchelr@bentonpud.org::09e6b0a4-edd0-45f5-b6ec-d88aa02f17f8" providerId="AD" clId="Web-{B2BFC219-1BE9-DDD3-71DA-07BBA90789F5}" dt="2026-09-09T19:30:38.936" v="22" actId="1076"/>
        <pc:sldMkLst>
          <pc:docMk/>
          <pc:sldMk cId="0" sldId="256"/>
        </pc:sldMkLst>
        <pc:spChg chg="add del">
          <ac:chgData name="Rosa Mitchell" userId="S::mitchelr@bentonpud.org::09e6b0a4-edd0-45f5-b6ec-d88aa02f17f8" providerId="AD" clId="Web-{B2BFC219-1BE9-DDD3-71DA-07BBA90789F5}" dt="2026-09-09T19:28:23.296" v="13"/>
          <ac:spMkLst>
            <pc:docMk/>
            <pc:sldMk cId="0" sldId="256"/>
            <ac:spMk id="3" creationId="{B5D50235-3146-A33C-87F3-D74B61CFF1B6}"/>
          </ac:spMkLst>
        </pc:spChg>
        <pc:spChg chg="add mod">
          <ac:chgData name="Rosa Mitchell" userId="S::mitchelr@bentonpud.org::09e6b0a4-edd0-45f5-b6ec-d88aa02f17f8" providerId="AD" clId="Web-{B2BFC219-1BE9-DDD3-71DA-07BBA90789F5}" dt="2026-09-09T19:30:38.936" v="22" actId="1076"/>
          <ac:spMkLst>
            <pc:docMk/>
            <pc:sldMk cId="0" sldId="256"/>
            <ac:spMk id="5" creationId="{A877ED5E-722E-1386-6102-5C5789F254B2}"/>
          </ac:spMkLst>
        </pc:spChg>
        <pc:spChg chg="add del mod">
          <ac:chgData name="Rosa Mitchell" userId="S::mitchelr@bentonpud.org::09e6b0a4-edd0-45f5-b6ec-d88aa02f17f8" providerId="AD" clId="Web-{B2BFC219-1BE9-DDD3-71DA-07BBA90789F5}" dt="2026-09-09T19:30:28.670" v="21" actId="1076"/>
          <ac:spMkLst>
            <pc:docMk/>
            <pc:sldMk cId="0" sldId="256"/>
            <ac:spMk id="17" creationId="{00000000-0000-0000-0000-000000000000}"/>
          </ac:spMkLst>
        </pc:spChg>
      </pc:sldChg>
    </pc:docChg>
  </pc:docChgLst>
  <pc:docChgLst>
    <pc:chgData name="Evan Edwards" userId="S::edwardse@bentonpud.org::80125bdf-afaa-4d25-9bc6-169fe9315974" providerId="AD" clId="Web-{5F521B92-5DDD-0151-4E58-931DC0373EAE}"/>
    <pc:docChg chg="modSld">
      <pc:chgData name="Evan Edwards" userId="S::edwardse@bentonpud.org::80125bdf-afaa-4d25-9bc6-169fe9315974" providerId="AD" clId="Web-{5F521B92-5DDD-0151-4E58-931DC0373EAE}" dt="2026-09-09T18:42:37.171" v="3" actId="20577"/>
      <pc:docMkLst>
        <pc:docMk/>
      </pc:docMkLst>
      <pc:sldChg chg="modSp">
        <pc:chgData name="Evan Edwards" userId="S::edwardse@bentonpud.org::80125bdf-afaa-4d25-9bc6-169fe9315974" providerId="AD" clId="Web-{5F521B92-5DDD-0151-4E58-931DC0373EAE}" dt="2026-09-09T18:42:37.171" v="3" actId="20577"/>
        <pc:sldMkLst>
          <pc:docMk/>
          <pc:sldMk cId="983869211" sldId="995707460"/>
        </pc:sldMkLst>
        <pc:spChg chg="mod">
          <ac:chgData name="Evan Edwards" userId="S::edwardse@bentonpud.org::80125bdf-afaa-4d25-9bc6-169fe9315974" providerId="AD" clId="Web-{5F521B92-5DDD-0151-4E58-931DC0373EAE}" dt="2026-09-09T18:42:37.171" v="3" actId="20577"/>
          <ac:spMkLst>
            <pc:docMk/>
            <pc:sldMk cId="983869211" sldId="995707460"/>
            <ac:spMk id="9" creationId="{6EA40B1E-2BAF-B965-CB96-9A9F4D7008E2}"/>
          </ac:spMkLst>
        </pc:spChg>
      </pc:sldChg>
    </pc:docChg>
  </pc:docChgLst>
  <pc:docChgLst>
    <pc:chgData name="Chris Folta" userId="S::foltac@bentonpud.org::a0f50499-b5ad-4fb7-9ace-3db326cd02d4" providerId="AD" clId="Web-{7793EF4F-9801-54EB-2585-C6980AE205ED}"/>
    <pc:docChg chg="modSld">
      <pc:chgData name="Chris Folta" userId="S::foltac@bentonpud.org::a0f50499-b5ad-4fb7-9ace-3db326cd02d4" providerId="AD" clId="Web-{7793EF4F-9801-54EB-2585-C6980AE205ED}" dt="2026-09-09T13:22:32.301" v="4" actId="20577"/>
      <pc:docMkLst>
        <pc:docMk/>
      </pc:docMkLst>
      <pc:sldChg chg="modSp">
        <pc:chgData name="Chris Folta" userId="S::foltac@bentonpud.org::a0f50499-b5ad-4fb7-9ace-3db326cd02d4" providerId="AD" clId="Web-{7793EF4F-9801-54EB-2585-C6980AE205ED}" dt="2026-09-09T13:22:32.301" v="4" actId="20577"/>
        <pc:sldMkLst>
          <pc:docMk/>
          <pc:sldMk cId="0" sldId="257"/>
        </pc:sldMkLst>
        <pc:spChg chg="mod">
          <ac:chgData name="Chris Folta" userId="S::foltac@bentonpud.org::a0f50499-b5ad-4fb7-9ace-3db326cd02d4" providerId="AD" clId="Web-{7793EF4F-9801-54EB-2585-C6980AE205ED}" dt="2026-09-09T13:22:32.301" v="4" actId="20577"/>
          <ac:spMkLst>
            <pc:docMk/>
            <pc:sldMk cId="0" sldId="257"/>
            <ac:spMk id="3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u="none" strike="noStrike">
                <a:solidFill>
                  <a:schemeClr val="dk1"/>
                </a:solidFill>
                <a:effectLst/>
                <a:uFillTx/>
                <a:latin typeface="Arial"/>
              </a:rPr>
              <a:t>Click to move the slide</a:t>
            </a:r>
          </a:p>
        </p:txBody>
      </p:sp>
      <p:sp>
        <p:nvSpPr>
          <p:cNvPr id="1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11"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&lt;header&gt;</a:t>
            </a:r>
          </a:p>
        </p:txBody>
      </p:sp>
      <p:sp>
        <p:nvSpPr>
          <p:cNvPr id="12" name="PlaceHolder 4"/>
          <p:cNvSpPr>
            <a:spLocks noGrp="1"/>
          </p:cNvSpPr>
          <p:nvPr>
            <p:ph type="dt" idx="2"/>
          </p:nvPr>
        </p:nvSpPr>
        <p:spPr>
          <a:xfrm>
            <a:off x="4278960" y="0"/>
            <a:ext cx="3280680" cy="53424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p>
        </p:txBody>
      </p:sp>
      <p:sp>
        <p:nvSpPr>
          <p:cNvPr id="13" name="PlaceHolder 5"/>
          <p:cNvSpPr>
            <a:spLocks noGrp="1"/>
          </p:cNvSpPr>
          <p:nvPr>
            <p:ph type="ftr" idx="3"/>
          </p:nvPr>
        </p:nvSpPr>
        <p:spPr>
          <a:xfrm>
            <a:off x="0" y="10157400"/>
            <a:ext cx="3280680" cy="53424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&lt;footer&gt;</a:t>
            </a:r>
          </a:p>
        </p:txBody>
      </p:sp>
      <p:sp>
        <p:nvSpPr>
          <p:cNvPr id="14" name="PlaceHolder 6"/>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301C3E13-8CBA-44D5-ACF3-8BB5D1EAFC28}"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1"/>
          <p:cNvSpPr>
            <a:spLocks noGrp="1" noRot="1" noChangeAspect="1"/>
          </p:cNvSpPr>
          <p:nvPr>
            <p:ph type="sldImg"/>
          </p:nvPr>
        </p:nvSpPr>
        <p:spPr>
          <a:xfrm>
            <a:off x="0" y="0"/>
            <a:ext cx="0" cy="0"/>
          </a:xfrm>
          <a:prstGeom prst="rect">
            <a:avLst/>
          </a:prstGeom>
          <a:ln w="0">
            <a:noFill/>
          </a:ln>
        </p:spPr>
      </p:sp>
      <p:sp>
        <p:nvSpPr>
          <p:cNvPr id="20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Commission Approval Presentation:</a:t>
            </a:r>
          </a:p>
          <a:p>
            <a:pPr indent="0">
              <a:buNone/>
            </a:pPr>
            <a:r>
              <a:rPr lang="en-US" sz="2000" b="0" u="none" strike="noStrike" dirty="0">
                <a:solidFill>
                  <a:srgbClr val="000000"/>
                </a:solidFill>
                <a:effectLst/>
                <a:uFillTx/>
                <a:latin typeface="Arial"/>
              </a:rPr>
              <a:t>2026 Five Year Plan of Service (2027– 2031).</a:t>
            </a:r>
          </a:p>
          <a:p>
            <a:pPr indent="0">
              <a:buNone/>
            </a:pPr>
            <a:r>
              <a:rPr lang="en-US" sz="2000" b="0" u="none" strike="noStrike" dirty="0">
                <a:solidFill>
                  <a:srgbClr val="000000"/>
                </a:solidFill>
                <a:effectLst/>
                <a:uFillTx/>
                <a:latin typeface="Arial"/>
              </a:rPr>
              <a:t>Good morning.</a:t>
            </a:r>
          </a:p>
          <a:p>
            <a:pPr indent="0">
              <a:buNone/>
            </a:pPr>
            <a:r>
              <a:rPr lang="en-US" sz="2000" b="0" u="none" strike="noStrike" dirty="0">
                <a:solidFill>
                  <a:srgbClr val="000000"/>
                </a:solidFill>
                <a:effectLst/>
                <a:uFillTx/>
                <a:latin typeface="Arial"/>
              </a:rPr>
              <a:t>Before we get into it, does anyone know what is shown in this picture and where this picture was taken?</a:t>
            </a:r>
          </a:p>
          <a:p>
            <a:pPr indent="0">
              <a:buNone/>
            </a:pPr>
            <a:r>
              <a:rPr lang="en-US" sz="2000" b="0" u="none" strike="noStrike" dirty="0">
                <a:solidFill>
                  <a:srgbClr val="000000"/>
                </a:solidFill>
                <a:effectLst/>
                <a:uFillTx/>
                <a:latin typeface="Arial"/>
              </a:rPr>
              <a:t>Answer – </a:t>
            </a:r>
          </a:p>
          <a:p>
            <a:pPr indent="0">
              <a:lnSpc>
                <a:spcPct val="100000"/>
              </a:lnSpc>
              <a:buNone/>
            </a:pPr>
            <a:r>
              <a:rPr lang="en-US" sz="2000" b="0" u="none" strike="noStrike" dirty="0">
                <a:solidFill>
                  <a:srgbClr val="000000"/>
                </a:solidFill>
                <a:effectLst/>
                <a:uFillTx/>
                <a:latin typeface="Arial"/>
              </a:rPr>
              <a:t>This is at Vista Substation. Lampson is moving the bay 2 </a:t>
            </a:r>
            <a:r>
              <a:rPr lang="en-US" sz="2000" b="0" u="none" strike="noStrike" dirty="0" err="1">
                <a:solidFill>
                  <a:srgbClr val="000000"/>
                </a:solidFill>
                <a:effectLst/>
                <a:uFillTx/>
                <a:latin typeface="Arial"/>
              </a:rPr>
              <a:t>metalclad</a:t>
            </a:r>
            <a:r>
              <a:rPr lang="en-US" sz="2000" b="0" u="none" strike="noStrike" dirty="0">
                <a:solidFill>
                  <a:srgbClr val="000000"/>
                </a:solidFill>
                <a:effectLst/>
                <a:uFillTx/>
                <a:latin typeface="Arial"/>
              </a:rPr>
              <a:t> switchgear, which was placed in service November of 2025.</a:t>
            </a:r>
          </a:p>
        </p:txBody>
      </p:sp>
      <p:sp>
        <p:nvSpPr>
          <p:cNvPr id="207" name="PlaceHolder 3"/>
          <p:cNvSpPr>
            <a:spLocks noGrp="1"/>
          </p:cNvSpPr>
          <p:nvPr>
            <p:ph type="sldNum" idx="15"/>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CFC00266-9273-4A48-A96E-4A2EB5C17B3B}" type="slidenum">
              <a:rPr lang="en-US" sz="1800" b="0" u="none" strike="noStrike">
                <a:solidFill>
                  <a:schemeClr val="dk1"/>
                </a:solidFill>
                <a:effectLst/>
                <a:uFillTx/>
                <a:latin typeface="+mn-lt"/>
                <a:ea typeface="+mn-ea"/>
              </a:rPr>
              <a:t>1</a:t>
            </a:fld>
            <a:endParaRPr lang="en-US" sz="18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laceHolder 1"/>
          <p:cNvSpPr>
            <a:spLocks noGrp="1" noRot="1" noChangeAspect="1"/>
          </p:cNvSpPr>
          <p:nvPr>
            <p:ph type="sldImg"/>
          </p:nvPr>
        </p:nvSpPr>
        <p:spPr>
          <a:xfrm>
            <a:off x="0" y="0"/>
            <a:ext cx="0" cy="0"/>
          </a:xfrm>
          <a:prstGeom prst="rect">
            <a:avLst/>
          </a:prstGeom>
          <a:ln w="0">
            <a:noFill/>
          </a:ln>
        </p:spPr>
      </p:sp>
      <p:sp>
        <p:nvSpPr>
          <p:cNvPr id="21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1800" b="0" u="none" strike="noStrike" dirty="0">
                <a:solidFill>
                  <a:srgbClr val="000000"/>
                </a:solidFill>
                <a:effectLst/>
                <a:uFillTx/>
                <a:latin typeface="Arial"/>
              </a:rPr>
              <a:t>Presentation overview</a:t>
            </a:r>
          </a:p>
          <a:p>
            <a:pPr indent="0">
              <a:buNone/>
            </a:pPr>
            <a:r>
              <a:rPr lang="en-US" sz="1800" b="0" u="none" strike="noStrike" dirty="0">
                <a:solidFill>
                  <a:srgbClr val="000000"/>
                </a:solidFill>
                <a:effectLst/>
                <a:uFillTx/>
                <a:latin typeface="Arial"/>
              </a:rPr>
              <a:t>Going to cover...</a:t>
            </a:r>
          </a:p>
        </p:txBody>
      </p:sp>
      <p:sp>
        <p:nvSpPr>
          <p:cNvPr id="213" name="PlaceHolder 3"/>
          <p:cNvSpPr>
            <a:spLocks noGrp="1"/>
          </p:cNvSpPr>
          <p:nvPr>
            <p:ph type="sldNum" idx="17"/>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542F4F70-A8AC-4728-BC82-B1D2C7D5B3D2}" type="slidenum">
              <a:rPr lang="en-US" sz="1800" b="0" u="none" strike="noStrike">
                <a:solidFill>
                  <a:schemeClr val="dk1"/>
                </a:solidFill>
                <a:effectLst/>
                <a:uFillTx/>
                <a:latin typeface="+mn-lt"/>
                <a:ea typeface="+mn-ea"/>
              </a:rPr>
              <a:t>2</a:t>
            </a:fld>
            <a:endParaRPr lang="en-US" sz="18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PlaceHolder 1"/>
          <p:cNvSpPr>
            <a:spLocks noGrp="1" noRot="1" noChangeAspect="1"/>
          </p:cNvSpPr>
          <p:nvPr>
            <p:ph type="sldImg"/>
          </p:nvPr>
        </p:nvSpPr>
        <p:spPr>
          <a:xfrm>
            <a:off x="0" y="0"/>
            <a:ext cx="0" cy="0"/>
          </a:xfrm>
          <a:prstGeom prst="rect">
            <a:avLst/>
          </a:prstGeom>
          <a:ln w="0">
            <a:noFill/>
          </a:ln>
        </p:spPr>
      </p:sp>
      <p:sp>
        <p:nvSpPr>
          <p:cNvPr id="20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Key takeaways are:</a:t>
            </a:r>
          </a:p>
          <a:p>
            <a:pPr indent="0">
              <a:buNone/>
            </a:pPr>
            <a:r>
              <a:rPr lang="en-US" sz="2000" b="0" u="none" strike="noStrike" dirty="0">
                <a:solidFill>
                  <a:srgbClr val="000000"/>
                </a:solidFill>
                <a:effectLst/>
                <a:uFillTx/>
                <a:latin typeface="Arial"/>
              </a:rPr>
              <a:t>- The system meets capacity requirements for normal operations.</a:t>
            </a:r>
          </a:p>
          <a:p>
            <a:pPr indent="0">
              <a:buNone/>
            </a:pPr>
            <a:r>
              <a:rPr lang="en-US" sz="2000" b="0" u="none" strike="noStrike" dirty="0">
                <a:solidFill>
                  <a:srgbClr val="000000"/>
                </a:solidFill>
                <a:effectLst/>
                <a:uFillTx/>
                <a:latin typeface="Arial"/>
              </a:rPr>
              <a:t>- All distribution system improvements are for outage contingencies.</a:t>
            </a:r>
          </a:p>
          <a:p>
            <a:pPr indent="0">
              <a:buNone/>
            </a:pPr>
            <a:r>
              <a:rPr lang="en-US" sz="2000" b="0" u="none" strike="noStrike" dirty="0">
                <a:solidFill>
                  <a:srgbClr val="000000"/>
                </a:solidFill>
                <a:effectLst/>
                <a:uFillTx/>
                <a:latin typeface="Arial"/>
              </a:rPr>
              <a:t>- The 5 year plan expenses are similar to historic plans.</a:t>
            </a:r>
          </a:p>
          <a:p>
            <a:pPr indent="0">
              <a:lnSpc>
                <a:spcPct val="100000"/>
              </a:lnSpc>
              <a:buNone/>
            </a:pPr>
            <a:r>
              <a:rPr lang="en-US" sz="2000" b="0" u="none" strike="noStrike" dirty="0">
                <a:solidFill>
                  <a:srgbClr val="000000"/>
                </a:solidFill>
                <a:effectLst/>
                <a:uFillTx/>
                <a:latin typeface="Arial"/>
              </a:rPr>
              <a:t>- A focus on more contingency ties/reconductoring, ongoing Planned aging equipment replacement, and Less substation capacity being installed.</a:t>
            </a:r>
          </a:p>
        </p:txBody>
      </p:sp>
      <p:sp>
        <p:nvSpPr>
          <p:cNvPr id="210" name="PlaceHolder 3"/>
          <p:cNvSpPr>
            <a:spLocks noGrp="1"/>
          </p:cNvSpPr>
          <p:nvPr>
            <p:ph type="sldNum" idx="16"/>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BD28383C-B6F9-4E1C-A40A-C8755EC25098}" type="slidenum">
              <a:rPr lang="en-US" sz="1800" b="0" u="none" strike="noStrike">
                <a:solidFill>
                  <a:schemeClr val="dk1"/>
                </a:solidFill>
                <a:effectLst/>
                <a:uFillTx/>
                <a:latin typeface="+mn-lt"/>
                <a:ea typeface="+mn-ea"/>
              </a:rPr>
              <a:t>3</a:t>
            </a:fld>
            <a:endParaRPr lang="en-US" sz="18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PlaceHolder 1"/>
          <p:cNvSpPr>
            <a:spLocks noGrp="1" noRot="1" noChangeAspect="1"/>
          </p:cNvSpPr>
          <p:nvPr>
            <p:ph type="sldImg"/>
          </p:nvPr>
        </p:nvSpPr>
        <p:spPr>
          <a:xfrm>
            <a:off x="0" y="0"/>
            <a:ext cx="0" cy="0"/>
          </a:xfrm>
          <a:prstGeom prst="rect">
            <a:avLst/>
          </a:prstGeom>
          <a:ln w="0">
            <a:noFill/>
          </a:ln>
        </p:spPr>
      </p:sp>
      <p:sp>
        <p:nvSpPr>
          <p:cNvPr id="215"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We are committed to maximizing the VALUE to our customers,</a:t>
            </a:r>
          </a:p>
          <a:p>
            <a:pPr indent="0">
              <a:buNone/>
            </a:pPr>
            <a:r>
              <a:rPr lang="en-US" sz="2000" b="0" u="none" strike="noStrike" dirty="0">
                <a:solidFill>
                  <a:srgbClr val="000000"/>
                </a:solidFill>
                <a:effectLst/>
                <a:uFillTx/>
                <a:latin typeface="Arial"/>
              </a:rPr>
              <a:t>The project list is a balance – where both RELIABILITY and VALUE to our customers are considered as we continue to move the system forward into a 21</a:t>
            </a:r>
            <a:r>
              <a:rPr lang="en-US" sz="2000" b="0" u="none" strike="noStrike" baseline="30000" dirty="0">
                <a:solidFill>
                  <a:srgbClr val="000000"/>
                </a:solidFill>
                <a:effectLst/>
                <a:uFillTx/>
                <a:latin typeface="Arial"/>
              </a:rPr>
              <a:t>st</a:t>
            </a:r>
            <a:r>
              <a:rPr lang="en-US" sz="2000" b="0" u="none" strike="noStrike" dirty="0">
                <a:solidFill>
                  <a:srgbClr val="000000"/>
                </a:solidFill>
                <a:effectLst/>
                <a:uFillTx/>
                <a:latin typeface="Arial"/>
              </a:rPr>
              <a:t> century grid.</a:t>
            </a:r>
          </a:p>
          <a:p>
            <a:pPr indent="0">
              <a:lnSpc>
                <a:spcPct val="100000"/>
              </a:lnSpc>
              <a:buNone/>
            </a:pPr>
            <a:r>
              <a:rPr lang="en-US" sz="2000" b="0" u="none" strike="noStrike" dirty="0">
                <a:solidFill>
                  <a:srgbClr val="000000"/>
                </a:solidFill>
                <a:effectLst/>
                <a:uFillTx/>
                <a:latin typeface="Arial"/>
              </a:rPr>
              <a:t>The 5 year plan is one of the best examples of the District’s commitment to reliability.</a:t>
            </a:r>
          </a:p>
        </p:txBody>
      </p:sp>
      <p:sp>
        <p:nvSpPr>
          <p:cNvPr id="216" name="PlaceHolder 3"/>
          <p:cNvSpPr>
            <a:spLocks noGrp="1"/>
          </p:cNvSpPr>
          <p:nvPr>
            <p:ph type="sldNum" idx="18"/>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B4D579C7-87E6-4497-8070-0E977B4D164A}" type="slidenum">
              <a:rPr lang="en-US" sz="1800" b="0" u="none" strike="noStrike">
                <a:solidFill>
                  <a:schemeClr val="dk1"/>
                </a:solidFill>
                <a:effectLst/>
                <a:uFillTx/>
                <a:latin typeface="+mn-lt"/>
                <a:ea typeface="+mn-ea"/>
              </a:rPr>
              <a:t>4</a:t>
            </a:fld>
            <a:endParaRPr lang="en-US" sz="18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noRot="1" noChangeAspect="1"/>
          </p:cNvSpPr>
          <p:nvPr>
            <p:ph type="sldImg"/>
          </p:nvPr>
        </p:nvSpPr>
        <p:spPr>
          <a:xfrm>
            <a:off x="0" y="0"/>
            <a:ext cx="0" cy="0"/>
          </a:xfrm>
          <a:prstGeom prst="rect">
            <a:avLst/>
          </a:prstGeom>
          <a:ln w="0">
            <a:noFill/>
          </a:ln>
        </p:spPr>
      </p:sp>
      <p:sp>
        <p:nvSpPr>
          <p:cNvPr id="218"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The 2026 Fast Facts sheet, just want to highlight a couple things.</a:t>
            </a:r>
          </a:p>
          <a:p>
            <a:pPr indent="0">
              <a:buNone/>
            </a:pPr>
            <a:r>
              <a:rPr lang="en-US" sz="2000" b="0" u="none" strike="noStrike" dirty="0">
                <a:solidFill>
                  <a:srgbClr val="000000"/>
                </a:solidFill>
                <a:effectLst/>
                <a:uFillTx/>
                <a:latin typeface="Arial"/>
              </a:rPr>
              <a:t>Of our now 40 substations we currently have 17 urban substations that have 27 Power Transformers.</a:t>
            </a:r>
          </a:p>
          <a:p>
            <a:pPr indent="0">
              <a:lnSpc>
                <a:spcPct val="100000"/>
              </a:lnSpc>
              <a:buNone/>
            </a:pPr>
            <a:r>
              <a:rPr lang="en-US" sz="2000" b="0" u="none" strike="noStrike" dirty="0">
                <a:solidFill>
                  <a:srgbClr val="000000"/>
                </a:solidFill>
                <a:effectLst/>
                <a:uFillTx/>
                <a:latin typeface="Arial"/>
              </a:rPr>
              <a:t>Overall, we have 57 distribution Power Transformers, just over 59,000 connections, and approximately 1761 miles of overhead and underground primary lines.</a:t>
            </a:r>
          </a:p>
        </p:txBody>
      </p:sp>
      <p:sp>
        <p:nvSpPr>
          <p:cNvPr id="219" name="PlaceHolder 3"/>
          <p:cNvSpPr>
            <a:spLocks noGrp="1"/>
          </p:cNvSpPr>
          <p:nvPr>
            <p:ph type="sldNum" idx="19"/>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78A43B78-A1F0-4011-9432-C0BE393E90C8}" type="slidenum">
              <a:rPr lang="en-US" sz="1800" b="0" u="none" strike="noStrike">
                <a:solidFill>
                  <a:schemeClr val="dk1"/>
                </a:solidFill>
                <a:effectLst/>
                <a:uFillTx/>
                <a:latin typeface="+mn-lt"/>
                <a:ea typeface="+mn-ea"/>
              </a:rPr>
              <a:t>5</a:t>
            </a:fld>
            <a:endParaRPr lang="en-US" sz="18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noRot="1" noChangeAspect="1"/>
          </p:cNvSpPr>
          <p:nvPr>
            <p:ph type="sldImg"/>
          </p:nvPr>
        </p:nvSpPr>
        <p:spPr>
          <a:xfrm>
            <a:off x="0" y="0"/>
            <a:ext cx="0" cy="0"/>
          </a:xfrm>
          <a:prstGeom prst="rect">
            <a:avLst/>
          </a:prstGeom>
          <a:ln w="0">
            <a:noFill/>
          </a:ln>
        </p:spPr>
      </p:sp>
      <p:sp>
        <p:nvSpPr>
          <p:cNvPr id="227"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The 5 year plan of service…</a:t>
            </a:r>
          </a:p>
          <a:p>
            <a:pPr indent="0">
              <a:buNone/>
            </a:pPr>
            <a:r>
              <a:rPr lang="en-US" sz="2000" b="0" u="none" strike="noStrike" dirty="0">
                <a:solidFill>
                  <a:srgbClr val="000000"/>
                </a:solidFill>
                <a:effectLst/>
                <a:uFillTx/>
                <a:latin typeface="Arial"/>
              </a:rPr>
              <a:t>Performs a capacity analysis and plan for the distribution system during peak summer and winter loading.</a:t>
            </a:r>
          </a:p>
          <a:p>
            <a:pPr indent="0">
              <a:buNone/>
            </a:pPr>
            <a:r>
              <a:rPr lang="en-US" sz="2000" b="0" u="none" strike="noStrike" dirty="0">
                <a:solidFill>
                  <a:srgbClr val="000000"/>
                </a:solidFill>
                <a:effectLst/>
                <a:uFillTx/>
                <a:latin typeface="Arial"/>
              </a:rPr>
              <a:t>It analyzes system performance in both Normal configuration and during Outage contingencies.</a:t>
            </a:r>
          </a:p>
          <a:p>
            <a:pPr indent="0">
              <a:buNone/>
            </a:pPr>
            <a:r>
              <a:rPr lang="en-US" sz="2000" b="0" u="none" strike="noStrike" dirty="0">
                <a:solidFill>
                  <a:srgbClr val="000000"/>
                </a:solidFill>
                <a:effectLst/>
                <a:uFillTx/>
                <a:latin typeface="Arial"/>
              </a:rPr>
              <a:t>The results are taken together to identify system improvement projects.</a:t>
            </a:r>
          </a:p>
          <a:p>
            <a:pPr indent="0">
              <a:lnSpc>
                <a:spcPct val="100000"/>
              </a:lnSpc>
              <a:buNone/>
            </a:pPr>
            <a:r>
              <a:rPr lang="en-US" sz="2000" b="0" u="none" strike="noStrike" dirty="0">
                <a:solidFill>
                  <a:srgbClr val="000000"/>
                </a:solidFill>
                <a:effectLst/>
                <a:uFillTx/>
                <a:latin typeface="Arial"/>
              </a:rPr>
              <a:t>Which are then prioritized for use in the District’s capital planning process.</a:t>
            </a:r>
          </a:p>
        </p:txBody>
      </p:sp>
      <p:sp>
        <p:nvSpPr>
          <p:cNvPr id="228" name="PlaceHolder 3"/>
          <p:cNvSpPr>
            <a:spLocks noGrp="1"/>
          </p:cNvSpPr>
          <p:nvPr>
            <p:ph type="sldNum" idx="22"/>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1C8E6A16-E5EB-4406-ADA6-B919C34B5EB4}" type="slidenum">
              <a:rPr lang="en-US" sz="1800" b="0" u="none" strike="noStrike">
                <a:solidFill>
                  <a:schemeClr val="dk1"/>
                </a:solidFill>
                <a:effectLst/>
                <a:uFillTx/>
                <a:latin typeface="+mn-lt"/>
                <a:ea typeface="+mn-ea"/>
              </a:rPr>
              <a:t>6</a:t>
            </a:fld>
            <a:endParaRPr lang="en-US" sz="18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PlaceHolder 1"/>
          <p:cNvSpPr>
            <a:spLocks noGrp="1" noRot="1" noChangeAspect="1"/>
          </p:cNvSpPr>
          <p:nvPr>
            <p:ph type="sldImg"/>
          </p:nvPr>
        </p:nvSpPr>
        <p:spPr>
          <a:xfrm>
            <a:off x="0" y="0"/>
            <a:ext cx="0" cy="0"/>
          </a:xfrm>
          <a:prstGeom prst="rect">
            <a:avLst/>
          </a:prstGeom>
          <a:ln w="0">
            <a:noFill/>
          </a:ln>
        </p:spPr>
      </p:sp>
      <p:sp>
        <p:nvSpPr>
          <p:cNvPr id="221"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Summary of Forecasted Distribution Capital Budget:</a:t>
            </a:r>
          </a:p>
          <a:p>
            <a:pPr indent="0">
              <a:buNone/>
            </a:pPr>
            <a:r>
              <a:rPr lang="en-US" sz="2000" b="0" u="none" strike="noStrike" dirty="0">
                <a:solidFill>
                  <a:srgbClr val="000000"/>
                </a:solidFill>
                <a:effectLst/>
                <a:uFillTx/>
                <a:latin typeface="Arial"/>
              </a:rPr>
              <a:t>2027’s plan total of $10 million is largely driven by Transmission and Distribution, with Distribution upgrades primarily being reconductoring of existing lines, feeder extensions, and replacement of aging underground cable.</a:t>
            </a:r>
          </a:p>
          <a:p>
            <a:pPr indent="0">
              <a:lnSpc>
                <a:spcPct val="100000"/>
              </a:lnSpc>
              <a:buNone/>
            </a:pPr>
            <a:r>
              <a:rPr lang="en-US" sz="2000" b="0" u="none" strike="noStrike" dirty="0">
                <a:solidFill>
                  <a:srgbClr val="000000"/>
                </a:solidFill>
                <a:effectLst/>
                <a:uFillTx/>
                <a:latin typeface="Arial"/>
              </a:rPr>
              <a:t>The Plan and forecasted capital totals for 2027-2031 are more in line with our historic averages.</a:t>
            </a:r>
          </a:p>
        </p:txBody>
      </p:sp>
      <p:sp>
        <p:nvSpPr>
          <p:cNvPr id="222" name="PlaceHolder 3"/>
          <p:cNvSpPr>
            <a:spLocks noGrp="1"/>
          </p:cNvSpPr>
          <p:nvPr>
            <p:ph type="sldNum" idx="20"/>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927D6BB-7087-42E5-B440-1A9EFBCFAC2F}" type="slidenum">
              <a:rPr kumimoji="0" lang="en-US" sz="18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3767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noRot="1" noChangeAspect="1"/>
          </p:cNvSpPr>
          <p:nvPr>
            <p:ph type="sldImg"/>
          </p:nvPr>
        </p:nvSpPr>
        <p:spPr>
          <a:xfrm>
            <a:off x="0" y="0"/>
            <a:ext cx="0" cy="0"/>
          </a:xfrm>
          <a:prstGeom prst="rect">
            <a:avLst/>
          </a:prstGeom>
          <a:ln w="0">
            <a:noFill/>
          </a:ln>
        </p:spPr>
      </p:sp>
      <p:sp>
        <p:nvSpPr>
          <p:cNvPr id="224"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The Plan process begins with a download from GIS to build the system model.</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Load Data from BPA, our SCADA system, and customer billing information are used to seed the model for analysis. We have continued to improve the time synchronization between load data sources. This has helped simplify producing the model and more importantly it has led to more fine tuning each Plan cycle – which generates a model that is not overly conservative.</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Power Management generates an overall system growth forecast and Customer Engineering provides known customer projects which are used to determine where and how much growth we anticipate having over the next 5 years.</a:t>
            </a:r>
          </a:p>
        </p:txBody>
      </p:sp>
      <p:sp>
        <p:nvSpPr>
          <p:cNvPr id="225" name="PlaceHolder 3"/>
          <p:cNvSpPr>
            <a:spLocks noGrp="1"/>
          </p:cNvSpPr>
          <p:nvPr>
            <p:ph type="sldNum" idx="21"/>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88A6D1B4-E3C3-4385-BE38-2603B506A090}" type="slidenum">
              <a:rPr lang="en-US" sz="1800" b="0" u="none" strike="noStrike">
                <a:solidFill>
                  <a:schemeClr val="dk1"/>
                </a:solidFill>
                <a:effectLst/>
                <a:uFillTx/>
                <a:latin typeface="+mn-lt"/>
                <a:ea typeface="+mn-ea"/>
              </a:rPr>
              <a:t>8</a:t>
            </a:fld>
            <a:endParaRPr lang="en-US" sz="18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91B50-C92A-EAD7-AC44-745645B7DE87}"/>
            </a:ext>
          </a:extLst>
        </p:cNvPr>
        <p:cNvGrpSpPr/>
        <p:nvPr/>
      </p:nvGrpSpPr>
      <p:grpSpPr>
        <a:xfrm>
          <a:off x="0" y="0"/>
          <a:ext cx="0" cy="0"/>
          <a:chOff x="0" y="0"/>
          <a:chExt cx="0" cy="0"/>
        </a:xfrm>
      </p:grpSpPr>
      <p:sp>
        <p:nvSpPr>
          <p:cNvPr id="223" name="PlaceHolder 1">
            <a:extLst>
              <a:ext uri="{FF2B5EF4-FFF2-40B4-BE49-F238E27FC236}">
                <a16:creationId xmlns:a16="http://schemas.microsoft.com/office/drawing/2014/main" id="{89D631BE-1B30-51DE-891C-3EFECB5DB2B0}"/>
              </a:ext>
            </a:extLst>
          </p:cNvPr>
          <p:cNvSpPr>
            <a:spLocks noGrp="1" noRot="1" noChangeAspect="1"/>
          </p:cNvSpPr>
          <p:nvPr>
            <p:ph type="sldImg"/>
          </p:nvPr>
        </p:nvSpPr>
        <p:spPr>
          <a:xfrm>
            <a:off x="0" y="0"/>
            <a:ext cx="0" cy="0"/>
          </a:xfrm>
          <a:prstGeom prst="rect">
            <a:avLst/>
          </a:prstGeom>
          <a:ln w="0">
            <a:noFill/>
          </a:ln>
        </p:spPr>
      </p:sp>
      <p:sp>
        <p:nvSpPr>
          <p:cNvPr id="224" name="PlaceHolder 2">
            <a:extLst>
              <a:ext uri="{FF2B5EF4-FFF2-40B4-BE49-F238E27FC236}">
                <a16:creationId xmlns:a16="http://schemas.microsoft.com/office/drawing/2014/main" id="{D508941E-3AB1-685E-E426-59606662DD5C}"/>
              </a:ext>
            </a:extLst>
          </p:cNvPr>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nSpc>
                <a:spcPct val="100000"/>
              </a:lnSpc>
              <a:buNone/>
            </a:pPr>
            <a:r>
              <a:rPr lang="en-US" sz="2000" b="0" u="none" strike="noStrike" dirty="0">
                <a:solidFill>
                  <a:srgbClr val="000000"/>
                </a:solidFill>
                <a:effectLst/>
                <a:uFillTx/>
                <a:latin typeface="Arial"/>
              </a:rPr>
              <a:t>The result is an accurate model for our 90 urban distribution feeders.</a:t>
            </a:r>
          </a:p>
          <a:p>
            <a:pPr indent="0">
              <a:lnSpc>
                <a:spcPct val="100000"/>
              </a:lnSpc>
              <a:buNone/>
            </a:pPr>
            <a:r>
              <a:rPr lang="en-US" sz="2000" b="0" u="none" strike="noStrike" dirty="0">
                <a:solidFill>
                  <a:srgbClr val="000000"/>
                </a:solidFill>
                <a:effectLst/>
                <a:uFillTx/>
                <a:latin typeface="Arial"/>
              </a:rPr>
              <a:t>*click*</a:t>
            </a:r>
          </a:p>
          <a:p>
            <a:pPr indent="0">
              <a:lnSpc>
                <a:spcPct val="100000"/>
              </a:lnSpc>
              <a:buNone/>
            </a:pPr>
            <a:r>
              <a:rPr lang="en-US" sz="2000" b="0" u="none" strike="noStrike" dirty="0">
                <a:solidFill>
                  <a:srgbClr val="000000"/>
                </a:solidFill>
                <a:effectLst/>
                <a:uFillTx/>
                <a:latin typeface="Arial"/>
              </a:rPr>
              <a:t>We break these down into the East Kennewick, West Kennewick, Benton City, and Prosser urban planning areas.</a:t>
            </a:r>
          </a:p>
          <a:p>
            <a:pPr indent="0">
              <a:lnSpc>
                <a:spcPct val="100000"/>
              </a:lnSpc>
              <a:buNone/>
            </a:pPr>
            <a:endParaRPr lang="en-US" sz="2000" b="0" u="none" strike="noStrike" dirty="0">
              <a:solidFill>
                <a:srgbClr val="000000"/>
              </a:solidFill>
              <a:effectLst/>
              <a:uFillTx/>
              <a:latin typeface="Arial"/>
            </a:endParaRPr>
          </a:p>
          <a:p>
            <a:pPr indent="0">
              <a:lnSpc>
                <a:spcPct val="100000"/>
              </a:lnSpc>
              <a:buNone/>
            </a:pPr>
            <a:r>
              <a:rPr lang="en-US" sz="2000" b="0" u="none" strike="noStrike" dirty="0">
                <a:solidFill>
                  <a:srgbClr val="000000"/>
                </a:solidFill>
                <a:effectLst/>
                <a:uFillTx/>
                <a:latin typeface="Arial"/>
              </a:rPr>
              <a:t>The Farm planning area is studied separately as part of the annual Large Irrigator Plans.</a:t>
            </a:r>
          </a:p>
          <a:p>
            <a:pPr indent="0">
              <a:lnSpc>
                <a:spcPct val="100000"/>
              </a:lnSpc>
              <a:buNone/>
            </a:pPr>
            <a:r>
              <a:rPr lang="en-US" sz="2000" b="0" u="none" strike="noStrike" dirty="0">
                <a:solidFill>
                  <a:srgbClr val="000000"/>
                </a:solidFill>
                <a:effectLst/>
                <a:uFillTx/>
                <a:latin typeface="Arial"/>
              </a:rPr>
              <a:t>Next we will step through each urban region and give a little overview starting with East Kennewick.</a:t>
            </a:r>
          </a:p>
        </p:txBody>
      </p:sp>
      <p:sp>
        <p:nvSpPr>
          <p:cNvPr id="225" name="PlaceHolder 3">
            <a:extLst>
              <a:ext uri="{FF2B5EF4-FFF2-40B4-BE49-F238E27FC236}">
                <a16:creationId xmlns:a16="http://schemas.microsoft.com/office/drawing/2014/main" id="{0010E5DF-C109-2A9A-4C32-ECEC7E8890EA}"/>
              </a:ext>
            </a:extLst>
          </p:cNvPr>
          <p:cNvSpPr>
            <a:spLocks noGrp="1"/>
          </p:cNvSpPr>
          <p:nvPr>
            <p:ph type="sldNum" idx="21"/>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88A6D1B4-E3C3-4385-BE38-2603B506A090}" type="slidenum">
              <a:rPr lang="en-US" sz="1800" b="0" u="none" strike="noStrike">
                <a:solidFill>
                  <a:schemeClr val="dk1"/>
                </a:solidFill>
                <a:effectLst/>
                <a:uFillTx/>
                <a:latin typeface="+mn-lt"/>
                <a:ea typeface="+mn-ea"/>
              </a:rPr>
              <a:t>9</a:t>
            </a:fld>
            <a:endParaRPr lang="en-US" sz="1800" b="0" u="none" strike="noStrike">
              <a:solidFill>
                <a:srgbClr val="000000"/>
              </a:solidFill>
              <a:effectLst/>
              <a:uFillTx/>
              <a:latin typeface="Times New Roman"/>
            </a:endParaRPr>
          </a:p>
        </p:txBody>
      </p:sp>
    </p:spTree>
    <p:extLst>
      <p:ext uri="{BB962C8B-B14F-4D97-AF65-F5344CB8AC3E}">
        <p14:creationId xmlns:p14="http://schemas.microsoft.com/office/powerpoint/2010/main" val="63003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noRot="1" noChangeAspect="1"/>
          </p:cNvSpPr>
          <p:nvPr>
            <p:ph type="sldImg"/>
          </p:nvPr>
        </p:nvSpPr>
        <p:spPr>
          <a:xfrm>
            <a:off x="0" y="0"/>
            <a:ext cx="0" cy="0"/>
          </a:xfrm>
          <a:prstGeom prst="rect">
            <a:avLst/>
          </a:prstGeom>
          <a:ln w="0">
            <a:noFill/>
          </a:ln>
        </p:spPr>
      </p:sp>
      <p:sp>
        <p:nvSpPr>
          <p:cNvPr id="230"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The colors represent Priority. Red and Green are known needs scheduled for the 2027 and 2028, while Blue, Gold, and Purple will be studied again in the next plan cycle to reevaluate timing.</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For the East Kennewick region, the two main areas when talking about growth are the Port’s Bridge to Bridge project and the Finley area. Growth on Bridge to Bridge has remained very small. We are seeing a bit of growth east of bridge to bridge.</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In Finley we have continued to see incremental growth near Game Farm Rd and recently completed extending a feeder from Zephyr Heights substation to provide additional contingency support to the area.</a:t>
            </a:r>
          </a:p>
          <a:p>
            <a:pPr indent="0">
              <a:buNone/>
            </a:pPr>
            <a:endParaRPr lang="en-US" sz="2000" b="0" u="none" strike="noStrike" dirty="0">
              <a:solidFill>
                <a:srgbClr val="000000"/>
              </a:solidFill>
              <a:effectLst/>
              <a:uFillTx/>
              <a:latin typeface="Arial"/>
            </a:endParaRPr>
          </a:p>
          <a:p>
            <a:pPr indent="0">
              <a:lnSpc>
                <a:spcPct val="100000"/>
              </a:lnSpc>
              <a:buNone/>
            </a:pPr>
            <a:r>
              <a:rPr lang="en-US" sz="2000" b="0" u="none" strike="noStrike" dirty="0">
                <a:solidFill>
                  <a:srgbClr val="000000"/>
                </a:solidFill>
                <a:effectLst/>
                <a:uFillTx/>
                <a:latin typeface="Arial"/>
              </a:rPr>
              <a:t>With that extension completed the near term of the plan is focused on SCADA improvements and replacement of aging substation equipment.</a:t>
            </a:r>
          </a:p>
        </p:txBody>
      </p:sp>
      <p:sp>
        <p:nvSpPr>
          <p:cNvPr id="231" name="PlaceHolder 3"/>
          <p:cNvSpPr>
            <a:spLocks noGrp="1"/>
          </p:cNvSpPr>
          <p:nvPr>
            <p:ph type="sldNum" idx="23"/>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5BC22F84-07A5-45C0-A9BD-51390C513B4D}" type="slidenum">
              <a:rPr lang="en-US" sz="1800" b="0" u="none" strike="noStrike">
                <a:solidFill>
                  <a:schemeClr val="dk1"/>
                </a:solidFill>
                <a:effectLst/>
                <a:uFillTx/>
                <a:latin typeface="+mn-lt"/>
                <a:ea typeface="+mn-ea"/>
              </a:rPr>
              <a:t>10</a:t>
            </a:fld>
            <a:endParaRPr lang="en-US" sz="18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noRot="1" noChangeAspect="1"/>
          </p:cNvSpPr>
          <p:nvPr>
            <p:ph type="sldImg"/>
          </p:nvPr>
        </p:nvSpPr>
        <p:spPr>
          <a:xfrm>
            <a:off x="0" y="0"/>
            <a:ext cx="0" cy="0"/>
          </a:xfrm>
          <a:prstGeom prst="rect">
            <a:avLst/>
          </a:prstGeom>
          <a:ln w="0">
            <a:noFill/>
          </a:ln>
        </p:spPr>
      </p:sp>
      <p:sp>
        <p:nvSpPr>
          <p:cNvPr id="233"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For West Kennewick the areas on the radar are Southridge, Vista Field, and Badger Canyon.</a:t>
            </a:r>
          </a:p>
          <a:p>
            <a:pPr indent="0">
              <a:buNone/>
            </a:pPr>
            <a:endParaRPr lang="en-US" sz="2000" b="0" u="none" strike="noStrike" dirty="0">
              <a:solidFill>
                <a:srgbClr val="000000"/>
              </a:solidFill>
              <a:effectLst/>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u="none" strike="noStrike" dirty="0">
                <a:solidFill>
                  <a:srgbClr val="000000"/>
                </a:solidFill>
                <a:effectLst/>
                <a:uFillTx/>
                <a:latin typeface="+mn-lt"/>
              </a:rPr>
              <a:t>For Badger Canyon, subdivision fill-ins are the primary load growth, but that growth has slowed. In the long term about half the land that could feasibly be developed in the main portion of the canyon still remains. The District is continuing to evaluate available property in the area for a future substation to support the long term growth potential and contingency support needs of the area.</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We have been seeing consistent residential growth in the Southridge area. The City of Kennewick’s Urban Growth Area expansion to the south of I-82 is progressing through getting city services available. We are well positioned to serve continued growth in the area via Southridge substation, the Ridgeline substation property, and we will be bringing additional feeder support from Orchard View substation.</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Vista Field is slowly trying to gain momentum. We have been seeing some commercial growth around the area but that is more associated with the convention center expansion; with limited growth within Vista Field itself. We previously added a feeder in the area to support the short to medium term development. For long term growth we have the Edison St. property, which is currently scheduled for construction in 2031 but timing will be reevaluated in the next plan cycle to see if the momentum at Vista Field accelerates.</a:t>
            </a:r>
          </a:p>
          <a:p>
            <a:pPr indent="0">
              <a:lnSpc>
                <a:spcPct val="100000"/>
              </a:lnSpc>
              <a:buNone/>
            </a:pPr>
            <a:endParaRPr lang="en-US" sz="2000" b="0" u="none" strike="noStrike" dirty="0">
              <a:solidFill>
                <a:srgbClr val="000000"/>
              </a:solidFill>
              <a:effectLst/>
              <a:uFillTx/>
              <a:latin typeface="Arial"/>
            </a:endParaRPr>
          </a:p>
          <a:p>
            <a:pPr indent="0">
              <a:lnSpc>
                <a:spcPct val="100000"/>
              </a:lnSpc>
              <a:buNone/>
            </a:pPr>
            <a:r>
              <a:rPr lang="en-US" sz="2000" b="0" u="none" strike="noStrike" dirty="0">
                <a:solidFill>
                  <a:srgbClr val="000000"/>
                </a:solidFill>
                <a:effectLst/>
                <a:uFillTx/>
                <a:latin typeface="Arial"/>
              </a:rPr>
              <a:t>Other infrastructure improvements in the area include replacing the Power Transformer at Orchard View bay 1, additional feeder ties near the mall, and substation SCADA improvements.</a:t>
            </a:r>
          </a:p>
        </p:txBody>
      </p:sp>
      <p:sp>
        <p:nvSpPr>
          <p:cNvPr id="234" name="PlaceHolder 3"/>
          <p:cNvSpPr>
            <a:spLocks noGrp="1"/>
          </p:cNvSpPr>
          <p:nvPr>
            <p:ph type="sldNum" idx="24"/>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1F8B96B2-B449-4A2D-B286-EF6C34DA2BC2}" type="slidenum">
              <a:rPr lang="en-US" sz="1800" b="0" u="none" strike="noStrike">
                <a:solidFill>
                  <a:schemeClr val="dk1"/>
                </a:solidFill>
                <a:effectLst/>
                <a:uFillTx/>
                <a:latin typeface="+mn-lt"/>
                <a:ea typeface="+mn-ea"/>
              </a:rPr>
              <a:t>11</a:t>
            </a:fld>
            <a:endParaRPr lang="en-US" sz="18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PlaceHolder 1"/>
          <p:cNvSpPr>
            <a:spLocks noGrp="1" noRot="1" noChangeAspect="1"/>
          </p:cNvSpPr>
          <p:nvPr>
            <p:ph type="sldImg"/>
          </p:nvPr>
        </p:nvSpPr>
        <p:spPr>
          <a:xfrm>
            <a:off x="0" y="0"/>
            <a:ext cx="0" cy="0"/>
          </a:xfrm>
          <a:prstGeom prst="rect">
            <a:avLst/>
          </a:prstGeom>
          <a:ln w="0">
            <a:noFill/>
          </a:ln>
        </p:spPr>
      </p:sp>
      <p:sp>
        <p:nvSpPr>
          <p:cNvPr id="23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In the red mountain area growth has slowed for us as development has pushed north and east into Benton REA’s service territory. However development has picked up a bit for us within Benton City.</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This growth has continued to result in contingency switching limitations in the area. We are currently working on the second phase of extending a feeder out of Benton City substation into the Red Mountain area to alleviate those limitations.</a:t>
            </a:r>
          </a:p>
          <a:p>
            <a:pPr indent="0">
              <a:lnSpc>
                <a:spcPct val="100000"/>
              </a:lnSpc>
              <a:buNone/>
            </a:pPr>
            <a:endParaRPr lang="en-US" sz="2000" b="0" u="none" strike="noStrike" dirty="0">
              <a:solidFill>
                <a:srgbClr val="000000"/>
              </a:solidFill>
              <a:effectLst/>
              <a:uFillTx/>
              <a:latin typeface="Arial"/>
            </a:endParaRPr>
          </a:p>
          <a:p>
            <a:pPr indent="0">
              <a:lnSpc>
                <a:spcPct val="100000"/>
              </a:lnSpc>
              <a:buNone/>
            </a:pPr>
            <a:r>
              <a:rPr lang="en-US" sz="2000" b="0" u="none" strike="noStrike" dirty="0">
                <a:solidFill>
                  <a:srgbClr val="000000"/>
                </a:solidFill>
                <a:effectLst/>
                <a:uFillTx/>
                <a:latin typeface="Arial"/>
              </a:rPr>
              <a:t>We are also modernizing the bay controls &amp; SCADA at Sunset Road substation and extending Sunset Road feeder #3 as part of the Sunset-Dallas transmission line.</a:t>
            </a:r>
          </a:p>
        </p:txBody>
      </p:sp>
      <p:sp>
        <p:nvSpPr>
          <p:cNvPr id="237" name="PlaceHolder 3"/>
          <p:cNvSpPr>
            <a:spLocks noGrp="1"/>
          </p:cNvSpPr>
          <p:nvPr>
            <p:ph type="sldNum" idx="25"/>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21A47773-9A04-4735-98F1-07B3A5C932D4}" type="slidenum">
              <a:rPr lang="en-US" sz="1800" b="0" u="none" strike="noStrike">
                <a:solidFill>
                  <a:schemeClr val="dk1"/>
                </a:solidFill>
                <a:effectLst/>
                <a:uFillTx/>
                <a:latin typeface="+mn-lt"/>
                <a:ea typeface="+mn-ea"/>
              </a:rPr>
              <a:t>12</a:t>
            </a:fld>
            <a:endParaRPr lang="en-US" sz="18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laceHolder 1"/>
          <p:cNvSpPr>
            <a:spLocks noGrp="1" noRot="1" noChangeAspect="1"/>
          </p:cNvSpPr>
          <p:nvPr>
            <p:ph type="sldImg"/>
          </p:nvPr>
        </p:nvSpPr>
        <p:spPr>
          <a:xfrm>
            <a:off x="0" y="0"/>
            <a:ext cx="0" cy="0"/>
          </a:xfrm>
          <a:prstGeom prst="rect">
            <a:avLst/>
          </a:prstGeom>
          <a:ln w="0">
            <a:noFill/>
          </a:ln>
        </p:spPr>
      </p:sp>
      <p:sp>
        <p:nvSpPr>
          <p:cNvPr id="23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For the Prosser area most of the wider area growth has been occurring within Benton REA’s territory. We have seen some growth start to pickup for us to the north-west around the Hospital which resulted in the need to upgrade feeder PSR-2 back closer to the substation for contingency support.</a:t>
            </a:r>
          </a:p>
          <a:p>
            <a:pPr indent="0">
              <a:buNone/>
            </a:pPr>
            <a:endParaRPr lang="en-US" sz="2000" b="0" u="none" strike="noStrike" dirty="0">
              <a:solidFill>
                <a:srgbClr val="000000"/>
              </a:solidFill>
              <a:effectLst/>
              <a:uFillTx/>
              <a:latin typeface="Arial"/>
            </a:endParaRPr>
          </a:p>
          <a:p>
            <a:pPr indent="0">
              <a:buNone/>
            </a:pPr>
            <a:r>
              <a:rPr lang="en-US" sz="2000" b="0" u="none" strike="noStrike" dirty="0">
                <a:solidFill>
                  <a:srgbClr val="000000"/>
                </a:solidFill>
                <a:effectLst/>
                <a:uFillTx/>
                <a:latin typeface="Arial"/>
              </a:rPr>
              <a:t>The majority of the other projects within Prosser are focused on replacing/modernizing aging infrastructure and reliability improvements.</a:t>
            </a:r>
          </a:p>
        </p:txBody>
      </p:sp>
      <p:sp>
        <p:nvSpPr>
          <p:cNvPr id="240" name="PlaceHolder 3"/>
          <p:cNvSpPr>
            <a:spLocks noGrp="1"/>
          </p:cNvSpPr>
          <p:nvPr>
            <p:ph type="sldNum" idx="26"/>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48D095B7-34E5-4F7F-ABBD-19FC281A1236}" type="slidenum">
              <a:rPr lang="en-US" sz="1800" b="0" u="none" strike="noStrike">
                <a:solidFill>
                  <a:schemeClr val="dk1"/>
                </a:solidFill>
                <a:effectLst/>
                <a:uFillTx/>
                <a:latin typeface="+mn-lt"/>
                <a:ea typeface="+mn-ea"/>
              </a:rPr>
              <a:t>13</a:t>
            </a:fld>
            <a:endParaRPr lang="en-US" sz="1800" b="0" u="none" strike="noStrike">
              <a:solidFill>
                <a:srgbClr val="000000"/>
              </a:solidFill>
              <a:effectLst/>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01403-B586-AEEE-34E0-DF21BE83A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500E6-4C5F-8D04-9A88-7C25A0FA78B9}"/>
              </a:ext>
            </a:extLst>
          </p:cNvPr>
          <p:cNvSpPr>
            <a:spLocks noGrp="1" noRot="1" noChangeAspect="1"/>
          </p:cNvSpPr>
          <p:nvPr>
            <p:ph type="sldImg"/>
          </p:nvPr>
        </p:nvSpPr>
        <p:spPr>
          <a:xfrm>
            <a:off x="396875" y="692150"/>
            <a:ext cx="6156325" cy="3463925"/>
          </a:xfrm>
        </p:spPr>
      </p:sp>
      <p:sp>
        <p:nvSpPr>
          <p:cNvPr id="3" name="Notes Placeholder 2">
            <a:extLst>
              <a:ext uri="{FF2B5EF4-FFF2-40B4-BE49-F238E27FC236}">
                <a16:creationId xmlns:a16="http://schemas.microsoft.com/office/drawing/2014/main" id="{A27F68A3-070F-3AC0-35B8-ADB852553914}"/>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system reliability improvement is proactive replacement of aging underground cable. We prioritize by cable type and whether it is direct buried, injected, or in conduit. If any cable has 3 or more recorded faults on it, then it moves up in priority regardless of other factors. An additional benefit is the replacement process installs conduit for any direct buried cable to facilitate replacements in the future.</a:t>
            </a:r>
          </a:p>
          <a:p>
            <a:r>
              <a:rPr lang="en-US" dirty="0"/>
              <a:t>*click*</a:t>
            </a:r>
          </a:p>
          <a:p>
            <a:r>
              <a:rPr lang="en-US" dirty="0"/>
              <a:t>By the end of 2026 we are projecting to have replaced approximately 99k ft of underground cable over the last 5 years, which is about 40% of the ALCN cable on the system. We have about 200k ft of direct buried and injected ALCN cable left to replace which is expected to take about 14 years as we continue to move through portions of the system that are rocky or are back of lot construction where access can be challenging.</a:t>
            </a:r>
          </a:p>
          <a:p>
            <a:r>
              <a:rPr lang="en-US" dirty="0"/>
              <a:t>*click*</a:t>
            </a:r>
          </a:p>
          <a:p>
            <a:r>
              <a:rPr lang="en-US" dirty="0"/>
              <a:t>And here are a couple examples of rocky/limited access.</a:t>
            </a:r>
          </a:p>
        </p:txBody>
      </p:sp>
      <p:sp>
        <p:nvSpPr>
          <p:cNvPr id="4" name="Slide Number Placeholder 3">
            <a:extLst>
              <a:ext uri="{FF2B5EF4-FFF2-40B4-BE49-F238E27FC236}">
                <a16:creationId xmlns:a16="http://schemas.microsoft.com/office/drawing/2014/main" id="{78FDF5F2-DD58-918B-4B02-1B3DD897372E}"/>
              </a:ext>
            </a:extLst>
          </p:cNvPr>
          <p:cNvSpPr>
            <a:spLocks noGrp="1"/>
          </p:cNvSpPr>
          <p:nvPr>
            <p:ph type="sldNum" sz="quarter" idx="10"/>
          </p:nvPr>
        </p:nvSpPr>
        <p:spPr/>
        <p:txBody>
          <a:bodyPr/>
          <a:lstStyle/>
          <a:p>
            <a:fld id="{D97E9935-3EBA-4FA3-B266-48148E5C4261}" type="slidenum">
              <a:rPr lang="en-US" smtClean="0"/>
              <a:pPr/>
              <a:t>14</a:t>
            </a:fld>
            <a:endParaRPr lang="en-US"/>
          </a:p>
        </p:txBody>
      </p:sp>
    </p:spTree>
    <p:extLst>
      <p:ext uri="{BB962C8B-B14F-4D97-AF65-F5344CB8AC3E}">
        <p14:creationId xmlns:p14="http://schemas.microsoft.com/office/powerpoint/2010/main" val="249250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a:bodyPr>
          <a:lstStyle/>
          <a:p>
            <a:pPr defTabSz="907451">
              <a:defRPr/>
            </a:pPr>
            <a:r>
              <a:rPr lang="en-US" dirty="0"/>
              <a:t>Moving to power transformers – our fleet continues to test as relatively healthy but it continues to age with a majority of the units being greater than 40 years old.</a:t>
            </a:r>
          </a:p>
          <a:p>
            <a:pPr defTabSz="907451">
              <a:defRPr/>
            </a:pPr>
            <a:r>
              <a:rPr lang="en-US" dirty="0"/>
              <a:t>*click*</a:t>
            </a:r>
          </a:p>
          <a:p>
            <a:pPr defTabSz="907451">
              <a:defRPr/>
            </a:pPr>
            <a:r>
              <a:rPr lang="en-US" dirty="0"/>
              <a:t>Current capital planning has a power transformer purchase in the forecast beyond 2031. In the event a power transformer changeout was necessary we have our mobile substation and we have a spare power transformer on hand for each configuration that’s on the system.</a:t>
            </a:r>
          </a:p>
          <a:p>
            <a:endParaRPr lang="en-US" dirty="0"/>
          </a:p>
        </p:txBody>
      </p:sp>
      <p:sp>
        <p:nvSpPr>
          <p:cNvPr id="4" name="Slide Number Placeholder 3"/>
          <p:cNvSpPr>
            <a:spLocks noGrp="1"/>
          </p:cNvSpPr>
          <p:nvPr>
            <p:ph type="sldNum" sz="quarter" idx="10"/>
          </p:nvPr>
        </p:nvSpPr>
        <p:spPr/>
        <p:txBody>
          <a:bodyPr/>
          <a:lstStyle/>
          <a:p>
            <a:fld id="{D97E9935-3EBA-4FA3-B266-48148E5C4261}" type="slidenum">
              <a:rPr lang="en-US" smtClean="0"/>
              <a:pPr/>
              <a:t>15</a:t>
            </a:fld>
            <a:endParaRPr lang="en-US"/>
          </a:p>
        </p:txBody>
      </p:sp>
    </p:spTree>
    <p:extLst>
      <p:ext uri="{BB962C8B-B14F-4D97-AF65-F5344CB8AC3E}">
        <p14:creationId xmlns:p14="http://schemas.microsoft.com/office/powerpoint/2010/main" val="669715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For the Transmission system we continue to modernize by building on previously completed projects to provide additional system reliability.</a:t>
            </a:r>
          </a:p>
          <a:p>
            <a:r>
              <a:rPr lang="en-US" dirty="0"/>
              <a:t>*click*</a:t>
            </a:r>
          </a:p>
          <a:p>
            <a:r>
              <a:rPr lang="en-US" dirty="0"/>
              <a:t>Construction on Sunset to Dallas is scheduled to start in the next month.</a:t>
            </a:r>
          </a:p>
          <a:p>
            <a:endParaRPr lang="en-US" dirty="0"/>
          </a:p>
          <a:p>
            <a:r>
              <a:rPr lang="en-US" dirty="0"/>
              <a:t>We are continuing to partner with BPA and Benton REA on the second source for Prosser. Our first choice is to extend a line from Riverfront substation to meet Benton REA’s proposed Mabton line at their planned Byron substation west of Prosser. The next alternative is to extend a line from BPA’s Webber substation.</a:t>
            </a:r>
          </a:p>
          <a:p>
            <a:endParaRPr lang="en-US" dirty="0"/>
          </a:p>
          <a:p>
            <a:r>
              <a:rPr lang="en-US" dirty="0"/>
              <a:t>With Webber under construction we are also evaluating a 3</a:t>
            </a:r>
            <a:r>
              <a:rPr lang="en-US" baseline="30000" dirty="0"/>
              <a:t>rd</a:t>
            </a:r>
            <a:r>
              <a:rPr lang="en-US" dirty="0"/>
              <a:t> source into the River system which would leverage the recently completed </a:t>
            </a:r>
            <a:r>
              <a:rPr lang="en-US" dirty="0" err="1"/>
              <a:t>Sunheaven</a:t>
            </a:r>
            <a:r>
              <a:rPr lang="en-US" dirty="0"/>
              <a:t> #3 line.</a:t>
            </a:r>
          </a:p>
          <a:p>
            <a:r>
              <a:rPr lang="en-US" dirty="0"/>
              <a:t>*click*</a:t>
            </a:r>
          </a:p>
          <a:p>
            <a:r>
              <a:rPr lang="en-US" dirty="0"/>
              <a:t>Faulted Circuit Indicators are used by the Crews to more quickly identify the line section a fault is in and then sectionalize it for repairs. We have begun a phased installation across both the District’s and BPA’s 115kV transmission system in the area with an initial focus being BPA’s Grandview-Red Mountain line which has had some reliability issues over the last few years. The installations will be a mix of local notification (blinking) and SCADA integrated units.</a:t>
            </a:r>
          </a:p>
          <a:p>
            <a:endParaRPr lang="en-US" dirty="0"/>
          </a:p>
          <a:p>
            <a:r>
              <a:rPr lang="en-US" dirty="0"/>
              <a:t>(TRIP 2.0 for 2028 POS) </a:t>
            </a:r>
          </a:p>
        </p:txBody>
      </p:sp>
      <p:sp>
        <p:nvSpPr>
          <p:cNvPr id="4" name="Slide Number Placeholder 3"/>
          <p:cNvSpPr>
            <a:spLocks noGrp="1"/>
          </p:cNvSpPr>
          <p:nvPr>
            <p:ph type="sldNum" idx="4"/>
          </p:nvPr>
        </p:nvSpPr>
        <p:spPr/>
        <p:txBody>
          <a:bodyPr/>
          <a:lstStyle/>
          <a:p>
            <a:pPr indent="0" algn="r">
              <a:buNone/>
            </a:pPr>
            <a:fld id="{301C3E13-8CBA-44D5-ACF3-8BB5D1EAFC28}" type="slidenum">
              <a:rPr lang="en-US" sz="1400" b="0" u="none" strike="noStrike" smtClean="0">
                <a:solidFill>
                  <a:srgbClr val="000000"/>
                </a:solidFill>
                <a:effectLst/>
                <a:uFillTx/>
                <a:latin typeface="Times New Roman"/>
              </a:rPr>
              <a:t>16</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512574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US" dirty="0"/>
              <a:t>To support sectionalizing, we have 10 transmission switch installs scheduled for this winter. 1 (Berrian tap) is a replacement and 9 are new locations.</a:t>
            </a:r>
          </a:p>
          <a:p>
            <a:endParaRPr lang="en-US" dirty="0"/>
          </a:p>
          <a:p>
            <a:r>
              <a:rPr lang="en-US" dirty="0"/>
              <a:t>These will further facilitate isolating line sections during outages and where we have loops available will be used for isolating line sections for scheduled maintenance such as the Davit arm replacements.</a:t>
            </a:r>
          </a:p>
          <a:p>
            <a:r>
              <a:rPr lang="en-US" dirty="0"/>
              <a:t>*click*</a:t>
            </a:r>
          </a:p>
          <a:p>
            <a:r>
              <a:rPr lang="en-US" dirty="0"/>
              <a:t>A couple examples of typical switches.</a:t>
            </a:r>
          </a:p>
        </p:txBody>
      </p:sp>
      <p:sp>
        <p:nvSpPr>
          <p:cNvPr id="4" name="Slide Number Placeholder 3"/>
          <p:cNvSpPr>
            <a:spLocks noGrp="1"/>
          </p:cNvSpPr>
          <p:nvPr>
            <p:ph type="sldNum" idx="4"/>
          </p:nvPr>
        </p:nvSpPr>
        <p:spPr/>
        <p:txBody>
          <a:bodyPr/>
          <a:lstStyle/>
          <a:p>
            <a:pPr indent="0" algn="r">
              <a:buNone/>
            </a:pPr>
            <a:fld id="{301C3E13-8CBA-44D5-ACF3-8BB5D1EAFC28}" type="slidenum">
              <a:rPr lang="en-US" sz="1400" b="0" u="none" strike="noStrike" smtClean="0">
                <a:solidFill>
                  <a:srgbClr val="000000"/>
                </a:solidFill>
                <a:effectLst/>
                <a:uFillTx/>
                <a:latin typeface="Times New Roman"/>
              </a:rPr>
              <a:t>17</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962392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noRot="1" noChangeAspect="1"/>
          </p:cNvSpPr>
          <p:nvPr>
            <p:ph type="sldImg"/>
          </p:nvPr>
        </p:nvSpPr>
        <p:spPr>
          <a:xfrm>
            <a:off x="0" y="0"/>
            <a:ext cx="0" cy="0"/>
          </a:xfrm>
          <a:prstGeom prst="rect">
            <a:avLst/>
          </a:prstGeom>
          <a:ln w="0">
            <a:noFill/>
          </a:ln>
        </p:spPr>
      </p:sp>
      <p:sp>
        <p:nvSpPr>
          <p:cNvPr id="24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buNone/>
            </a:pPr>
            <a:r>
              <a:rPr lang="en-US" sz="2000" b="0" u="none" strike="noStrike" dirty="0">
                <a:solidFill>
                  <a:srgbClr val="000000"/>
                </a:solidFill>
                <a:effectLst/>
                <a:uFillTx/>
                <a:latin typeface="Arial"/>
              </a:rPr>
              <a:t>Does anyone know what is shown in this picture and where this picture was taken?</a:t>
            </a:r>
          </a:p>
          <a:p>
            <a:pPr indent="0">
              <a:buNone/>
            </a:pPr>
            <a:r>
              <a:rPr lang="en-US" sz="2000" b="0" u="none" strike="noStrike" dirty="0">
                <a:solidFill>
                  <a:srgbClr val="000000"/>
                </a:solidFill>
                <a:effectLst/>
                <a:uFillTx/>
                <a:latin typeface="Arial"/>
              </a:rPr>
              <a:t>Answer: The Crew is installing Conduit as part of relay upgrades at Angus Bay 2 which was completed in May of 2025. This project wrapped up a 5-year long effort to modernize Angus Substation with the replacement </a:t>
            </a:r>
            <a:r>
              <a:rPr lang="en-US" sz="2000" b="0" u="none" strike="noStrike">
                <a:solidFill>
                  <a:srgbClr val="000000"/>
                </a:solidFill>
                <a:effectLst/>
                <a:uFillTx/>
                <a:latin typeface="Arial"/>
              </a:rPr>
              <a:t>of 9 </a:t>
            </a:r>
            <a:r>
              <a:rPr lang="en-US" sz="2000" b="0" u="none" strike="noStrike" dirty="0">
                <a:solidFill>
                  <a:srgbClr val="000000"/>
                </a:solidFill>
                <a:effectLst/>
                <a:uFillTx/>
                <a:latin typeface="Arial"/>
              </a:rPr>
              <a:t>feeder breakers, protective relaying for all 3 bays, regulator controls upgrades, and all the SCADA equipment.</a:t>
            </a:r>
          </a:p>
          <a:p>
            <a:pPr indent="0">
              <a:lnSpc>
                <a:spcPct val="100000"/>
              </a:lnSpc>
              <a:buNone/>
            </a:pPr>
            <a:endParaRPr lang="en-US" sz="2000" b="0" u="none" strike="noStrike" dirty="0">
              <a:solidFill>
                <a:srgbClr val="000000"/>
              </a:solidFill>
              <a:effectLst/>
              <a:uFillTx/>
              <a:latin typeface="Arial"/>
            </a:endParaRPr>
          </a:p>
          <a:p>
            <a:pPr indent="0">
              <a:lnSpc>
                <a:spcPct val="100000"/>
              </a:lnSpc>
              <a:buNone/>
            </a:pPr>
            <a:r>
              <a:rPr lang="en-US" sz="2000" b="0" u="none" strike="noStrike" dirty="0">
                <a:solidFill>
                  <a:srgbClr val="000000"/>
                </a:solidFill>
                <a:effectLst/>
                <a:uFillTx/>
                <a:latin typeface="Arial"/>
              </a:rPr>
              <a:t>Are they any questions?</a:t>
            </a:r>
          </a:p>
        </p:txBody>
      </p:sp>
      <p:sp>
        <p:nvSpPr>
          <p:cNvPr id="243" name="PlaceHolder 3"/>
          <p:cNvSpPr>
            <a:spLocks noGrp="1"/>
          </p:cNvSpPr>
          <p:nvPr>
            <p:ph type="sldNum" idx="27"/>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defRPr lang="en-US" sz="1800" b="0" u="none" strike="noStrike">
                <a:solidFill>
                  <a:schemeClr val="dk1"/>
                </a:solidFill>
                <a:effectLst/>
                <a:uFillTx/>
                <a:latin typeface="+mn-lt"/>
                <a:ea typeface="+mn-ea"/>
              </a:defRPr>
            </a:lvl1pPr>
          </a:lstStyle>
          <a:p>
            <a:pPr indent="0" defTabSz="914400">
              <a:lnSpc>
                <a:spcPct val="100000"/>
              </a:lnSpc>
              <a:buNone/>
            </a:pPr>
            <a:fld id="{520307C8-DC66-4CFD-8162-0F6A95305E68}" type="slidenum">
              <a:rPr lang="en-US" sz="1800" b="0" u="none" strike="noStrike">
                <a:solidFill>
                  <a:schemeClr val="dk1"/>
                </a:solidFill>
                <a:effectLst/>
                <a:uFillTx/>
                <a:latin typeface="+mn-lt"/>
                <a:ea typeface="+mn-ea"/>
              </a:rPr>
              <a:t>18</a:t>
            </a:fld>
            <a:endParaRPr lang="en-US" sz="18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698500"/>
            <a:ext cx="6219825" cy="3498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85C31C-98E6-451E-9298-EDEFF1D639ED}" type="slidenum">
              <a:rPr lang="en-US" smtClean="0"/>
              <a:pPr/>
              <a:t>19</a:t>
            </a:fld>
            <a:endParaRPr lang="en-US"/>
          </a:p>
        </p:txBody>
      </p:sp>
    </p:spTree>
    <p:extLst>
      <p:ext uri="{BB962C8B-B14F-4D97-AF65-F5344CB8AC3E}">
        <p14:creationId xmlns:p14="http://schemas.microsoft.com/office/powerpoint/2010/main" val="3686910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Arial"/>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PUD">
    <p:bg>
      <p:bgPr>
        <a:solidFill>
          <a:srgbClr val="F7F8F6"/>
        </a:solidFill>
        <a:effectLst/>
      </p:bgPr>
    </p:bg>
    <p:spTree>
      <p:nvGrpSpPr>
        <p:cNvPr id="1" name=""/>
        <p:cNvGrpSpPr/>
        <p:nvPr/>
      </p:nvGrpSpPr>
      <p:grpSpPr>
        <a:xfrm>
          <a:off x="0" y="0"/>
          <a:ext cx="0" cy="0"/>
          <a:chOff x="0" y="0"/>
          <a:chExt cx="0" cy="0"/>
        </a:xfrm>
      </p:grpSpPr>
      <p:sp>
        <p:nvSpPr>
          <p:cNvPr id="2" name="Shape 0"/>
          <p:cNvSpPr/>
          <p:nvPr/>
        </p:nvSpPr>
        <p:spPr>
          <a:xfrm>
            <a:off x="0" y="0"/>
            <a:ext cx="12191400" cy="712800"/>
          </a:xfrm>
          <a:prstGeom prst="rect">
            <a:avLst/>
          </a:prstGeom>
          <a:solidFill>
            <a:srgbClr val="06283B"/>
          </a:solidFill>
          <a:ln w="12700">
            <a:solidFill>
              <a:srgbClr val="0628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3" name="Shape 1"/>
          <p:cNvSpPr/>
          <p:nvPr/>
        </p:nvSpPr>
        <p:spPr>
          <a:xfrm>
            <a:off x="0" y="6684120"/>
            <a:ext cx="12191400" cy="173520"/>
          </a:xfrm>
          <a:prstGeom prst="rect">
            <a:avLst/>
          </a:prstGeom>
          <a:solidFill>
            <a:srgbClr val="06283B"/>
          </a:solidFill>
          <a:ln w="12700">
            <a:solidFill>
              <a:srgbClr val="0628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4" name="Shape 2"/>
          <p:cNvSpPr/>
          <p:nvPr/>
        </p:nvSpPr>
        <p:spPr>
          <a:xfrm>
            <a:off x="11823120" y="6684120"/>
            <a:ext cx="365400" cy="17352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5" name="Text 3"/>
          <p:cNvSpPr/>
          <p:nvPr/>
        </p:nvSpPr>
        <p:spPr>
          <a:xfrm>
            <a:off x="146160" y="6693480"/>
            <a:ext cx="1096920" cy="109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550" b="0" u="none" strike="noStrike">
                <a:solidFill>
                  <a:srgbClr val="FFFFFF"/>
                </a:solidFill>
                <a:effectLst/>
                <a:uFillTx/>
                <a:latin typeface="Arial"/>
                <a:ea typeface="Arial"/>
              </a:rPr>
              <a:t>Benton PUD</a:t>
            </a:r>
            <a:endParaRPr lang="en-US" sz="550" b="0" u="none" strike="noStrike">
              <a:solidFill>
                <a:srgbClr val="000000"/>
              </a:solidFill>
              <a:effectLst/>
              <a:uFillTx/>
              <a:latin typeface="Arial"/>
            </a:endParaRPr>
          </a:p>
        </p:txBody>
      </p:sp>
      <p:sp>
        <p:nvSpPr>
          <p:cNvPr id="6" name="PlaceHolder 1"/>
          <p:cNvSpPr>
            <a:spLocks noGrp="1"/>
          </p:cNvSpPr>
          <p:nvPr>
            <p:ph type="sldNum" idx="1"/>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120B7F77-A8AA-4685-AC11-58288799E4CE}" type="slidenum">
              <a:rPr lang="en-US" sz="600" b="0" u="none" strike="noStrike">
                <a:solidFill>
                  <a:srgbClr val="FFFFFF"/>
                </a:solidFill>
                <a:effectLst/>
                <a:uFillTx/>
                <a:latin typeface="Arial"/>
                <a:ea typeface="Arial"/>
              </a:rPr>
              <a:t>‹#›</a:t>
            </a:fld>
            <a:endParaRPr lang="en-US" sz="600" b="0" u="none" strike="noStrike">
              <a:solidFill>
                <a:srgbClr val="000000"/>
              </a:solidFill>
              <a:effectLst/>
              <a:uFillTx/>
              <a:latin typeface="Times New Roman"/>
            </a:endParaRPr>
          </a:p>
        </p:txBody>
      </p:sp>
      <p:sp>
        <p:nvSpPr>
          <p:cNvPr id="7"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Arial"/>
              </a:rPr>
              <a:t>Click to edit the title text format</a:t>
            </a:r>
          </a:p>
        </p:txBody>
      </p:sp>
      <p:sp>
        <p:nvSpPr>
          <p:cNvPr id="8"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Arial"/>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Seventh Outline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Gradi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43DC-9FA4-4704-1B94-D3A42FC15CC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CD6B14-D4F0-2A00-6E9E-265201C3B9C0}"/>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4096094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D116-C632-A1B4-0D9D-93EF71BCBD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11E66C-464E-54F4-B5C3-BA5234DFE90E}"/>
              </a:ext>
            </a:extLst>
          </p:cNvPr>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7C7EC72-2727-D96A-CCF5-A87B7F3B28A7}"/>
              </a:ext>
            </a:extLst>
          </p:cNvPr>
          <p:cNvSpPr>
            <a:spLocks noGrp="1"/>
          </p:cNvSpPr>
          <p:nvPr>
            <p:ph type="sldNum" sz="quarter" idx="12"/>
          </p:nvPr>
        </p:nvSpPr>
        <p:spPr/>
        <p:txBody>
          <a:bodyPr/>
          <a:lstStyle/>
          <a:p>
            <a:fld id="{14A0D438-1743-42C4-8C31-D251F13359CC}" type="slidenum">
              <a:rPr lang="en-US" smtClean="0"/>
              <a:t>‹#›</a:t>
            </a:fld>
            <a:endParaRPr lang="en-US"/>
          </a:p>
        </p:txBody>
      </p:sp>
    </p:spTree>
    <p:extLst>
      <p:ext uri="{BB962C8B-B14F-4D97-AF65-F5344CB8AC3E}">
        <p14:creationId xmlns:p14="http://schemas.microsoft.com/office/powerpoint/2010/main" val="535563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file:///\\51204gisprd3\GIS_Resources\Presentation_Maps\State%20of%20the%20System\Cable_Replacement\Cable%20Replacement.jpg" TargetMode="External"/><Relationship Id="rId5" Type="http://schemas.openxmlformats.org/officeDocument/2006/relationships/image" Target="../media/image25.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
          <p:cNvSpPr/>
          <p:nvPr/>
        </p:nvSpPr>
        <p:spPr>
          <a:xfrm>
            <a:off x="0" y="0"/>
            <a:ext cx="12191760" cy="383760"/>
          </a:xfrm>
          <a:prstGeom prst="rect">
            <a:avLst/>
          </a:prstGeom>
          <a:solidFill>
            <a:srgbClr val="002A39"/>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16" name="Rectangle 2"/>
          <p:cNvSpPr/>
          <p:nvPr/>
        </p:nvSpPr>
        <p:spPr>
          <a:xfrm>
            <a:off x="0" y="6693480"/>
            <a:ext cx="12191760" cy="164160"/>
          </a:xfrm>
          <a:prstGeom prst="rect">
            <a:avLst/>
          </a:prstGeom>
          <a:solidFill>
            <a:srgbClr val="002A39"/>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17" name="Rectangle 3"/>
          <p:cNvSpPr/>
          <p:nvPr/>
        </p:nvSpPr>
        <p:spPr>
          <a:xfrm>
            <a:off x="11789640" y="6693480"/>
            <a:ext cx="402120" cy="164160"/>
          </a:xfrm>
          <a:prstGeom prst="rect">
            <a:avLst/>
          </a:prstGeom>
          <a:solidFill>
            <a:srgbClr val="378E70"/>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dirty="0">
              <a:solidFill>
                <a:srgbClr val="000000"/>
              </a:solidFill>
              <a:effectLst/>
              <a:uFillTx/>
              <a:latin typeface="Arial"/>
              <a:cs typeface="Arial"/>
            </a:endParaRPr>
          </a:p>
        </p:txBody>
      </p:sp>
      <p:sp>
        <p:nvSpPr>
          <p:cNvPr id="18" name="TextBox 4"/>
          <p:cNvSpPr/>
          <p:nvPr/>
        </p:nvSpPr>
        <p:spPr>
          <a:xfrm>
            <a:off x="320040" y="91440"/>
            <a:ext cx="1828440" cy="1825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850" b="1" u="none" strike="noStrike">
                <a:solidFill>
                  <a:srgbClr val="FFFFFF"/>
                </a:solidFill>
                <a:effectLst/>
                <a:uFillTx/>
                <a:latin typeface="Aptos"/>
              </a:rPr>
              <a:t>Benton PUD</a:t>
            </a:r>
            <a:endParaRPr lang="en-US" sz="850" b="0" u="none" strike="noStrike">
              <a:solidFill>
                <a:srgbClr val="000000"/>
              </a:solidFill>
              <a:effectLst/>
              <a:uFillTx/>
              <a:latin typeface="Arial"/>
            </a:endParaRPr>
          </a:p>
        </p:txBody>
      </p:sp>
      <p:sp>
        <p:nvSpPr>
          <p:cNvPr id="19" name="Rectangle 5"/>
          <p:cNvSpPr/>
          <p:nvPr/>
        </p:nvSpPr>
        <p:spPr>
          <a:xfrm>
            <a:off x="6604217" y="531149"/>
            <a:ext cx="4995600" cy="5802088"/>
          </a:xfrm>
          <a:prstGeom prst="rect">
            <a:avLst/>
          </a:prstGeom>
          <a:solidFill>
            <a:srgbClr val="EAF6F0"/>
          </a:solidFill>
          <a:ln w="9525">
            <a:solidFill>
              <a:srgbClr val="D3E2DC"/>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pic>
        <p:nvPicPr>
          <p:cNvPr id="20" name="Picture 6" descr="original_slide1_photo.png"/>
          <p:cNvPicPr/>
          <p:nvPr/>
        </p:nvPicPr>
        <p:blipFill>
          <a:blip r:embed="rId3"/>
          <a:stretch/>
        </p:blipFill>
        <p:spPr>
          <a:xfrm>
            <a:off x="6684284" y="604230"/>
            <a:ext cx="4829571" cy="5649540"/>
          </a:xfrm>
          <a:prstGeom prst="rect">
            <a:avLst/>
          </a:prstGeom>
          <a:noFill/>
          <a:ln w="0">
            <a:noFill/>
          </a:ln>
        </p:spPr>
      </p:pic>
      <p:sp>
        <p:nvSpPr>
          <p:cNvPr id="21" name="Rectangle 7"/>
          <p:cNvSpPr/>
          <p:nvPr/>
        </p:nvSpPr>
        <p:spPr>
          <a:xfrm>
            <a:off x="777240" y="1161360"/>
            <a:ext cx="72720" cy="2148480"/>
          </a:xfrm>
          <a:prstGeom prst="rect">
            <a:avLst/>
          </a:prstGeom>
          <a:solidFill>
            <a:srgbClr val="378E70"/>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22" name="TextBox 8"/>
          <p:cNvSpPr/>
          <p:nvPr/>
        </p:nvSpPr>
        <p:spPr>
          <a:xfrm>
            <a:off x="1005840" y="1115640"/>
            <a:ext cx="5257440" cy="13219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r>
              <a:rPr lang="en-US" sz="4000" b="1" u="none" strike="noStrike" dirty="0">
                <a:solidFill>
                  <a:srgbClr val="002A39"/>
                </a:solidFill>
                <a:effectLst/>
                <a:uFillTx/>
                <a:latin typeface="Aptos Display"/>
              </a:rPr>
              <a:t>2026 Five-Year Plan</a:t>
            </a:r>
            <a:endParaRPr lang="en-US" sz="4000" b="0" u="none" strike="noStrike" dirty="0">
              <a:solidFill>
                <a:srgbClr val="000000"/>
              </a:solidFill>
              <a:effectLst/>
              <a:uFillTx/>
              <a:latin typeface="Arial"/>
            </a:endParaRPr>
          </a:p>
          <a:p>
            <a:pPr defTabSz="914400">
              <a:lnSpc>
                <a:spcPct val="100000"/>
              </a:lnSpc>
            </a:pPr>
            <a:r>
              <a:rPr lang="en-US" sz="4000" b="1" u="none" strike="noStrike" dirty="0">
                <a:solidFill>
                  <a:srgbClr val="002A39"/>
                </a:solidFill>
                <a:effectLst/>
                <a:uFillTx/>
                <a:latin typeface="Aptos Display"/>
              </a:rPr>
              <a:t>of Service</a:t>
            </a:r>
            <a:endParaRPr lang="en-US" sz="4000" b="0" u="none" strike="noStrike" dirty="0">
              <a:solidFill>
                <a:srgbClr val="000000"/>
              </a:solidFill>
              <a:effectLst/>
              <a:uFillTx/>
              <a:latin typeface="Arial"/>
            </a:endParaRPr>
          </a:p>
        </p:txBody>
      </p:sp>
      <p:sp>
        <p:nvSpPr>
          <p:cNvPr id="23" name="TextBox 9"/>
          <p:cNvSpPr/>
          <p:nvPr/>
        </p:nvSpPr>
        <p:spPr>
          <a:xfrm>
            <a:off x="1024200" y="2468880"/>
            <a:ext cx="1948267" cy="460211"/>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2400" b="1" u="none" strike="noStrike" dirty="0">
                <a:solidFill>
                  <a:srgbClr val="378E70"/>
                </a:solidFill>
                <a:effectLst/>
                <a:uFillTx/>
                <a:latin typeface="Aptos"/>
              </a:rPr>
              <a:t>(2027 – 2031)</a:t>
            </a:r>
            <a:endParaRPr lang="en-US" sz="2400" b="0" u="none" strike="noStrike" dirty="0">
              <a:solidFill>
                <a:srgbClr val="000000"/>
              </a:solidFill>
              <a:effectLst/>
              <a:uFillTx/>
              <a:latin typeface="Arial"/>
            </a:endParaRPr>
          </a:p>
        </p:txBody>
      </p:sp>
      <p:sp>
        <p:nvSpPr>
          <p:cNvPr id="24" name="TextBox 12"/>
          <p:cNvSpPr/>
          <p:nvPr/>
        </p:nvSpPr>
        <p:spPr>
          <a:xfrm>
            <a:off x="1005840" y="3273480"/>
            <a:ext cx="1931147"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2000" b="1" u="none" strike="noStrike" dirty="0">
                <a:solidFill>
                  <a:srgbClr val="002A39"/>
                </a:solidFill>
                <a:effectLst/>
                <a:uFillTx/>
                <a:latin typeface="Aptos"/>
              </a:rPr>
              <a:t>Dax Berven, PE</a:t>
            </a:r>
            <a:endParaRPr lang="en-US" sz="2000" b="0" u="none" strike="noStrike" dirty="0">
              <a:solidFill>
                <a:srgbClr val="000000"/>
              </a:solidFill>
              <a:effectLst/>
              <a:uFillTx/>
              <a:latin typeface="Arial"/>
            </a:endParaRPr>
          </a:p>
        </p:txBody>
      </p:sp>
      <p:sp>
        <p:nvSpPr>
          <p:cNvPr id="25" name="TextBox 13"/>
          <p:cNvSpPr/>
          <p:nvPr/>
        </p:nvSpPr>
        <p:spPr>
          <a:xfrm>
            <a:off x="1005840" y="3703320"/>
            <a:ext cx="1955257" cy="3371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600" b="0" u="none" strike="noStrike" dirty="0">
                <a:solidFill>
                  <a:srgbClr val="59676F"/>
                </a:solidFill>
                <a:effectLst/>
                <a:uFillTx/>
                <a:latin typeface="Aptos"/>
              </a:rPr>
              <a:t>September 22, 2026</a:t>
            </a:r>
            <a:endParaRPr lang="en-US" sz="1600" b="0" u="none" strike="noStrike" dirty="0">
              <a:solidFill>
                <a:srgbClr val="000000"/>
              </a:solidFill>
              <a:effectLst/>
              <a:uFillTx/>
              <a:latin typeface="Arial"/>
            </a:endParaRPr>
          </a:p>
        </p:txBody>
      </p:sp>
      <p:pic>
        <p:nvPicPr>
          <p:cNvPr id="26" name="Picture 14" descr="image.jpeg"/>
          <p:cNvPicPr/>
          <p:nvPr/>
        </p:nvPicPr>
        <p:blipFill>
          <a:blip r:embed="rId4"/>
          <a:stretch/>
        </p:blipFill>
        <p:spPr>
          <a:xfrm>
            <a:off x="417248" y="5604665"/>
            <a:ext cx="1213903" cy="716470"/>
          </a:xfrm>
          <a:prstGeom prst="rect">
            <a:avLst/>
          </a:prstGeom>
          <a:noFill/>
          <a:ln w="0">
            <a:noFill/>
          </a:ln>
        </p:spPr>
      </p:pic>
      <p:sp>
        <p:nvSpPr>
          <p:cNvPr id="27" name="Rectangle 15"/>
          <p:cNvSpPr/>
          <p:nvPr/>
        </p:nvSpPr>
        <p:spPr>
          <a:xfrm flipV="1">
            <a:off x="1041320" y="3026516"/>
            <a:ext cx="1931147" cy="45719"/>
          </a:xfrm>
          <a:prstGeom prst="rect">
            <a:avLst/>
          </a:prstGeom>
          <a:solidFill>
            <a:srgbClr val="378E70"/>
          </a:solidFill>
          <a:ln>
            <a:noFill/>
          </a:ln>
        </p:spPr>
        <p:style>
          <a:lnRef idx="1">
            <a:schemeClr val="accent1"/>
          </a:lnRef>
          <a:fillRef idx="3">
            <a:schemeClr val="accent1"/>
          </a:fillRef>
          <a:effectRef idx="2">
            <a:schemeClr val="accent1"/>
          </a:effectRef>
          <a:fontRef idx="minor"/>
        </p:style>
        <p:txBody>
          <a:bodyPr lIns="90000" tIns="720" rIns="90000" bIns="72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5" name="PlaceHolder 1">
            <a:extLst>
              <a:ext uri="{FF2B5EF4-FFF2-40B4-BE49-F238E27FC236}">
                <a16:creationId xmlns:a16="http://schemas.microsoft.com/office/drawing/2014/main" id="{A877ED5E-722E-1386-6102-5C5789F254B2}"/>
              </a:ext>
            </a:extLst>
          </p:cNvPr>
          <p:cNvSpPr txBox="1">
            <a:spLocks/>
          </p:cNvSpPr>
          <p:nvPr/>
        </p:nvSpPr>
        <p:spPr>
          <a:xfrm>
            <a:off x="11879423" y="6726453"/>
            <a:ext cx="228240" cy="145800"/>
          </a:xfrm>
          <a:prstGeom prst="rect">
            <a:avLst/>
          </a:prstGeom>
          <a:noFill/>
          <a:ln w="0">
            <a:noFill/>
          </a:ln>
        </p:spPr>
        <p:txBody>
          <a:bodyPr lIns="0" tIns="0" rIns="0" bIns="0" anchor="t">
            <a:noAutofit/>
          </a:bodyPr>
          <a:lstStyle>
            <a:defPPr>
              <a:defRPr lang="en-US"/>
            </a:defPPr>
            <a:lvl1pPr marL="0" indent="0" algn="ctr" defTabSz="914400" rtl="0" eaLnBrk="1" latinLnBrk="0" hangingPunct="1">
              <a:lnSpc>
                <a:spcPct val="100000"/>
              </a:lnSpc>
              <a:buNone/>
              <a:defRPr lang="en-US" sz="600" b="0" u="none" strike="noStrike" kern="1200">
                <a:solidFill>
                  <a:srgbClr val="FFFFFF"/>
                </a:solidFill>
                <a:effectLst/>
                <a:uFillTx/>
                <a:latin typeface="Arial"/>
                <a:ea typeface="Arial"/>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867871-F9E2-45CB-AE6A-FCAB996B15DF}" type="slidenum">
              <a:rPr lang="en-US" sz="1000"/>
              <a:pPr/>
              <a:t>1</a:t>
            </a:fld>
            <a:endParaRPr lang="en-US" sz="1000">
              <a:solidFill>
                <a:srgbClr val="000000"/>
              </a:solidFill>
              <a:latin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Presentation </a:t>
            </a:r>
            <a:r>
              <a:rPr lang="en-US" sz="3200" b="1" dirty="0">
                <a:solidFill>
                  <a:srgbClr val="FFFFFF"/>
                </a:solidFill>
                <a:latin typeface="Arial"/>
                <a:ea typeface="Arial"/>
              </a:rPr>
              <a:t>Outline</a:t>
            </a:r>
            <a:endParaRPr lang="en-US" sz="3200" b="0" u="none" strike="noStrike" dirty="0">
              <a:solidFill>
                <a:srgbClr val="000000"/>
              </a:solidFill>
              <a:effectLst/>
              <a:uFillTx/>
              <a:latin typeface="Arial"/>
            </a:endParaRPr>
          </a:p>
        </p:txBody>
      </p:sp>
      <p:sp>
        <p:nvSpPr>
          <p:cNvPr id="47" name="PlaceHolder 1"/>
          <p:cNvSpPr>
            <a:spLocks noGrp="1"/>
          </p:cNvSpPr>
          <p:nvPr>
            <p:ph type="sldNum" idx="6"/>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D8867871-F9E2-45CB-AE6A-FCAB996B15DF}" type="slidenum">
              <a:rPr lang="en-US" sz="1000" b="0" u="none" strike="noStrike">
                <a:solidFill>
                  <a:srgbClr val="FFFFFF"/>
                </a:solidFill>
                <a:effectLst/>
                <a:uFillTx/>
                <a:latin typeface="Arial"/>
                <a:ea typeface="Arial"/>
              </a:rPr>
              <a:t>2</a:t>
            </a:fld>
            <a:endParaRPr lang="en-US" sz="1000" b="0" u="none" strike="noStrike">
              <a:solidFill>
                <a:srgbClr val="000000"/>
              </a:solidFill>
              <a:effectLst/>
              <a:uFillTx/>
              <a:latin typeface="Times New Roman"/>
            </a:endParaRPr>
          </a:p>
        </p:txBody>
      </p:sp>
      <p:sp>
        <p:nvSpPr>
          <p:cNvPr id="64" name="TextBox 47">
            <a:extLst>
              <a:ext uri="{FF2B5EF4-FFF2-40B4-BE49-F238E27FC236}">
                <a16:creationId xmlns:a16="http://schemas.microsoft.com/office/drawing/2014/main" id="{13F96410-5436-B1E3-84A8-ED4BC8028565}"/>
              </a:ext>
            </a:extLst>
          </p:cNvPr>
          <p:cNvSpPr txBox="1"/>
          <p:nvPr/>
        </p:nvSpPr>
        <p:spPr>
          <a:xfrm>
            <a:off x="750276" y="1417320"/>
            <a:ext cx="200376"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800" b="1">
                <a:solidFill>
                  <a:srgbClr val="3C8D73"/>
                </a:solidFill>
                <a:latin typeface="Arial"/>
              </a:rPr>
              <a:t>1</a:t>
            </a:r>
          </a:p>
        </p:txBody>
      </p:sp>
      <p:sp>
        <p:nvSpPr>
          <p:cNvPr id="65" name="TextBox 48">
            <a:extLst>
              <a:ext uri="{FF2B5EF4-FFF2-40B4-BE49-F238E27FC236}">
                <a16:creationId xmlns:a16="http://schemas.microsoft.com/office/drawing/2014/main" id="{A899BE06-981F-240E-BFAA-0C33A255BAB4}"/>
              </a:ext>
            </a:extLst>
          </p:cNvPr>
          <p:cNvSpPr txBox="1"/>
          <p:nvPr/>
        </p:nvSpPr>
        <p:spPr>
          <a:xfrm>
            <a:off x="1179648" y="1422546"/>
            <a:ext cx="6449458"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800" b="1" dirty="0">
                <a:solidFill>
                  <a:srgbClr val="123041"/>
                </a:solidFill>
                <a:latin typeface="Arial"/>
              </a:rPr>
              <a:t>Key </a:t>
            </a:r>
            <a:r>
              <a:rPr lang="en-US" sz="2800" b="1" dirty="0">
                <a:solidFill>
                  <a:srgbClr val="123041"/>
                </a:solidFill>
                <a:latin typeface="Arial"/>
              </a:rPr>
              <a:t>T</a:t>
            </a:r>
            <a:r>
              <a:rPr sz="2800" b="1" dirty="0">
                <a:solidFill>
                  <a:srgbClr val="123041"/>
                </a:solidFill>
                <a:latin typeface="Arial"/>
              </a:rPr>
              <a:t>akeaways and </a:t>
            </a:r>
            <a:r>
              <a:rPr lang="en-US" sz="2800" b="1" dirty="0">
                <a:solidFill>
                  <a:srgbClr val="123041"/>
                </a:solidFill>
                <a:latin typeface="Arial"/>
              </a:rPr>
              <a:t>S</a:t>
            </a:r>
            <a:r>
              <a:rPr sz="2800" b="1" dirty="0">
                <a:solidFill>
                  <a:srgbClr val="123041"/>
                </a:solidFill>
                <a:latin typeface="Arial"/>
              </a:rPr>
              <a:t>ystem </a:t>
            </a:r>
            <a:r>
              <a:rPr lang="en-US" sz="2800" b="1" dirty="0">
                <a:solidFill>
                  <a:srgbClr val="123041"/>
                </a:solidFill>
                <a:latin typeface="Arial"/>
              </a:rPr>
              <a:t>O</a:t>
            </a:r>
            <a:r>
              <a:rPr sz="2800" b="1" dirty="0">
                <a:solidFill>
                  <a:srgbClr val="123041"/>
                </a:solidFill>
                <a:latin typeface="Arial"/>
              </a:rPr>
              <a:t>verview</a:t>
            </a:r>
          </a:p>
        </p:txBody>
      </p:sp>
      <p:sp>
        <p:nvSpPr>
          <p:cNvPr id="67" name="TextBox 50">
            <a:extLst>
              <a:ext uri="{FF2B5EF4-FFF2-40B4-BE49-F238E27FC236}">
                <a16:creationId xmlns:a16="http://schemas.microsoft.com/office/drawing/2014/main" id="{9FF23638-2D39-336C-499B-37203408E8F4}"/>
              </a:ext>
            </a:extLst>
          </p:cNvPr>
          <p:cNvSpPr txBox="1"/>
          <p:nvPr/>
        </p:nvSpPr>
        <p:spPr>
          <a:xfrm>
            <a:off x="750276" y="2185416"/>
            <a:ext cx="200376"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800" b="1">
                <a:solidFill>
                  <a:srgbClr val="3C8D73"/>
                </a:solidFill>
                <a:latin typeface="Arial"/>
              </a:rPr>
              <a:t>2</a:t>
            </a:r>
          </a:p>
        </p:txBody>
      </p:sp>
      <p:sp>
        <p:nvSpPr>
          <p:cNvPr id="68" name="TextBox 51">
            <a:extLst>
              <a:ext uri="{FF2B5EF4-FFF2-40B4-BE49-F238E27FC236}">
                <a16:creationId xmlns:a16="http://schemas.microsoft.com/office/drawing/2014/main" id="{8E096721-02D1-D8EF-B71D-AE05E12776CF}"/>
              </a:ext>
            </a:extLst>
          </p:cNvPr>
          <p:cNvSpPr txBox="1"/>
          <p:nvPr/>
        </p:nvSpPr>
        <p:spPr>
          <a:xfrm>
            <a:off x="1179648" y="2190642"/>
            <a:ext cx="4137351"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800" b="1" dirty="0">
                <a:solidFill>
                  <a:srgbClr val="123041"/>
                </a:solidFill>
                <a:latin typeface="Arial"/>
              </a:rPr>
              <a:t>Capital </a:t>
            </a:r>
            <a:r>
              <a:rPr lang="en-US" sz="2800" b="1" dirty="0">
                <a:solidFill>
                  <a:srgbClr val="123041"/>
                </a:solidFill>
                <a:latin typeface="Arial"/>
              </a:rPr>
              <a:t>B</a:t>
            </a:r>
            <a:r>
              <a:rPr sz="2800" b="1" dirty="0">
                <a:solidFill>
                  <a:srgbClr val="123041"/>
                </a:solidFill>
                <a:latin typeface="Arial"/>
              </a:rPr>
              <a:t>udget </a:t>
            </a:r>
            <a:r>
              <a:rPr lang="en-US" sz="2800" b="1" dirty="0">
                <a:solidFill>
                  <a:srgbClr val="123041"/>
                </a:solidFill>
                <a:latin typeface="Arial"/>
              </a:rPr>
              <a:t>F</a:t>
            </a:r>
            <a:r>
              <a:rPr sz="2800" b="1" dirty="0">
                <a:solidFill>
                  <a:srgbClr val="123041"/>
                </a:solidFill>
                <a:latin typeface="Arial"/>
              </a:rPr>
              <a:t>orecast</a:t>
            </a:r>
          </a:p>
        </p:txBody>
      </p:sp>
      <p:sp>
        <p:nvSpPr>
          <p:cNvPr id="70" name="TextBox 53">
            <a:extLst>
              <a:ext uri="{FF2B5EF4-FFF2-40B4-BE49-F238E27FC236}">
                <a16:creationId xmlns:a16="http://schemas.microsoft.com/office/drawing/2014/main" id="{EA8A1EF8-4D64-AAA9-562A-C39B58747670}"/>
              </a:ext>
            </a:extLst>
          </p:cNvPr>
          <p:cNvSpPr txBox="1"/>
          <p:nvPr/>
        </p:nvSpPr>
        <p:spPr>
          <a:xfrm>
            <a:off x="750276" y="2953512"/>
            <a:ext cx="200376"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800" b="1">
                <a:solidFill>
                  <a:srgbClr val="3C8D73"/>
                </a:solidFill>
                <a:latin typeface="Arial"/>
              </a:rPr>
              <a:t>3</a:t>
            </a:r>
          </a:p>
        </p:txBody>
      </p:sp>
      <p:sp>
        <p:nvSpPr>
          <p:cNvPr id="71" name="TextBox 54">
            <a:extLst>
              <a:ext uri="{FF2B5EF4-FFF2-40B4-BE49-F238E27FC236}">
                <a16:creationId xmlns:a16="http://schemas.microsoft.com/office/drawing/2014/main" id="{692DAE50-2EF3-270B-33CA-9A07C8334696}"/>
              </a:ext>
            </a:extLst>
          </p:cNvPr>
          <p:cNvSpPr txBox="1"/>
          <p:nvPr/>
        </p:nvSpPr>
        <p:spPr>
          <a:xfrm>
            <a:off x="1179648" y="2958738"/>
            <a:ext cx="5805435"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800" b="1" dirty="0">
                <a:solidFill>
                  <a:srgbClr val="123041"/>
                </a:solidFill>
                <a:latin typeface="Arial"/>
              </a:rPr>
              <a:t>Five</a:t>
            </a:r>
            <a:r>
              <a:rPr lang="en-US" sz="2800" b="1" dirty="0">
                <a:solidFill>
                  <a:srgbClr val="123041"/>
                </a:solidFill>
                <a:latin typeface="Arial"/>
              </a:rPr>
              <a:t>-</a:t>
            </a:r>
            <a:r>
              <a:rPr sz="2800" b="1" dirty="0">
                <a:solidFill>
                  <a:srgbClr val="123041"/>
                </a:solidFill>
                <a:latin typeface="Arial"/>
              </a:rPr>
              <a:t>Year Plan </a:t>
            </a:r>
            <a:r>
              <a:rPr lang="en-US" sz="2800" b="1" dirty="0">
                <a:solidFill>
                  <a:srgbClr val="123041"/>
                </a:solidFill>
                <a:latin typeface="Arial"/>
              </a:rPr>
              <a:t>P</a:t>
            </a:r>
            <a:r>
              <a:rPr sz="2800" b="1" dirty="0">
                <a:solidFill>
                  <a:srgbClr val="123041"/>
                </a:solidFill>
                <a:latin typeface="Arial"/>
              </a:rPr>
              <a:t>rocess and </a:t>
            </a:r>
            <a:r>
              <a:rPr lang="en-US" sz="2800" b="1" dirty="0">
                <a:solidFill>
                  <a:srgbClr val="123041"/>
                </a:solidFill>
                <a:latin typeface="Arial"/>
              </a:rPr>
              <a:t>M</a:t>
            </a:r>
            <a:r>
              <a:rPr sz="2800" b="1" dirty="0">
                <a:solidFill>
                  <a:srgbClr val="123041"/>
                </a:solidFill>
                <a:latin typeface="Arial"/>
              </a:rPr>
              <a:t>odel</a:t>
            </a:r>
          </a:p>
        </p:txBody>
      </p:sp>
      <p:sp>
        <p:nvSpPr>
          <p:cNvPr id="73" name="TextBox 56">
            <a:extLst>
              <a:ext uri="{FF2B5EF4-FFF2-40B4-BE49-F238E27FC236}">
                <a16:creationId xmlns:a16="http://schemas.microsoft.com/office/drawing/2014/main" id="{58E9BB97-35AB-A1F8-A218-238FD3C47FFD}"/>
              </a:ext>
            </a:extLst>
          </p:cNvPr>
          <p:cNvSpPr txBox="1"/>
          <p:nvPr/>
        </p:nvSpPr>
        <p:spPr>
          <a:xfrm>
            <a:off x="750276" y="3721608"/>
            <a:ext cx="200376"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800" b="1" dirty="0">
                <a:solidFill>
                  <a:srgbClr val="3C8D73"/>
                </a:solidFill>
                <a:latin typeface="Arial"/>
              </a:rPr>
              <a:t>4</a:t>
            </a:r>
          </a:p>
        </p:txBody>
      </p:sp>
      <p:sp>
        <p:nvSpPr>
          <p:cNvPr id="74" name="TextBox 57">
            <a:extLst>
              <a:ext uri="{FF2B5EF4-FFF2-40B4-BE49-F238E27FC236}">
                <a16:creationId xmlns:a16="http://schemas.microsoft.com/office/drawing/2014/main" id="{8D38A197-5A4B-B317-6AC3-B4A4CE1A9EBA}"/>
              </a:ext>
            </a:extLst>
          </p:cNvPr>
          <p:cNvSpPr txBox="1"/>
          <p:nvPr/>
        </p:nvSpPr>
        <p:spPr>
          <a:xfrm>
            <a:off x="1179648" y="3726834"/>
            <a:ext cx="6891310"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800" b="1" dirty="0">
                <a:solidFill>
                  <a:srgbClr val="123041"/>
                </a:solidFill>
                <a:latin typeface="Arial"/>
              </a:rPr>
              <a:t>Distribution planning areas and projects</a:t>
            </a:r>
          </a:p>
        </p:txBody>
      </p:sp>
      <p:sp>
        <p:nvSpPr>
          <p:cNvPr id="77" name="TextBox 60">
            <a:extLst>
              <a:ext uri="{FF2B5EF4-FFF2-40B4-BE49-F238E27FC236}">
                <a16:creationId xmlns:a16="http://schemas.microsoft.com/office/drawing/2014/main" id="{E8C1A3FA-C8BC-BF49-A504-2482787FE344}"/>
              </a:ext>
            </a:extLst>
          </p:cNvPr>
          <p:cNvSpPr txBox="1"/>
          <p:nvPr/>
        </p:nvSpPr>
        <p:spPr>
          <a:xfrm>
            <a:off x="750276" y="4599874"/>
            <a:ext cx="200376"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800" b="1" dirty="0">
                <a:solidFill>
                  <a:srgbClr val="3C8D73"/>
                </a:solidFill>
                <a:latin typeface="Arial"/>
              </a:rPr>
              <a:t>5</a:t>
            </a:r>
          </a:p>
        </p:txBody>
      </p:sp>
      <p:sp>
        <p:nvSpPr>
          <p:cNvPr id="78" name="TextBox 61">
            <a:extLst>
              <a:ext uri="{FF2B5EF4-FFF2-40B4-BE49-F238E27FC236}">
                <a16:creationId xmlns:a16="http://schemas.microsoft.com/office/drawing/2014/main" id="{4AB5D254-C102-64B9-1D9F-76170BBA8219}"/>
              </a:ext>
            </a:extLst>
          </p:cNvPr>
          <p:cNvSpPr txBox="1"/>
          <p:nvPr/>
        </p:nvSpPr>
        <p:spPr>
          <a:xfrm>
            <a:off x="1179648" y="4599874"/>
            <a:ext cx="7171835" cy="430887"/>
          </a:xfrm>
          <a:prstGeom prst="rect">
            <a:avLst/>
          </a:prstGeom>
          <a:noFill/>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2800" b="1" dirty="0">
                <a:solidFill>
                  <a:srgbClr val="123041"/>
                </a:solidFill>
                <a:latin typeface="Arial"/>
              </a:rPr>
              <a:t>Asset renewal and transmission reliability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FFFFFF"/>
                </a:solidFill>
                <a:effectLst/>
                <a:uFillTx/>
                <a:latin typeface="Arial"/>
                <a:ea typeface="Arial"/>
              </a:rPr>
              <a:t>Key Takeaways</a:t>
            </a:r>
            <a:endParaRPr lang="en-US" sz="3200" b="0" u="none" strike="noStrike">
              <a:solidFill>
                <a:srgbClr val="000000"/>
              </a:solidFill>
              <a:effectLst/>
              <a:uFillTx/>
              <a:latin typeface="Arial"/>
            </a:endParaRPr>
          </a:p>
        </p:txBody>
      </p:sp>
      <p:sp>
        <p:nvSpPr>
          <p:cNvPr id="33" name="Shape 5"/>
          <p:cNvSpPr/>
          <p:nvPr/>
        </p:nvSpPr>
        <p:spPr>
          <a:xfrm>
            <a:off x="786240" y="4800600"/>
            <a:ext cx="10560960" cy="959760"/>
          </a:xfrm>
          <a:prstGeom prst="roundRect">
            <a:avLst>
              <a:gd name="adj" fmla="val 4762"/>
            </a:avLst>
          </a:prstGeom>
          <a:solidFill>
            <a:srgbClr val="E8F1EC"/>
          </a:solidFill>
          <a:ln w="12700">
            <a:solidFill>
              <a:srgbClr val="B8D2C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34" name="Text 6"/>
          <p:cNvSpPr/>
          <p:nvPr/>
        </p:nvSpPr>
        <p:spPr>
          <a:xfrm>
            <a:off x="1078920" y="5065920"/>
            <a:ext cx="996660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800" b="1" u="none" strike="noStrike" dirty="0">
                <a:solidFill>
                  <a:srgbClr val="123041"/>
                </a:solidFill>
                <a:effectLst/>
                <a:uFillTx/>
                <a:latin typeface="Arial"/>
              </a:rPr>
              <a:t>System capacity is adequate for normal operations; the plan is primarily about </a:t>
            </a:r>
            <a:r>
              <a:rPr lang="en-US" sz="1800" b="1" u="sng" strike="noStrike" dirty="0">
                <a:solidFill>
                  <a:srgbClr val="123041"/>
                </a:solidFill>
                <a:effectLst/>
                <a:uFillTx/>
                <a:latin typeface="Arial"/>
              </a:rPr>
              <a:t>resilience</a:t>
            </a:r>
            <a:r>
              <a:rPr lang="en-US" sz="1800" b="1" u="none" strike="noStrike" dirty="0">
                <a:solidFill>
                  <a:srgbClr val="123041"/>
                </a:solidFill>
                <a:effectLst/>
                <a:uFillTx/>
                <a:latin typeface="Arial"/>
              </a:rPr>
              <a:t>, </a:t>
            </a:r>
            <a:r>
              <a:rPr lang="en-US" sz="1800" b="1" u="sng" strike="noStrike" dirty="0">
                <a:solidFill>
                  <a:srgbClr val="123041"/>
                </a:solidFill>
                <a:effectLst/>
                <a:uFillTx/>
                <a:latin typeface="Arial"/>
              </a:rPr>
              <a:t>contingency support</a:t>
            </a:r>
            <a:r>
              <a:rPr lang="en-US" sz="1800" b="1" u="none" strike="noStrike" dirty="0">
                <a:solidFill>
                  <a:srgbClr val="123041"/>
                </a:solidFill>
                <a:effectLst/>
                <a:uFillTx/>
                <a:latin typeface="Arial"/>
              </a:rPr>
              <a:t>, and targeted </a:t>
            </a:r>
            <a:r>
              <a:rPr lang="en-US" sz="1800" b="1" u="sng" strike="noStrike" dirty="0">
                <a:solidFill>
                  <a:srgbClr val="123041"/>
                </a:solidFill>
                <a:effectLst/>
                <a:uFillTx/>
                <a:latin typeface="Arial"/>
              </a:rPr>
              <a:t>asset renewal</a:t>
            </a:r>
            <a:r>
              <a:rPr lang="en-US" sz="1800" b="1" u="none" strike="noStrike" dirty="0">
                <a:solidFill>
                  <a:srgbClr val="123041"/>
                </a:solidFill>
                <a:effectLst/>
                <a:uFillTx/>
                <a:latin typeface="Arial"/>
              </a:rPr>
              <a:t>.</a:t>
            </a:r>
            <a:endParaRPr lang="en-US" sz="1800" b="0" u="none" strike="noStrike" dirty="0">
              <a:solidFill>
                <a:srgbClr val="000000"/>
              </a:solidFill>
              <a:effectLst/>
              <a:uFillTx/>
              <a:latin typeface="Arial"/>
            </a:endParaRPr>
          </a:p>
        </p:txBody>
      </p:sp>
      <p:sp>
        <p:nvSpPr>
          <p:cNvPr id="35" name="PlaceHolder 1"/>
          <p:cNvSpPr>
            <a:spLocks noGrp="1"/>
          </p:cNvSpPr>
          <p:nvPr>
            <p:ph type="sldNum" idx="5"/>
          </p:nvPr>
        </p:nvSpPr>
        <p:spPr>
          <a:xfrm>
            <a:off x="11831421" y="6691313"/>
            <a:ext cx="228240" cy="166687"/>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34C6F790-94BB-4BCC-989D-1B20B736E43C}" type="slidenum">
              <a:rPr lang="en-US" sz="1000" b="0" u="none" strike="noStrike">
                <a:solidFill>
                  <a:srgbClr val="FFFFFF"/>
                </a:solidFill>
                <a:effectLst/>
                <a:uFillTx/>
                <a:latin typeface="Arial"/>
                <a:ea typeface="Arial"/>
              </a:rPr>
              <a:t>3</a:t>
            </a:fld>
            <a:endParaRPr lang="en-US" sz="1000" b="0" u="none" strike="noStrike" dirty="0">
              <a:solidFill>
                <a:srgbClr val="000000"/>
              </a:solidFill>
              <a:effectLst/>
              <a:uFillTx/>
              <a:latin typeface="Times New Roman"/>
            </a:endParaRPr>
          </a:p>
        </p:txBody>
      </p:sp>
      <p:sp>
        <p:nvSpPr>
          <p:cNvPr id="2" name="Text 1">
            <a:extLst>
              <a:ext uri="{FF2B5EF4-FFF2-40B4-BE49-F238E27FC236}">
                <a16:creationId xmlns:a16="http://schemas.microsoft.com/office/drawing/2014/main" id="{FA666F77-F7FE-5D67-36F1-16A402453E62}"/>
              </a:ext>
            </a:extLst>
          </p:cNvPr>
          <p:cNvSpPr/>
          <p:nvPr/>
        </p:nvSpPr>
        <p:spPr>
          <a:xfrm>
            <a:off x="658440" y="1189260"/>
            <a:ext cx="5806440" cy="3286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sz="2100" b="1" u="none" strike="noStrike" dirty="0">
                <a:solidFill>
                  <a:srgbClr val="3C8D73"/>
                </a:solidFill>
                <a:effectLst/>
                <a:uFillTx/>
                <a:latin typeface="+mj-lt"/>
              </a:rPr>
              <a:t>Transmission and Distribution</a:t>
            </a:r>
            <a:endParaRPr lang="en-US" sz="2100" b="0" u="none" strike="noStrike" dirty="0">
              <a:solidFill>
                <a:srgbClr val="000000"/>
              </a:solidFill>
              <a:effectLst/>
              <a:uFillTx/>
              <a:latin typeface="+mj-lt"/>
            </a:endParaRPr>
          </a:p>
        </p:txBody>
      </p:sp>
      <p:sp>
        <p:nvSpPr>
          <p:cNvPr id="3" name="Text 3">
            <a:extLst>
              <a:ext uri="{FF2B5EF4-FFF2-40B4-BE49-F238E27FC236}">
                <a16:creationId xmlns:a16="http://schemas.microsoft.com/office/drawing/2014/main" id="{D2784C84-E109-830E-C9D9-6318FE0420EE}"/>
              </a:ext>
            </a:extLst>
          </p:cNvPr>
          <p:cNvSpPr/>
          <p:nvPr/>
        </p:nvSpPr>
        <p:spPr>
          <a:xfrm>
            <a:off x="6510600" y="1189260"/>
            <a:ext cx="5166360" cy="3286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lnSpc>
                <a:spcPct val="100000"/>
              </a:lnSpc>
              <a:tabLst>
                <a:tab pos="0" algn="l"/>
              </a:tabLst>
            </a:pPr>
            <a:r>
              <a:rPr lang="en-US" sz="2100" b="1" u="none" strike="noStrike">
                <a:solidFill>
                  <a:srgbClr val="3C8D73"/>
                </a:solidFill>
                <a:effectLst/>
                <a:uFillTx/>
                <a:latin typeface="Aptos Narrow"/>
              </a:rPr>
              <a:t>Capital Budgets</a:t>
            </a:r>
            <a:endParaRPr lang="en-US" sz="2100" b="0" u="none" strike="noStrike">
              <a:solidFill>
                <a:srgbClr val="000000"/>
              </a:solidFill>
              <a:effectLst/>
              <a:uFillTx/>
              <a:latin typeface="Arial"/>
            </a:endParaRPr>
          </a:p>
        </p:txBody>
      </p:sp>
      <p:sp>
        <p:nvSpPr>
          <p:cNvPr id="4" name="TextBox 35">
            <a:extLst>
              <a:ext uri="{FF2B5EF4-FFF2-40B4-BE49-F238E27FC236}">
                <a16:creationId xmlns:a16="http://schemas.microsoft.com/office/drawing/2014/main" id="{ABB3C27B-7D3E-9E20-C8AB-B9A3F3DE5148}"/>
              </a:ext>
            </a:extLst>
          </p:cNvPr>
          <p:cNvSpPr txBox="1"/>
          <p:nvPr/>
        </p:nvSpPr>
        <p:spPr>
          <a:xfrm>
            <a:off x="749880" y="1737972"/>
            <a:ext cx="4993418" cy="706347"/>
          </a:xfrm>
          <a:prstGeom prst="rect">
            <a:avLst/>
          </a:prstGeom>
          <a:noFill/>
        </p:spPr>
        <p:txBody>
          <a:bodyPr wrap="none" lIns="18288" tIns="18288" rIns="18288" bIns="18288"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900"/>
              </a:spcAft>
            </a:pPr>
            <a:r>
              <a:rPr sz="1800" b="1" dirty="0">
                <a:solidFill>
                  <a:srgbClr val="238449"/>
                </a:solidFill>
                <a:latin typeface="+mj-lt"/>
              </a:rPr>
              <a:t>✓  </a:t>
            </a:r>
            <a:r>
              <a:rPr sz="1800" b="0" dirty="0">
                <a:solidFill>
                  <a:srgbClr val="003340"/>
                </a:solidFill>
                <a:latin typeface="+mj-lt"/>
              </a:rPr>
              <a:t>Normal operations capacity requirements met</a:t>
            </a:r>
          </a:p>
          <a:p>
            <a:pPr algn="l">
              <a:spcAft>
                <a:spcPts val="900"/>
              </a:spcAft>
            </a:pPr>
            <a:r>
              <a:rPr sz="1800" b="1" dirty="0">
                <a:solidFill>
                  <a:srgbClr val="238449"/>
                </a:solidFill>
                <a:latin typeface="+mj-lt"/>
              </a:rPr>
              <a:t>✓  </a:t>
            </a:r>
            <a:r>
              <a:rPr sz="1800" b="0" dirty="0">
                <a:solidFill>
                  <a:srgbClr val="003340"/>
                </a:solidFill>
                <a:latin typeface="+mj-lt"/>
              </a:rPr>
              <a:t>Outage contingency improvements identified</a:t>
            </a:r>
          </a:p>
        </p:txBody>
      </p:sp>
      <p:sp>
        <p:nvSpPr>
          <p:cNvPr id="5" name="TextBox 36">
            <a:extLst>
              <a:ext uri="{FF2B5EF4-FFF2-40B4-BE49-F238E27FC236}">
                <a16:creationId xmlns:a16="http://schemas.microsoft.com/office/drawing/2014/main" id="{A68CC8A9-8F23-38BA-3BCF-D9BE40ED3D25}"/>
              </a:ext>
            </a:extLst>
          </p:cNvPr>
          <p:cNvSpPr txBox="1"/>
          <p:nvPr/>
        </p:nvSpPr>
        <p:spPr>
          <a:xfrm>
            <a:off x="6602040" y="1737972"/>
            <a:ext cx="4736938" cy="1491177"/>
          </a:xfrm>
          <a:prstGeom prst="rect">
            <a:avLst/>
          </a:prstGeom>
          <a:noFill/>
        </p:spPr>
        <p:txBody>
          <a:bodyPr wrap="none" lIns="18288" tIns="18288" rIns="18288" bIns="18288"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900"/>
              </a:spcAft>
            </a:pPr>
            <a:r>
              <a:rPr sz="1800" b="1" dirty="0">
                <a:solidFill>
                  <a:srgbClr val="238449"/>
                </a:solidFill>
                <a:latin typeface="+mj-lt"/>
              </a:rPr>
              <a:t>✓  </a:t>
            </a:r>
            <a:r>
              <a:rPr sz="1800" b="0" dirty="0">
                <a:solidFill>
                  <a:srgbClr val="003340"/>
                </a:solidFill>
                <a:latin typeface="+mj-lt"/>
              </a:rPr>
              <a:t>Five-year plan in</a:t>
            </a:r>
            <a:r>
              <a:rPr lang="en-US" sz="1800" b="0" dirty="0">
                <a:solidFill>
                  <a:srgbClr val="003340"/>
                </a:solidFill>
                <a:latin typeface="+mj-lt"/>
              </a:rPr>
              <a:t> </a:t>
            </a:r>
            <a:r>
              <a:rPr sz="1800" b="0" dirty="0">
                <a:solidFill>
                  <a:srgbClr val="003340"/>
                </a:solidFill>
                <a:latin typeface="+mj-lt"/>
              </a:rPr>
              <a:t>line with historic spending</a:t>
            </a:r>
          </a:p>
          <a:p>
            <a:pPr algn="l">
              <a:spcAft>
                <a:spcPts val="900"/>
              </a:spcAft>
            </a:pPr>
            <a:r>
              <a:rPr sz="1800" b="1" dirty="0">
                <a:solidFill>
                  <a:srgbClr val="238449"/>
                </a:solidFill>
                <a:latin typeface="+mj-lt"/>
              </a:rPr>
              <a:t>✓  </a:t>
            </a:r>
            <a:r>
              <a:rPr sz="1800" b="0" dirty="0">
                <a:solidFill>
                  <a:srgbClr val="003340"/>
                </a:solidFill>
                <a:latin typeface="+mj-lt"/>
              </a:rPr>
              <a:t>More contingency ties / reconductoring</a:t>
            </a:r>
          </a:p>
          <a:p>
            <a:pPr algn="l">
              <a:spcAft>
                <a:spcPts val="900"/>
              </a:spcAft>
            </a:pPr>
            <a:r>
              <a:rPr sz="1800" b="1" dirty="0">
                <a:solidFill>
                  <a:srgbClr val="238449"/>
                </a:solidFill>
                <a:latin typeface="+mj-lt"/>
              </a:rPr>
              <a:t>✓  </a:t>
            </a:r>
            <a:r>
              <a:rPr sz="1800" b="0" dirty="0">
                <a:solidFill>
                  <a:srgbClr val="003340"/>
                </a:solidFill>
                <a:latin typeface="+mj-lt"/>
              </a:rPr>
              <a:t>Planned replacement of aging equipment</a:t>
            </a:r>
          </a:p>
          <a:p>
            <a:pPr algn="l">
              <a:spcAft>
                <a:spcPts val="900"/>
              </a:spcAft>
            </a:pPr>
            <a:r>
              <a:rPr sz="1800" b="1" dirty="0">
                <a:solidFill>
                  <a:srgbClr val="238449"/>
                </a:solidFill>
                <a:latin typeface="+mj-lt"/>
              </a:rPr>
              <a:t>✓  </a:t>
            </a:r>
            <a:r>
              <a:rPr sz="1800" b="0" dirty="0">
                <a:solidFill>
                  <a:srgbClr val="003340"/>
                </a:solidFill>
                <a:latin typeface="+mj-lt"/>
              </a:rPr>
              <a:t>Less substation capacity being installed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Our</a:t>
            </a:r>
            <a:r>
              <a:rPr lang="en-US" sz="2500" b="1" u="none" strike="noStrike" dirty="0">
                <a:solidFill>
                  <a:srgbClr val="FFFFFF"/>
                </a:solidFill>
                <a:effectLst/>
                <a:uFillTx/>
                <a:latin typeface="Arial"/>
                <a:ea typeface="Arial"/>
              </a:rPr>
              <a:t> </a:t>
            </a:r>
            <a:r>
              <a:rPr lang="en-US" sz="3200" b="1" u="none" strike="noStrike" dirty="0">
                <a:solidFill>
                  <a:srgbClr val="FFFFFF"/>
                </a:solidFill>
                <a:effectLst/>
                <a:uFillTx/>
                <a:latin typeface="Arial"/>
                <a:ea typeface="Arial"/>
              </a:rPr>
              <a:t>Mission</a:t>
            </a:r>
            <a:endParaRPr lang="en-US" sz="2500" b="0" u="none" strike="noStrike" dirty="0">
              <a:solidFill>
                <a:srgbClr val="000000"/>
              </a:solidFill>
              <a:effectLst/>
              <a:uFillTx/>
              <a:latin typeface="Arial"/>
            </a:endParaRPr>
          </a:p>
        </p:txBody>
      </p:sp>
      <p:sp>
        <p:nvSpPr>
          <p:cNvPr id="49" name="Text 1"/>
          <p:cNvSpPr/>
          <p:nvPr/>
        </p:nvSpPr>
        <p:spPr>
          <a:xfrm>
            <a:off x="1143000" y="2684418"/>
            <a:ext cx="9783720" cy="1234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ctr" defTabSz="914400">
              <a:lnSpc>
                <a:spcPct val="100000"/>
              </a:lnSpc>
              <a:tabLst>
                <a:tab pos="0" algn="l"/>
              </a:tabLst>
            </a:pPr>
            <a:r>
              <a:rPr lang="en-US" sz="2700" b="1" u="none" strike="noStrike" dirty="0">
                <a:solidFill>
                  <a:srgbClr val="123041"/>
                </a:solidFill>
                <a:effectLst/>
                <a:uFillTx/>
                <a:latin typeface="Arial"/>
              </a:rPr>
              <a:t>We contribute high value to our community and customers by providing energy and related services using reliable and efficient delivery systems.</a:t>
            </a:r>
            <a:endParaRPr lang="en-US" sz="2700" b="0" u="none" strike="noStrike" dirty="0">
              <a:solidFill>
                <a:srgbClr val="000000"/>
              </a:solidFill>
              <a:effectLst/>
              <a:uFillTx/>
              <a:latin typeface="Arial"/>
            </a:endParaRPr>
          </a:p>
        </p:txBody>
      </p:sp>
      <p:sp>
        <p:nvSpPr>
          <p:cNvPr id="52" name="PlaceHolder 1"/>
          <p:cNvSpPr>
            <a:spLocks noGrp="1"/>
          </p:cNvSpPr>
          <p:nvPr>
            <p:ph type="sldNum" idx="7"/>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2082C2D2-7011-4925-82D5-2DE1E24C85D2}" type="slidenum">
              <a:rPr lang="en-US" sz="1000" b="0" u="none" strike="noStrike">
                <a:solidFill>
                  <a:srgbClr val="FFFFFF"/>
                </a:solidFill>
                <a:effectLst/>
                <a:uFillTx/>
                <a:latin typeface="Arial"/>
                <a:ea typeface="Arial"/>
              </a:rPr>
              <a:t>4</a:t>
            </a:fld>
            <a:endParaRPr lang="en-US" sz="1000" b="0" u="none" strike="noStrike" dirty="0">
              <a:solidFill>
                <a:srgbClr val="000000"/>
              </a:solidFill>
              <a:effectLst/>
              <a:uFillTx/>
              <a:latin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Benton PUD System — Fast Facts</a:t>
            </a:r>
            <a:endParaRPr lang="en-US" sz="3200" b="0" u="none" strike="noStrike" dirty="0">
              <a:solidFill>
                <a:srgbClr val="000000"/>
              </a:solidFill>
              <a:effectLst/>
              <a:uFillTx/>
              <a:latin typeface="Arial"/>
            </a:endParaRPr>
          </a:p>
        </p:txBody>
      </p:sp>
      <p:sp>
        <p:nvSpPr>
          <p:cNvPr id="55" name="Text 1"/>
          <p:cNvSpPr/>
          <p:nvPr/>
        </p:nvSpPr>
        <p:spPr>
          <a:xfrm>
            <a:off x="777240" y="1508760"/>
            <a:ext cx="100548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dirty="0">
                <a:solidFill>
                  <a:srgbClr val="3C8D73"/>
                </a:solidFill>
                <a:effectLst/>
                <a:uFillTx/>
                <a:latin typeface="Arial"/>
              </a:rPr>
              <a:t>40</a:t>
            </a:r>
            <a:endParaRPr lang="en-US" sz="4000" b="0" u="none" strike="noStrike" dirty="0">
              <a:solidFill>
                <a:srgbClr val="000000"/>
              </a:solidFill>
              <a:effectLst/>
              <a:uFillTx/>
              <a:latin typeface="Arial"/>
            </a:endParaRPr>
          </a:p>
        </p:txBody>
      </p:sp>
      <p:sp>
        <p:nvSpPr>
          <p:cNvPr id="56" name="Text 2"/>
          <p:cNvSpPr/>
          <p:nvPr/>
        </p:nvSpPr>
        <p:spPr>
          <a:xfrm>
            <a:off x="502920" y="2011680"/>
            <a:ext cx="155412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b="1" u="none" strike="noStrike" dirty="0">
                <a:solidFill>
                  <a:srgbClr val="123041"/>
                </a:solidFill>
                <a:effectLst/>
                <a:uFillTx/>
                <a:latin typeface="Arial"/>
              </a:rPr>
              <a:t>Substations</a:t>
            </a:r>
            <a:endParaRPr lang="en-US" b="0" u="none" strike="noStrike" dirty="0">
              <a:solidFill>
                <a:srgbClr val="000000"/>
              </a:solidFill>
              <a:effectLst/>
              <a:uFillTx/>
              <a:latin typeface="Arial"/>
            </a:endParaRPr>
          </a:p>
        </p:txBody>
      </p:sp>
      <p:sp>
        <p:nvSpPr>
          <p:cNvPr id="57" name="Text 3"/>
          <p:cNvSpPr/>
          <p:nvPr/>
        </p:nvSpPr>
        <p:spPr>
          <a:xfrm>
            <a:off x="10520100" y="1508760"/>
            <a:ext cx="100548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tabLst>
                <a:tab pos="0" algn="l"/>
              </a:tabLst>
            </a:pPr>
            <a:r>
              <a:rPr lang="en-US" sz="4000" b="1" dirty="0">
                <a:solidFill>
                  <a:srgbClr val="3C8D73"/>
                </a:solidFill>
                <a:latin typeface="Arial"/>
              </a:rPr>
              <a:t>57</a:t>
            </a:r>
          </a:p>
        </p:txBody>
      </p:sp>
      <p:sp>
        <p:nvSpPr>
          <p:cNvPr id="58" name="Text 4"/>
          <p:cNvSpPr/>
          <p:nvPr/>
        </p:nvSpPr>
        <p:spPr>
          <a:xfrm>
            <a:off x="9948600" y="2046681"/>
            <a:ext cx="2102760" cy="658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b="1" u="none" strike="noStrike" dirty="0">
                <a:solidFill>
                  <a:srgbClr val="123041"/>
                </a:solidFill>
                <a:effectLst/>
                <a:uFillTx/>
                <a:latin typeface="Arial"/>
              </a:rPr>
              <a:t>Distribution Power</a:t>
            </a:r>
            <a:endParaRPr lang="en-US" b="0" u="none" strike="noStrike" dirty="0">
              <a:solidFill>
                <a:srgbClr val="000000"/>
              </a:solidFill>
              <a:effectLst/>
              <a:uFillTx/>
              <a:latin typeface="Arial"/>
            </a:endParaRPr>
          </a:p>
          <a:p>
            <a:pPr algn="ctr" defTabSz="914400">
              <a:lnSpc>
                <a:spcPct val="100000"/>
              </a:lnSpc>
              <a:tabLst>
                <a:tab pos="0" algn="l"/>
              </a:tabLst>
            </a:pPr>
            <a:r>
              <a:rPr lang="en-US" b="1" u="none" strike="noStrike" dirty="0">
                <a:solidFill>
                  <a:srgbClr val="123041"/>
                </a:solidFill>
                <a:effectLst/>
                <a:uFillTx/>
                <a:latin typeface="Arial"/>
              </a:rPr>
              <a:t>Transformers</a:t>
            </a:r>
            <a:endParaRPr lang="en-US" sz="1600" b="0" u="none" strike="noStrike" dirty="0">
              <a:solidFill>
                <a:srgbClr val="000000"/>
              </a:solidFill>
              <a:effectLst/>
              <a:uFillTx/>
              <a:latin typeface="Arial"/>
            </a:endParaRPr>
          </a:p>
        </p:txBody>
      </p:sp>
      <p:sp>
        <p:nvSpPr>
          <p:cNvPr id="59" name="Text 5"/>
          <p:cNvSpPr/>
          <p:nvPr/>
        </p:nvSpPr>
        <p:spPr>
          <a:xfrm>
            <a:off x="261257" y="4069080"/>
            <a:ext cx="1932943"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tabLst>
                <a:tab pos="0" algn="l"/>
              </a:tabLst>
            </a:pPr>
            <a:r>
              <a:rPr lang="en-US" sz="4000" b="1" dirty="0">
                <a:solidFill>
                  <a:srgbClr val="3C8D73"/>
                </a:solidFill>
                <a:latin typeface="Arial"/>
              </a:rPr>
              <a:t>59,000+</a:t>
            </a:r>
          </a:p>
        </p:txBody>
      </p:sp>
      <p:sp>
        <p:nvSpPr>
          <p:cNvPr id="60" name="Text 6"/>
          <p:cNvSpPr/>
          <p:nvPr/>
        </p:nvSpPr>
        <p:spPr>
          <a:xfrm>
            <a:off x="320040" y="4572360"/>
            <a:ext cx="173700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b="1" u="none" strike="noStrike" dirty="0">
                <a:solidFill>
                  <a:srgbClr val="123041"/>
                </a:solidFill>
                <a:effectLst/>
                <a:uFillTx/>
                <a:latin typeface="Arial"/>
              </a:rPr>
              <a:t>Connections</a:t>
            </a:r>
            <a:endParaRPr lang="en-US" b="0" u="none" strike="noStrike" dirty="0">
              <a:solidFill>
                <a:srgbClr val="000000"/>
              </a:solidFill>
              <a:effectLst/>
              <a:uFillTx/>
              <a:latin typeface="Arial"/>
            </a:endParaRPr>
          </a:p>
        </p:txBody>
      </p:sp>
      <p:sp>
        <p:nvSpPr>
          <p:cNvPr id="61" name="Text 7"/>
          <p:cNvSpPr/>
          <p:nvPr/>
        </p:nvSpPr>
        <p:spPr>
          <a:xfrm>
            <a:off x="10268640" y="4104081"/>
            <a:ext cx="155412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tabLst>
                <a:tab pos="0" algn="l"/>
              </a:tabLst>
            </a:pPr>
            <a:r>
              <a:rPr lang="en-US" sz="4000" b="1" dirty="0">
                <a:solidFill>
                  <a:srgbClr val="3C8D73"/>
                </a:solidFill>
                <a:latin typeface="Arial"/>
              </a:rPr>
              <a:t>1,761</a:t>
            </a:r>
          </a:p>
        </p:txBody>
      </p:sp>
      <p:sp>
        <p:nvSpPr>
          <p:cNvPr id="62" name="Text 8"/>
          <p:cNvSpPr/>
          <p:nvPr/>
        </p:nvSpPr>
        <p:spPr>
          <a:xfrm>
            <a:off x="9948600" y="4607001"/>
            <a:ext cx="2148480" cy="658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b="1" u="none" strike="noStrike" dirty="0">
                <a:solidFill>
                  <a:srgbClr val="123041"/>
                </a:solidFill>
                <a:effectLst/>
                <a:uFillTx/>
                <a:latin typeface="Arial"/>
              </a:rPr>
              <a:t>Miles of Primary</a:t>
            </a:r>
            <a:endParaRPr lang="en-US" b="0" u="none" strike="noStrike" dirty="0">
              <a:solidFill>
                <a:srgbClr val="000000"/>
              </a:solidFill>
              <a:effectLst/>
              <a:uFillTx/>
              <a:latin typeface="Arial"/>
            </a:endParaRPr>
          </a:p>
          <a:p>
            <a:pPr algn="ctr" defTabSz="914400">
              <a:lnSpc>
                <a:spcPct val="100000"/>
              </a:lnSpc>
              <a:tabLst>
                <a:tab pos="0" algn="l"/>
              </a:tabLst>
            </a:pPr>
            <a:r>
              <a:rPr lang="en-US" b="1" u="none" strike="noStrike" dirty="0">
                <a:solidFill>
                  <a:srgbClr val="123041"/>
                </a:solidFill>
                <a:effectLst/>
                <a:uFillTx/>
                <a:latin typeface="Arial"/>
              </a:rPr>
              <a:t>Distribution Line</a:t>
            </a:r>
            <a:endParaRPr lang="en-US" b="0" u="none" strike="noStrike" dirty="0">
              <a:solidFill>
                <a:srgbClr val="000000"/>
              </a:solidFill>
              <a:effectLst/>
              <a:uFillTx/>
              <a:latin typeface="Arial"/>
            </a:endParaRPr>
          </a:p>
        </p:txBody>
      </p:sp>
      <p:sp>
        <p:nvSpPr>
          <p:cNvPr id="63" name="PlaceHolder 1"/>
          <p:cNvSpPr>
            <a:spLocks noGrp="1"/>
          </p:cNvSpPr>
          <p:nvPr>
            <p:ph type="sldNum" idx="8"/>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BEA265DD-44E4-4790-A394-941D7EE82356}" type="slidenum">
              <a:rPr lang="en-US" sz="1000" b="0" u="none" strike="noStrike">
                <a:solidFill>
                  <a:srgbClr val="FFFFFF"/>
                </a:solidFill>
                <a:effectLst/>
                <a:uFillTx/>
                <a:latin typeface="Arial"/>
                <a:ea typeface="Arial"/>
              </a:rPr>
              <a:t>5</a:t>
            </a:fld>
            <a:endParaRPr lang="en-US" sz="1000" b="0" u="none" strike="noStrike" dirty="0">
              <a:solidFill>
                <a:srgbClr val="000000"/>
              </a:solidFill>
              <a:effectLst/>
              <a:uFillTx/>
              <a:latin typeface="Times New Roman"/>
            </a:endParaRPr>
          </a:p>
        </p:txBody>
      </p:sp>
      <p:pic>
        <p:nvPicPr>
          <p:cNvPr id="3" name="Picture 2" descr="Fast Facts informational graphic">
            <a:extLst>
              <a:ext uri="{FF2B5EF4-FFF2-40B4-BE49-F238E27FC236}">
                <a16:creationId xmlns:a16="http://schemas.microsoft.com/office/drawing/2014/main" id="{2445D7E6-C8D8-E8D0-E9E6-4047E1BF609F}"/>
              </a:ext>
            </a:extLst>
          </p:cNvPr>
          <p:cNvPicPr>
            <a:picLocks noChangeAspect="1"/>
          </p:cNvPicPr>
          <p:nvPr/>
        </p:nvPicPr>
        <p:blipFill>
          <a:blip r:embed="rId3"/>
          <a:stretch>
            <a:fillRect/>
          </a:stretch>
        </p:blipFill>
        <p:spPr>
          <a:xfrm>
            <a:off x="2411231" y="727929"/>
            <a:ext cx="7369538" cy="56946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The Five-Year Plan of Service - Distribution</a:t>
            </a:r>
            <a:endParaRPr lang="en-US" sz="3200" b="0" u="none" strike="noStrike" dirty="0">
              <a:solidFill>
                <a:srgbClr val="000000"/>
              </a:solidFill>
              <a:effectLst/>
              <a:uFillTx/>
              <a:latin typeface="Arial"/>
            </a:endParaRPr>
          </a:p>
        </p:txBody>
      </p:sp>
      <p:sp>
        <p:nvSpPr>
          <p:cNvPr id="98" name="Shape 1"/>
          <p:cNvSpPr/>
          <p:nvPr/>
        </p:nvSpPr>
        <p:spPr>
          <a:xfrm>
            <a:off x="526869" y="783766"/>
            <a:ext cx="5074560" cy="1737000"/>
          </a:xfrm>
          <a:prstGeom prst="roundRect">
            <a:avLst>
              <a:gd name="adj" fmla="val 2632"/>
            </a:avLst>
          </a:prstGeom>
          <a:solidFill>
            <a:srgbClr val="FFFFFF"/>
          </a:solidFill>
          <a:ln w="15240">
            <a:solidFill>
              <a:srgbClr val="C9D7D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99" name="Shape 2"/>
          <p:cNvSpPr/>
          <p:nvPr/>
        </p:nvSpPr>
        <p:spPr>
          <a:xfrm>
            <a:off x="526869" y="783766"/>
            <a:ext cx="118440" cy="173700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00" name="Text 3"/>
          <p:cNvSpPr/>
          <p:nvPr/>
        </p:nvSpPr>
        <p:spPr>
          <a:xfrm>
            <a:off x="910989" y="1094806"/>
            <a:ext cx="425160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100" b="1" u="none" strike="noStrike" dirty="0">
                <a:solidFill>
                  <a:srgbClr val="06283B"/>
                </a:solidFill>
                <a:effectLst/>
                <a:uFillTx/>
                <a:latin typeface="Arial"/>
              </a:rPr>
              <a:t>Capacity Analysis</a:t>
            </a:r>
            <a:endParaRPr lang="en-US" sz="2100" b="0" u="none" strike="noStrike" dirty="0">
              <a:solidFill>
                <a:srgbClr val="000000"/>
              </a:solidFill>
              <a:effectLst/>
              <a:uFillTx/>
              <a:latin typeface="Arial"/>
            </a:endParaRPr>
          </a:p>
        </p:txBody>
      </p:sp>
      <p:sp>
        <p:nvSpPr>
          <p:cNvPr id="101" name="Text 4"/>
          <p:cNvSpPr/>
          <p:nvPr/>
        </p:nvSpPr>
        <p:spPr>
          <a:xfrm>
            <a:off x="910989" y="1634086"/>
            <a:ext cx="4489560" cy="5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700" b="0" u="none" strike="noStrike" dirty="0">
                <a:solidFill>
                  <a:srgbClr val="5A6B73"/>
                </a:solidFill>
                <a:effectLst/>
                <a:uFillTx/>
                <a:latin typeface="Arial"/>
              </a:rPr>
              <a:t>Plans the distribution system for peak loading.</a:t>
            </a:r>
            <a:endParaRPr lang="en-US" sz="1700" b="0" u="none" strike="noStrike" dirty="0">
              <a:solidFill>
                <a:srgbClr val="000000"/>
              </a:solidFill>
              <a:effectLst/>
              <a:uFillTx/>
              <a:latin typeface="Arial"/>
            </a:endParaRPr>
          </a:p>
        </p:txBody>
      </p:sp>
      <p:sp>
        <p:nvSpPr>
          <p:cNvPr id="102" name="Shape 5"/>
          <p:cNvSpPr/>
          <p:nvPr/>
        </p:nvSpPr>
        <p:spPr>
          <a:xfrm>
            <a:off x="6559734" y="783766"/>
            <a:ext cx="5074560" cy="1737000"/>
          </a:xfrm>
          <a:prstGeom prst="roundRect">
            <a:avLst>
              <a:gd name="adj" fmla="val 2632"/>
            </a:avLst>
          </a:prstGeom>
          <a:solidFill>
            <a:srgbClr val="FFFFFF"/>
          </a:solidFill>
          <a:ln w="15240">
            <a:solidFill>
              <a:srgbClr val="C9D7D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03" name="Shape 6"/>
          <p:cNvSpPr/>
          <p:nvPr/>
        </p:nvSpPr>
        <p:spPr>
          <a:xfrm>
            <a:off x="6559734" y="783766"/>
            <a:ext cx="118440" cy="173700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04" name="Text 7"/>
          <p:cNvSpPr/>
          <p:nvPr/>
        </p:nvSpPr>
        <p:spPr>
          <a:xfrm>
            <a:off x="6943854" y="1094806"/>
            <a:ext cx="425160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100" b="1" u="none" strike="noStrike">
                <a:solidFill>
                  <a:srgbClr val="06283B"/>
                </a:solidFill>
                <a:effectLst/>
                <a:uFillTx/>
                <a:latin typeface="Arial"/>
              </a:rPr>
              <a:t>Operating Conditions</a:t>
            </a:r>
            <a:endParaRPr lang="en-US" sz="2100" b="0" u="none" strike="noStrike">
              <a:solidFill>
                <a:srgbClr val="000000"/>
              </a:solidFill>
              <a:effectLst/>
              <a:uFillTx/>
              <a:latin typeface="Arial"/>
            </a:endParaRPr>
          </a:p>
        </p:txBody>
      </p:sp>
      <p:sp>
        <p:nvSpPr>
          <p:cNvPr id="105" name="Text 8"/>
          <p:cNvSpPr/>
          <p:nvPr/>
        </p:nvSpPr>
        <p:spPr>
          <a:xfrm>
            <a:off x="6943853" y="1634086"/>
            <a:ext cx="4337157" cy="5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700" b="0" u="none" strike="noStrike" dirty="0">
                <a:solidFill>
                  <a:srgbClr val="5A6B73"/>
                </a:solidFill>
                <a:effectLst/>
                <a:uFillTx/>
                <a:latin typeface="Arial"/>
              </a:rPr>
              <a:t>Evaluates normal configuration and outage contingencies.</a:t>
            </a:r>
            <a:endParaRPr lang="en-US" sz="1700" b="0" u="none" strike="noStrike" dirty="0">
              <a:solidFill>
                <a:srgbClr val="000000"/>
              </a:solidFill>
              <a:effectLst/>
              <a:uFillTx/>
              <a:latin typeface="Arial"/>
            </a:endParaRPr>
          </a:p>
        </p:txBody>
      </p:sp>
      <p:sp>
        <p:nvSpPr>
          <p:cNvPr id="106" name="Shape 9"/>
          <p:cNvSpPr/>
          <p:nvPr/>
        </p:nvSpPr>
        <p:spPr>
          <a:xfrm>
            <a:off x="3455128" y="2854232"/>
            <a:ext cx="5074560" cy="1737000"/>
          </a:xfrm>
          <a:prstGeom prst="roundRect">
            <a:avLst>
              <a:gd name="adj" fmla="val 2632"/>
            </a:avLst>
          </a:prstGeom>
          <a:solidFill>
            <a:srgbClr val="FFFFFF"/>
          </a:solidFill>
          <a:ln w="15240">
            <a:solidFill>
              <a:srgbClr val="C9D7D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07" name="Shape 10"/>
          <p:cNvSpPr/>
          <p:nvPr/>
        </p:nvSpPr>
        <p:spPr>
          <a:xfrm>
            <a:off x="3455128" y="2854232"/>
            <a:ext cx="118440" cy="173700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08" name="Text 11"/>
          <p:cNvSpPr/>
          <p:nvPr/>
        </p:nvSpPr>
        <p:spPr>
          <a:xfrm>
            <a:off x="3839248" y="3165272"/>
            <a:ext cx="425160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100" b="1" u="none" strike="noStrike">
                <a:solidFill>
                  <a:srgbClr val="06283B"/>
                </a:solidFill>
                <a:effectLst/>
                <a:uFillTx/>
                <a:latin typeface="Arial"/>
              </a:rPr>
              <a:t>Improvement Projects</a:t>
            </a:r>
            <a:endParaRPr lang="en-US" sz="2100" b="0" u="none" strike="noStrike">
              <a:solidFill>
                <a:srgbClr val="000000"/>
              </a:solidFill>
              <a:effectLst/>
              <a:uFillTx/>
              <a:latin typeface="Arial"/>
            </a:endParaRPr>
          </a:p>
        </p:txBody>
      </p:sp>
      <p:sp>
        <p:nvSpPr>
          <p:cNvPr id="109" name="Text 12"/>
          <p:cNvSpPr/>
          <p:nvPr/>
        </p:nvSpPr>
        <p:spPr>
          <a:xfrm>
            <a:off x="3839248" y="3704552"/>
            <a:ext cx="4160160" cy="5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700" b="0" u="none" strike="noStrike" dirty="0">
                <a:solidFill>
                  <a:srgbClr val="5A6B73"/>
                </a:solidFill>
                <a:effectLst/>
                <a:uFillTx/>
                <a:latin typeface="Arial"/>
              </a:rPr>
              <a:t>Identifies system improvements needed to maintain performance.</a:t>
            </a:r>
            <a:endParaRPr lang="en-US" sz="1700" b="0" u="none" strike="noStrike" dirty="0">
              <a:solidFill>
                <a:srgbClr val="000000"/>
              </a:solidFill>
              <a:effectLst/>
              <a:uFillTx/>
              <a:latin typeface="Arial"/>
            </a:endParaRPr>
          </a:p>
        </p:txBody>
      </p:sp>
      <p:sp>
        <p:nvSpPr>
          <p:cNvPr id="110" name="Shape 13"/>
          <p:cNvSpPr/>
          <p:nvPr/>
        </p:nvSpPr>
        <p:spPr>
          <a:xfrm>
            <a:off x="3446416" y="4900753"/>
            <a:ext cx="5074560" cy="1737000"/>
          </a:xfrm>
          <a:prstGeom prst="roundRect">
            <a:avLst>
              <a:gd name="adj" fmla="val 2632"/>
            </a:avLst>
          </a:prstGeom>
          <a:solidFill>
            <a:srgbClr val="FFFFFF"/>
          </a:solidFill>
          <a:ln w="15240">
            <a:solidFill>
              <a:srgbClr val="C9D7D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11" name="Shape 14"/>
          <p:cNvSpPr/>
          <p:nvPr/>
        </p:nvSpPr>
        <p:spPr>
          <a:xfrm>
            <a:off x="3446416" y="4900753"/>
            <a:ext cx="118440" cy="173700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12" name="Text 15"/>
          <p:cNvSpPr/>
          <p:nvPr/>
        </p:nvSpPr>
        <p:spPr>
          <a:xfrm>
            <a:off x="3830536" y="5211793"/>
            <a:ext cx="425160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100" b="1" u="none" strike="noStrike" dirty="0">
                <a:solidFill>
                  <a:srgbClr val="06283B"/>
                </a:solidFill>
                <a:effectLst/>
                <a:uFillTx/>
                <a:latin typeface="Arial"/>
              </a:rPr>
              <a:t>Priorities &amp; Budgets</a:t>
            </a:r>
            <a:endParaRPr lang="en-US" sz="2100" b="0" u="none" strike="noStrike" dirty="0">
              <a:solidFill>
                <a:srgbClr val="000000"/>
              </a:solidFill>
              <a:effectLst/>
              <a:uFillTx/>
              <a:latin typeface="Arial"/>
            </a:endParaRPr>
          </a:p>
        </p:txBody>
      </p:sp>
      <p:sp>
        <p:nvSpPr>
          <p:cNvPr id="113" name="Text 16"/>
          <p:cNvSpPr/>
          <p:nvPr/>
        </p:nvSpPr>
        <p:spPr>
          <a:xfrm>
            <a:off x="3830536" y="5751073"/>
            <a:ext cx="4160160" cy="5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700" b="0" u="none" strike="noStrike" dirty="0">
                <a:solidFill>
                  <a:srgbClr val="5A6B73"/>
                </a:solidFill>
                <a:effectLst/>
                <a:uFillTx/>
                <a:latin typeface="Arial"/>
              </a:rPr>
              <a:t>Defines project timing and capital planning requirements.</a:t>
            </a:r>
            <a:endParaRPr lang="en-US" sz="1700" b="0" u="none" strike="noStrike" dirty="0">
              <a:solidFill>
                <a:srgbClr val="000000"/>
              </a:solidFill>
              <a:effectLst/>
              <a:uFillTx/>
              <a:latin typeface="Arial"/>
            </a:endParaRPr>
          </a:p>
        </p:txBody>
      </p:sp>
      <p:sp>
        <p:nvSpPr>
          <p:cNvPr id="114" name="PlaceHolder 1"/>
          <p:cNvSpPr>
            <a:spLocks noGrp="1"/>
          </p:cNvSpPr>
          <p:nvPr>
            <p:ph type="sldNum" idx="10"/>
          </p:nvPr>
        </p:nvSpPr>
        <p:spPr>
          <a:xfrm>
            <a:off x="11868840" y="6684120"/>
            <a:ext cx="228240" cy="17388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FCC7958B-74EC-449B-A7F7-B723C13D65EA}" type="slidenum">
              <a:rPr lang="en-US" sz="1000" b="0" u="none" strike="noStrike">
                <a:solidFill>
                  <a:srgbClr val="FFFFFF"/>
                </a:solidFill>
                <a:effectLst/>
                <a:uFillTx/>
                <a:latin typeface="Arial"/>
                <a:ea typeface="Arial"/>
              </a:rPr>
              <a:t>6</a:t>
            </a:fld>
            <a:endParaRPr lang="en-US" sz="600" b="0" u="none" strike="noStrike" dirty="0">
              <a:solidFill>
                <a:srgbClr val="000000"/>
              </a:solidFill>
              <a:effectLst/>
              <a:uFillTx/>
              <a:latin typeface="Times New Roman"/>
            </a:endParaRPr>
          </a:p>
        </p:txBody>
      </p:sp>
      <p:sp>
        <p:nvSpPr>
          <p:cNvPr id="3" name="Text 6">
            <a:extLst>
              <a:ext uri="{FF2B5EF4-FFF2-40B4-BE49-F238E27FC236}">
                <a16:creationId xmlns:a16="http://schemas.microsoft.com/office/drawing/2014/main" id="{0B9EECDB-4F3F-E498-E753-1EF2664CC6E7}"/>
              </a:ext>
            </a:extLst>
          </p:cNvPr>
          <p:cNvSpPr/>
          <p:nvPr/>
        </p:nvSpPr>
        <p:spPr>
          <a:xfrm>
            <a:off x="5930829" y="1460206"/>
            <a:ext cx="371709"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600" b="1" u="none" strike="noStrike" dirty="0">
                <a:solidFill>
                  <a:srgbClr val="123041"/>
                </a:solidFill>
                <a:effectLst/>
                <a:uFillTx/>
                <a:latin typeface="Arial"/>
              </a:rPr>
              <a:t>+</a:t>
            </a:r>
            <a:endParaRPr lang="en-US" sz="1600" b="0" u="none" strike="noStrike" dirty="0">
              <a:solidFill>
                <a:srgbClr val="000000"/>
              </a:solidFill>
              <a:effectLst/>
              <a:uFillTx/>
              <a:latin typeface="Arial"/>
            </a:endParaRPr>
          </a:p>
        </p:txBody>
      </p:sp>
      <p:cxnSp>
        <p:nvCxnSpPr>
          <p:cNvPr id="2" name="Straight Arrow Connector 1">
            <a:extLst>
              <a:ext uri="{FF2B5EF4-FFF2-40B4-BE49-F238E27FC236}">
                <a16:creationId xmlns:a16="http://schemas.microsoft.com/office/drawing/2014/main" id="{5FD8BC2E-E55E-FCFF-FD87-7608FF1F4573}"/>
              </a:ext>
            </a:extLst>
          </p:cNvPr>
          <p:cNvCxnSpPr>
            <a:cxnSpLocks/>
          </p:cNvCxnSpPr>
          <p:nvPr/>
        </p:nvCxnSpPr>
        <p:spPr>
          <a:xfrm>
            <a:off x="4297276" y="2551651"/>
            <a:ext cx="154981" cy="30258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3D6C5D7-6CA7-5FB3-E4E3-7D7A321FCBB2}"/>
              </a:ext>
            </a:extLst>
          </p:cNvPr>
          <p:cNvCxnSpPr>
            <a:cxnSpLocks/>
          </p:cNvCxnSpPr>
          <p:nvPr/>
        </p:nvCxnSpPr>
        <p:spPr>
          <a:xfrm flipH="1">
            <a:off x="7598229" y="2551651"/>
            <a:ext cx="193356" cy="30258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53B6840-CB28-F411-0A2B-47F81E8E6953}"/>
              </a:ext>
            </a:extLst>
          </p:cNvPr>
          <p:cNvCxnSpPr>
            <a:cxnSpLocks/>
          </p:cNvCxnSpPr>
          <p:nvPr/>
        </p:nvCxnSpPr>
        <p:spPr>
          <a:xfrm>
            <a:off x="5930829" y="4591232"/>
            <a:ext cx="0" cy="30952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1"/>
          <p:cNvSpPr/>
          <p:nvPr/>
        </p:nvSpPr>
        <p:spPr>
          <a:xfrm>
            <a:off x="0" y="0"/>
            <a:ext cx="12191760" cy="804240"/>
          </a:xfrm>
          <a:prstGeom prst="rect">
            <a:avLst/>
          </a:prstGeom>
          <a:solidFill>
            <a:srgbClr val="062F3F"/>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5" name="TextBox 2"/>
          <p:cNvSpPr/>
          <p:nvPr/>
        </p:nvSpPr>
        <p:spPr>
          <a:xfrm>
            <a:off x="604976" y="47705"/>
            <a:ext cx="5490904" cy="644877"/>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a:ea typeface="+mn-ea"/>
                <a:cs typeface="+mn-cs"/>
              </a:rPr>
              <a:t>Capital Budget Forecast</a:t>
            </a:r>
            <a:endParaRPr kumimoji="0" lang="en-US" sz="3600" b="0" i="0" u="none" strike="noStrike" kern="1200" cap="none" spc="0" normalizeH="0" baseline="0" noProof="0" dirty="0">
              <a:ln>
                <a:noFill/>
              </a:ln>
              <a:solidFill>
                <a:srgbClr val="000000"/>
              </a:solidFill>
              <a:effectLst/>
              <a:uLnTx/>
              <a:uFillTx/>
              <a:latin typeface="Arial"/>
              <a:ea typeface="+mn-ea"/>
              <a:cs typeface="+mn-cs"/>
            </a:endParaRPr>
          </a:p>
        </p:txBody>
      </p:sp>
      <p:sp>
        <p:nvSpPr>
          <p:cNvPr id="67" name="Rectangle 4"/>
          <p:cNvSpPr/>
          <p:nvPr/>
        </p:nvSpPr>
        <p:spPr>
          <a:xfrm>
            <a:off x="0" y="6693480"/>
            <a:ext cx="12191760" cy="164160"/>
          </a:xfrm>
          <a:prstGeom prst="rect">
            <a:avLst/>
          </a:prstGeom>
          <a:solidFill>
            <a:srgbClr val="062F3F"/>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8" name="TextBox 5"/>
          <p:cNvSpPr/>
          <p:nvPr/>
        </p:nvSpPr>
        <p:spPr>
          <a:xfrm>
            <a:off x="109800" y="6711840"/>
            <a:ext cx="914040" cy="109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a:ln>
                  <a:noFill/>
                </a:ln>
                <a:solidFill>
                  <a:srgbClr val="FFFFFF"/>
                </a:solidFill>
                <a:effectLst/>
                <a:uLnTx/>
                <a:uFillTx/>
                <a:latin typeface="Arial"/>
                <a:ea typeface="+mn-ea"/>
                <a:cs typeface="+mn-cs"/>
              </a:rPr>
              <a:t>Benton PUD</a:t>
            </a:r>
            <a:endParaRPr kumimoji="0" lang="en-US" sz="550" b="0" i="0" u="none" strike="noStrike" kern="1200" cap="none" spc="0" normalizeH="0" baseline="0" noProof="0">
              <a:ln>
                <a:noFill/>
              </a:ln>
              <a:solidFill>
                <a:srgbClr val="000000"/>
              </a:solidFill>
              <a:effectLst/>
              <a:uLnTx/>
              <a:uFillTx/>
              <a:latin typeface="Arial"/>
              <a:ea typeface="+mn-ea"/>
              <a:cs typeface="+mn-cs"/>
            </a:endParaRPr>
          </a:p>
        </p:txBody>
      </p:sp>
      <p:sp>
        <p:nvSpPr>
          <p:cNvPr id="69" name="Rectangle 6"/>
          <p:cNvSpPr/>
          <p:nvPr/>
        </p:nvSpPr>
        <p:spPr>
          <a:xfrm>
            <a:off x="11826360" y="6693480"/>
            <a:ext cx="365400" cy="164160"/>
          </a:xfrm>
          <a:prstGeom prst="rect">
            <a:avLst/>
          </a:prstGeom>
          <a:solidFill>
            <a:srgbClr val="1F7F43"/>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1" name="Rounded Rectangle 8"/>
          <p:cNvSpPr/>
          <p:nvPr/>
        </p:nvSpPr>
        <p:spPr>
          <a:xfrm>
            <a:off x="7924799" y="1417320"/>
            <a:ext cx="4082143" cy="3245760"/>
          </a:xfrm>
          <a:prstGeom prst="roundRect">
            <a:avLst>
              <a:gd name="adj" fmla="val 5000"/>
            </a:avLst>
          </a:prstGeom>
          <a:solidFill>
            <a:srgbClr val="EFF6F3"/>
          </a:solidFill>
          <a:ln w="12700">
            <a:solidFill>
              <a:srgbClr val="C2D7C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2" name="TextBox 9"/>
          <p:cNvSpPr/>
          <p:nvPr/>
        </p:nvSpPr>
        <p:spPr>
          <a:xfrm>
            <a:off x="8620576" y="1912602"/>
            <a:ext cx="2331360" cy="328680"/>
          </a:xfrm>
          <a:prstGeom prst="rect">
            <a:avLst/>
          </a:prstGeom>
          <a:noFill/>
          <a:ln w="0">
            <a:noFill/>
          </a:ln>
        </p:spPr>
        <p:style>
          <a:lnRef idx="0">
            <a:scrgbClr r="0" g="0" b="0"/>
          </a:lnRef>
          <a:fillRef idx="0">
            <a:scrgbClr r="0" g="0" b="0"/>
          </a:fillRef>
          <a:effectRef idx="0">
            <a:scrgbClr r="0" g="0" b="0"/>
          </a:effectRef>
          <a:fontRef idx="minor"/>
        </p:style>
        <p:txBody>
          <a:bodyPr wrap="none" lIns="18360" tIns="18360" rIns="18360" bIns="1836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379176"/>
                </a:solidFill>
                <a:effectLst/>
                <a:uLnTx/>
                <a:uFillTx/>
                <a:latin typeface="Arial"/>
                <a:ea typeface="+mn-ea"/>
                <a:cs typeface="+mn-cs"/>
              </a:rPr>
              <a:t>2027 Plan</a:t>
            </a:r>
            <a:endParaRPr kumimoji="0" lang="en-US" sz="2200" b="0" i="0" u="none" strike="noStrike" kern="1200" cap="none" spc="0" normalizeH="0" baseline="0" noProof="0" dirty="0">
              <a:ln>
                <a:noFill/>
              </a:ln>
              <a:solidFill>
                <a:srgbClr val="000000"/>
              </a:solidFill>
              <a:effectLst/>
              <a:uLnTx/>
              <a:uFillTx/>
              <a:latin typeface="Arial"/>
              <a:ea typeface="+mn-ea"/>
              <a:cs typeface="+mn-cs"/>
            </a:endParaRPr>
          </a:p>
        </p:txBody>
      </p:sp>
      <p:sp>
        <p:nvSpPr>
          <p:cNvPr id="73" name="TextBox 10"/>
          <p:cNvSpPr/>
          <p:nvPr/>
        </p:nvSpPr>
        <p:spPr>
          <a:xfrm>
            <a:off x="8911713" y="2497565"/>
            <a:ext cx="1749087" cy="652632"/>
          </a:xfrm>
          <a:prstGeom prst="rect">
            <a:avLst/>
          </a:prstGeom>
          <a:noFill/>
          <a:ln w="0">
            <a:noFill/>
          </a:ln>
        </p:spPr>
        <p:style>
          <a:lnRef idx="0">
            <a:scrgbClr r="0" g="0" b="0"/>
          </a:lnRef>
          <a:fillRef idx="0">
            <a:scrgbClr r="0" g="0" b="0"/>
          </a:fillRef>
          <a:effectRef idx="0">
            <a:scrgbClr r="0" g="0" b="0"/>
          </a:effectRef>
          <a:fontRef idx="minor"/>
        </p:style>
        <p:txBody>
          <a:bodyPr wrap="none" lIns="18360" tIns="18360" rIns="18360" bIns="1836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2"/>
                </a:solidFill>
                <a:effectLst/>
                <a:uLnTx/>
                <a:uFillTx/>
                <a:latin typeface="Arial"/>
                <a:ea typeface="+mn-ea"/>
                <a:cs typeface="+mn-cs"/>
              </a:rPr>
              <a:t>$10.0M</a:t>
            </a:r>
            <a:endParaRPr kumimoji="0" lang="en-US" sz="4000" b="0" i="0" u="none" strike="noStrike" kern="1200" cap="none" spc="0" normalizeH="0" baseline="0" noProof="0" dirty="0">
              <a:ln>
                <a:noFill/>
              </a:ln>
              <a:solidFill>
                <a:schemeClr val="tx2"/>
              </a:solidFill>
              <a:effectLst/>
              <a:uLnTx/>
              <a:uFillTx/>
              <a:latin typeface="Arial"/>
              <a:ea typeface="+mn-ea"/>
              <a:cs typeface="+mn-cs"/>
            </a:endParaRPr>
          </a:p>
        </p:txBody>
      </p:sp>
      <p:sp>
        <p:nvSpPr>
          <p:cNvPr id="74" name="TextBox 11"/>
          <p:cNvSpPr/>
          <p:nvPr/>
        </p:nvSpPr>
        <p:spPr>
          <a:xfrm>
            <a:off x="8199084" y="3653026"/>
            <a:ext cx="3627276" cy="758797"/>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ctr">
            <a:spAutoFit/>
          </a:bodyPr>
          <a:lstStyle/>
          <a:p>
            <a:pPr marL="0" marR="0" lvl="0" indent="0" algn="l" defTabSz="914400" rtl="0" eaLnBrk="1" fontAlgn="auto" latinLnBrk="0" hangingPunct="1">
              <a:lnSpc>
                <a:spcPct val="88000"/>
              </a:lnSpc>
              <a:spcBef>
                <a:spcPts val="0"/>
              </a:spcBef>
              <a:spcAft>
                <a:spcPts val="0"/>
              </a:spcAft>
              <a:buClrTx/>
              <a:buSzTx/>
              <a:buFontTx/>
              <a:buNone/>
              <a:tabLst/>
              <a:defRPr/>
            </a:pPr>
            <a:r>
              <a:rPr lang="en-US" sz="1400" dirty="0">
                <a:solidFill>
                  <a:schemeClr val="tx2"/>
                </a:solidFill>
                <a:latin typeface="Aptos"/>
              </a:rPr>
              <a:t>D</a:t>
            </a:r>
            <a:r>
              <a:rPr kumimoji="0" lang="en-US" sz="1400" b="0" i="0" u="none" strike="noStrike" kern="1200" cap="none" spc="0" normalizeH="0" baseline="0" noProof="0" dirty="0">
                <a:ln>
                  <a:noFill/>
                </a:ln>
                <a:solidFill>
                  <a:schemeClr val="tx2"/>
                </a:solidFill>
                <a:effectLst/>
                <a:uLnTx/>
                <a:uFillTx/>
                <a:latin typeface="Aptos"/>
                <a:ea typeface="+mn-ea"/>
                <a:cs typeface="+mn-cs"/>
              </a:rPr>
              <a:t>riven by trans. and dist. </a:t>
            </a:r>
            <a:r>
              <a:rPr lang="en-US" sz="1400" dirty="0">
                <a:solidFill>
                  <a:schemeClr val="tx2"/>
                </a:solidFill>
                <a:latin typeface="Aptos"/>
              </a:rPr>
              <a:t>u</a:t>
            </a:r>
            <a:r>
              <a:rPr kumimoji="0" lang="en-US" sz="1400" b="0" i="0" u="none" strike="noStrike" kern="1200" cap="none" spc="0" normalizeH="0" baseline="0" noProof="0" dirty="0" err="1">
                <a:ln>
                  <a:noFill/>
                </a:ln>
                <a:solidFill>
                  <a:schemeClr val="tx2"/>
                </a:solidFill>
                <a:effectLst/>
                <a:uLnTx/>
                <a:uFillTx/>
                <a:latin typeface="Aptos"/>
                <a:ea typeface="+mn-ea"/>
                <a:cs typeface="+mn-cs"/>
              </a:rPr>
              <a:t>pgrades</a:t>
            </a:r>
            <a:r>
              <a:rPr kumimoji="0" lang="en-US" sz="1400" b="0" i="0" u="none" strike="noStrike" kern="1200" cap="none" spc="0" normalizeH="0" baseline="0" noProof="0" dirty="0">
                <a:ln>
                  <a:noFill/>
                </a:ln>
                <a:solidFill>
                  <a:schemeClr val="tx2"/>
                </a:solidFill>
                <a:effectLst/>
                <a:uLnTx/>
                <a:uFillTx/>
                <a:latin typeface="Aptos"/>
                <a:ea typeface="+mn-ea"/>
                <a:cs typeface="+mn-cs"/>
              </a:rPr>
              <a:t>, including:</a:t>
            </a:r>
          </a:p>
          <a:p>
            <a:pPr marL="285750" marR="0" lvl="0" indent="-285750" algn="l" defTabSz="914400" rtl="0" eaLnBrk="1" fontAlgn="auto" latinLnBrk="0" hangingPunct="1">
              <a:lnSpc>
                <a:spcPct val="88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tx2"/>
                </a:solidFill>
                <a:effectLst/>
                <a:uLnTx/>
                <a:uFillTx/>
                <a:latin typeface="Aptos"/>
                <a:ea typeface="+mn-ea"/>
                <a:cs typeface="+mn-cs"/>
              </a:rPr>
              <a:t>Feeder extensions</a:t>
            </a:r>
          </a:p>
          <a:p>
            <a:pPr marL="285750" marR="0" lvl="0" indent="-285750" algn="l" defTabSz="914400" rtl="0" eaLnBrk="1" fontAlgn="auto" latinLnBrk="0" hangingPunct="1">
              <a:lnSpc>
                <a:spcPct val="88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tx2"/>
                </a:solidFill>
                <a:effectLst/>
                <a:uLnTx/>
                <a:uFillTx/>
                <a:latin typeface="Aptos"/>
                <a:ea typeface="+mn-ea"/>
                <a:cs typeface="+mn-cs"/>
              </a:rPr>
              <a:t>Reconductoring</a:t>
            </a:r>
          </a:p>
          <a:p>
            <a:pPr marL="285750" marR="0" lvl="0" indent="-285750" algn="l" defTabSz="914400" rtl="0" eaLnBrk="1" fontAlgn="auto" latinLnBrk="0" hangingPunct="1">
              <a:lnSpc>
                <a:spcPct val="88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tx2"/>
                </a:solidFill>
                <a:effectLst/>
                <a:uLnTx/>
                <a:uFillTx/>
                <a:latin typeface="Aptos"/>
                <a:ea typeface="+mn-ea"/>
                <a:cs typeface="+mn-cs"/>
              </a:rPr>
              <a:t>Underground cable replacement</a:t>
            </a:r>
            <a:endParaRPr kumimoji="0" lang="en-US" sz="1400" b="0" i="0" u="none" strike="noStrike" kern="1200" cap="none" spc="0" normalizeH="0" baseline="0" noProof="0" dirty="0">
              <a:ln>
                <a:noFill/>
              </a:ln>
              <a:solidFill>
                <a:schemeClr val="tx2"/>
              </a:solidFill>
              <a:effectLst/>
              <a:uLnTx/>
              <a:uFillTx/>
              <a:latin typeface="Arial"/>
              <a:ea typeface="+mn-ea"/>
              <a:cs typeface="+mn-cs"/>
            </a:endParaRPr>
          </a:p>
        </p:txBody>
      </p:sp>
      <p:graphicFrame>
        <p:nvGraphicFramePr>
          <p:cNvPr id="75" name="Table 74"/>
          <p:cNvGraphicFramePr>
            <a:graphicFrameLocks noGrp="1"/>
          </p:cNvGraphicFramePr>
          <p:nvPr/>
        </p:nvGraphicFramePr>
        <p:xfrm>
          <a:off x="402480" y="1024200"/>
          <a:ext cx="7360559" cy="5517912"/>
        </p:xfrm>
        <a:graphic>
          <a:graphicData uri="http://schemas.openxmlformats.org/drawingml/2006/table">
            <a:tbl>
              <a:tblPr firstRow="1" bandRow="1">
                <a:tableStyleId>{5C22544A-7EE6-4342-B048-85BDC9FD1C3A}</a:tableStyleId>
              </a:tblPr>
              <a:tblGrid>
                <a:gridCol w="2514477">
                  <a:extLst>
                    <a:ext uri="{9D8B030D-6E8A-4147-A177-3AD203B41FA5}">
                      <a16:colId xmlns:a16="http://schemas.microsoft.com/office/drawing/2014/main" val="20000"/>
                    </a:ext>
                  </a:extLst>
                </a:gridCol>
                <a:gridCol w="713197">
                  <a:extLst>
                    <a:ext uri="{9D8B030D-6E8A-4147-A177-3AD203B41FA5}">
                      <a16:colId xmlns:a16="http://schemas.microsoft.com/office/drawing/2014/main" val="20001"/>
                    </a:ext>
                  </a:extLst>
                </a:gridCol>
                <a:gridCol w="713197">
                  <a:extLst>
                    <a:ext uri="{9D8B030D-6E8A-4147-A177-3AD203B41FA5}">
                      <a16:colId xmlns:a16="http://schemas.microsoft.com/office/drawing/2014/main" val="20002"/>
                    </a:ext>
                  </a:extLst>
                </a:gridCol>
                <a:gridCol w="713197">
                  <a:extLst>
                    <a:ext uri="{9D8B030D-6E8A-4147-A177-3AD203B41FA5}">
                      <a16:colId xmlns:a16="http://schemas.microsoft.com/office/drawing/2014/main" val="20003"/>
                    </a:ext>
                  </a:extLst>
                </a:gridCol>
                <a:gridCol w="713197">
                  <a:extLst>
                    <a:ext uri="{9D8B030D-6E8A-4147-A177-3AD203B41FA5}">
                      <a16:colId xmlns:a16="http://schemas.microsoft.com/office/drawing/2014/main" val="20004"/>
                    </a:ext>
                  </a:extLst>
                </a:gridCol>
                <a:gridCol w="713197">
                  <a:extLst>
                    <a:ext uri="{9D8B030D-6E8A-4147-A177-3AD203B41FA5}">
                      <a16:colId xmlns:a16="http://schemas.microsoft.com/office/drawing/2014/main" val="20005"/>
                    </a:ext>
                  </a:extLst>
                </a:gridCol>
                <a:gridCol w="1280097">
                  <a:extLst>
                    <a:ext uri="{9D8B030D-6E8A-4147-A177-3AD203B41FA5}">
                      <a16:colId xmlns:a16="http://schemas.microsoft.com/office/drawing/2014/main" val="20006"/>
                    </a:ext>
                  </a:extLst>
                </a:gridCol>
              </a:tblGrid>
              <a:tr h="334243">
                <a:tc gridSpan="7">
                  <a:txBody>
                    <a:bodyPr/>
                    <a:lstStyle/>
                    <a:p>
                      <a:pPr algn="ctr">
                        <a:spcBef>
                          <a:spcPts val="0"/>
                        </a:spcBef>
                        <a:spcAft>
                          <a:spcPts val="0"/>
                        </a:spcAft>
                      </a:pPr>
                      <a:r>
                        <a:rPr sz="1130" b="0">
                          <a:solidFill>
                            <a:srgbClr val="FFFFFF"/>
                          </a:solidFill>
                          <a:latin typeface="Arial"/>
                        </a:rPr>
                        <a:t>Forecasted Capital Budget ($K)</a:t>
                      </a: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extLst>
                  <a:ext uri="{0D108BD9-81ED-4DB2-BD59-A6C34878D82A}">
                    <a16:rowId xmlns:a16="http://schemas.microsoft.com/office/drawing/2014/main" val="10000"/>
                  </a:ext>
                </a:extLst>
              </a:tr>
              <a:tr h="428250">
                <a:tc>
                  <a:txBody>
                    <a:bodyPr/>
                    <a:lstStyle/>
                    <a:p>
                      <a:pPr algn="ctr">
                        <a:spcBef>
                          <a:spcPts val="0"/>
                        </a:spcBef>
                        <a:spcAft>
                          <a:spcPts val="0"/>
                        </a:spcAft>
                      </a:pPr>
                      <a:r>
                        <a:rPr sz="1100" b="0">
                          <a:solidFill>
                            <a:srgbClr val="FFFFFF"/>
                          </a:solidFill>
                          <a:latin typeface="Arial"/>
                        </a:rPr>
                        <a:t>Project Type</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2027</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2028</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2029</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2030</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2031</a:t>
                      </a:r>
                    </a:p>
                  </a:txBody>
                  <a:tcPr marL="22860" marR="22860" marT="4572" marB="4572" anchor="ctr">
                    <a:solidFill>
                      <a:srgbClr val="1F7F43"/>
                    </a:solidFill>
                  </a:tcPr>
                </a:tc>
                <a:tc>
                  <a:txBody>
                    <a:bodyPr/>
                    <a:lstStyle/>
                    <a:p>
                      <a:pPr algn="ctr">
                        <a:spcBef>
                          <a:spcPts val="0"/>
                        </a:spcBef>
                        <a:spcAft>
                          <a:spcPts val="0"/>
                        </a:spcAft>
                      </a:pPr>
                      <a:r>
                        <a:rPr sz="1100" b="0" dirty="0">
                          <a:solidFill>
                            <a:srgbClr val="FFFFFF"/>
                          </a:solidFill>
                          <a:latin typeface="Arial"/>
                        </a:rPr>
                        <a:t>2027-2031 Total</a:t>
                      </a:r>
                    </a:p>
                  </a:txBody>
                  <a:tcPr marL="22860" marR="22860" marT="4572" marB="4572" anchor="ctr">
                    <a:solidFill>
                      <a:srgbClr val="1F7F43"/>
                    </a:solidFill>
                  </a:tcPr>
                </a:tc>
                <a:extLst>
                  <a:ext uri="{0D108BD9-81ED-4DB2-BD59-A6C34878D82A}">
                    <a16:rowId xmlns:a16="http://schemas.microsoft.com/office/drawing/2014/main" val="10001"/>
                  </a:ext>
                </a:extLst>
              </a:tr>
              <a:tr h="344689">
                <a:tc>
                  <a:txBody>
                    <a:bodyPr/>
                    <a:lstStyle/>
                    <a:p>
                      <a:pPr algn="l">
                        <a:spcBef>
                          <a:spcPts val="0"/>
                        </a:spcBef>
                        <a:spcAft>
                          <a:spcPts val="0"/>
                        </a:spcAft>
                      </a:pPr>
                      <a:r>
                        <a:rPr sz="1100" b="0">
                          <a:solidFill>
                            <a:srgbClr val="12222B"/>
                          </a:solidFill>
                          <a:latin typeface="Arial"/>
                        </a:rPr>
                        <a:t>Five Year Plan Distribution</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$2,744</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$948</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$2,145</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$926</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$1,702</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$8,465</a:t>
                      </a:r>
                    </a:p>
                  </a:txBody>
                  <a:tcPr marL="22860" marR="22860" marT="4572" marB="4572" anchor="ctr">
                    <a:solidFill>
                      <a:srgbClr val="DDF2E1"/>
                    </a:solidFill>
                  </a:tcPr>
                </a:tc>
                <a:extLst>
                  <a:ext uri="{0D108BD9-81ED-4DB2-BD59-A6C34878D82A}">
                    <a16:rowId xmlns:a16="http://schemas.microsoft.com/office/drawing/2014/main" val="10002"/>
                  </a:ext>
                </a:extLst>
              </a:tr>
              <a:tr h="344689">
                <a:tc>
                  <a:txBody>
                    <a:bodyPr/>
                    <a:lstStyle/>
                    <a:p>
                      <a:pPr algn="l">
                        <a:spcBef>
                          <a:spcPts val="0"/>
                        </a:spcBef>
                        <a:spcAft>
                          <a:spcPts val="0"/>
                        </a:spcAft>
                      </a:pPr>
                      <a:r>
                        <a:rPr sz="1100" b="0">
                          <a:solidFill>
                            <a:srgbClr val="12222B"/>
                          </a:solidFill>
                          <a:latin typeface="Arial"/>
                        </a:rPr>
                        <a:t>Substations (Equip./Controls)</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$474</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$402</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$499</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$580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$2,953</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$4,908</a:t>
                      </a:r>
                    </a:p>
                  </a:txBody>
                  <a:tcPr marL="22860" marR="22860" marT="4572" marB="4572" anchor="ctr">
                    <a:solidFill>
                      <a:srgbClr val="F5FAF7"/>
                    </a:solidFill>
                  </a:tcPr>
                </a:tc>
                <a:extLst>
                  <a:ext uri="{0D108BD9-81ED-4DB2-BD59-A6C34878D82A}">
                    <a16:rowId xmlns:a16="http://schemas.microsoft.com/office/drawing/2014/main" val="10003"/>
                  </a:ext>
                </a:extLst>
              </a:tr>
              <a:tr h="344689">
                <a:tc>
                  <a:txBody>
                    <a:bodyPr/>
                    <a:lstStyle/>
                    <a:p>
                      <a:pPr algn="l">
                        <a:spcBef>
                          <a:spcPts val="0"/>
                        </a:spcBef>
                        <a:spcAft>
                          <a:spcPts val="0"/>
                        </a:spcAft>
                      </a:pPr>
                      <a:r>
                        <a:rPr sz="1100" b="0">
                          <a:solidFill>
                            <a:srgbClr val="12222B"/>
                          </a:solidFill>
                          <a:latin typeface="Arial"/>
                        </a:rPr>
                        <a:t>Substation (SCADA)</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$444</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$86</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$128</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$65</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$50</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$773</a:t>
                      </a:r>
                    </a:p>
                  </a:txBody>
                  <a:tcPr marL="22860" marR="22860" marT="4572" marB="4572" anchor="ctr">
                    <a:solidFill>
                      <a:srgbClr val="DDF2E1"/>
                    </a:solidFill>
                  </a:tcPr>
                </a:tc>
                <a:extLst>
                  <a:ext uri="{0D108BD9-81ED-4DB2-BD59-A6C34878D82A}">
                    <a16:rowId xmlns:a16="http://schemas.microsoft.com/office/drawing/2014/main" val="10004"/>
                  </a:ext>
                </a:extLst>
              </a:tr>
              <a:tr h="407359">
                <a:tc>
                  <a:txBody>
                    <a:bodyPr/>
                    <a:lstStyle/>
                    <a:p>
                      <a:pPr algn="l">
                        <a:spcBef>
                          <a:spcPts val="0"/>
                        </a:spcBef>
                        <a:spcAft>
                          <a:spcPts val="0"/>
                        </a:spcAft>
                      </a:pPr>
                      <a:r>
                        <a:rPr sz="1080" b="0">
                          <a:solidFill>
                            <a:srgbClr val="12222B"/>
                          </a:solidFill>
                          <a:latin typeface="Arial"/>
                        </a:rPr>
                        <a:t>Cable Replacement &amp; Voltage Optimization</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$1,800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$1,500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$1,500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$1,500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$1,500</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$7,800</a:t>
                      </a:r>
                    </a:p>
                  </a:txBody>
                  <a:tcPr marL="22860" marR="22860" marT="4572" marB="4572" anchor="ctr">
                    <a:solidFill>
                      <a:srgbClr val="F5FAF7"/>
                    </a:solidFill>
                  </a:tcPr>
                </a:tc>
                <a:extLst>
                  <a:ext uri="{0D108BD9-81ED-4DB2-BD59-A6C34878D82A}">
                    <a16:rowId xmlns:a16="http://schemas.microsoft.com/office/drawing/2014/main" val="10005"/>
                  </a:ext>
                </a:extLst>
              </a:tr>
              <a:tr h="344689">
                <a:tc>
                  <a:txBody>
                    <a:bodyPr/>
                    <a:lstStyle/>
                    <a:p>
                      <a:pPr algn="l">
                        <a:spcBef>
                          <a:spcPts val="0"/>
                        </a:spcBef>
                        <a:spcAft>
                          <a:spcPts val="0"/>
                        </a:spcAft>
                      </a:pPr>
                      <a:r>
                        <a:rPr sz="1100" b="0">
                          <a:solidFill>
                            <a:srgbClr val="12222B"/>
                          </a:solidFill>
                          <a:latin typeface="Arial"/>
                        </a:rPr>
                        <a:t>Transmission</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$4,560</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$5,401</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$225</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$3,975</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$655</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$14,816</a:t>
                      </a:r>
                    </a:p>
                  </a:txBody>
                  <a:tcPr marL="22860" marR="22860" marT="4572" marB="4572" anchor="ctr">
                    <a:solidFill>
                      <a:srgbClr val="DDF2E1"/>
                    </a:solidFill>
                  </a:tcPr>
                </a:tc>
                <a:extLst>
                  <a:ext uri="{0D108BD9-81ED-4DB2-BD59-A6C34878D82A}">
                    <a16:rowId xmlns:a16="http://schemas.microsoft.com/office/drawing/2014/main" val="10006"/>
                  </a:ext>
                </a:extLst>
              </a:tr>
              <a:tr h="376024">
                <a:tc>
                  <a:txBody>
                    <a:bodyPr/>
                    <a:lstStyle/>
                    <a:p>
                      <a:pPr algn="l">
                        <a:spcBef>
                          <a:spcPts val="0"/>
                        </a:spcBef>
                        <a:spcAft>
                          <a:spcPts val="0"/>
                        </a:spcAft>
                      </a:pPr>
                      <a:r>
                        <a:rPr sz="1100" b="1">
                          <a:solidFill>
                            <a:srgbClr val="FFFFFF"/>
                          </a:solidFill>
                          <a:latin typeface="Arial"/>
                        </a:rPr>
                        <a:t>Five Year Plan Total</a:t>
                      </a:r>
                    </a:p>
                  </a:txBody>
                  <a:tcPr marL="22860" marR="22860" marT="4572" marB="4572" anchor="ctr">
                    <a:solidFill>
                      <a:srgbClr val="1F7F43"/>
                    </a:solidFill>
                  </a:tcPr>
                </a:tc>
                <a:tc>
                  <a:txBody>
                    <a:bodyPr/>
                    <a:lstStyle/>
                    <a:p>
                      <a:pPr algn="ctr">
                        <a:spcBef>
                          <a:spcPts val="0"/>
                        </a:spcBef>
                        <a:spcAft>
                          <a:spcPts val="0"/>
                        </a:spcAft>
                      </a:pPr>
                      <a:r>
                        <a:rPr sz="1100" b="1">
                          <a:solidFill>
                            <a:srgbClr val="FFFFFF"/>
                          </a:solidFill>
                          <a:latin typeface="Arial"/>
                        </a:rPr>
                        <a:t>$10,022</a:t>
                      </a:r>
                    </a:p>
                  </a:txBody>
                  <a:tcPr marL="22860" marR="22860" marT="4572" marB="4572" anchor="ctr">
                    <a:solidFill>
                      <a:srgbClr val="1F7F43"/>
                    </a:solidFill>
                  </a:tcPr>
                </a:tc>
                <a:tc>
                  <a:txBody>
                    <a:bodyPr/>
                    <a:lstStyle/>
                    <a:p>
                      <a:pPr algn="ctr">
                        <a:spcBef>
                          <a:spcPts val="0"/>
                        </a:spcBef>
                        <a:spcAft>
                          <a:spcPts val="0"/>
                        </a:spcAft>
                      </a:pPr>
                      <a:r>
                        <a:rPr sz="1100" b="1">
                          <a:solidFill>
                            <a:srgbClr val="FFFFFF"/>
                          </a:solidFill>
                          <a:latin typeface="Arial"/>
                        </a:rPr>
                        <a:t>$8,337</a:t>
                      </a:r>
                    </a:p>
                  </a:txBody>
                  <a:tcPr marL="22860" marR="22860" marT="4572" marB="4572" anchor="ctr">
                    <a:solidFill>
                      <a:srgbClr val="1F7F43"/>
                    </a:solidFill>
                  </a:tcPr>
                </a:tc>
                <a:tc>
                  <a:txBody>
                    <a:bodyPr/>
                    <a:lstStyle/>
                    <a:p>
                      <a:pPr algn="ctr">
                        <a:spcBef>
                          <a:spcPts val="0"/>
                        </a:spcBef>
                        <a:spcAft>
                          <a:spcPts val="0"/>
                        </a:spcAft>
                      </a:pPr>
                      <a:r>
                        <a:rPr sz="1100" b="1">
                          <a:solidFill>
                            <a:srgbClr val="FFFFFF"/>
                          </a:solidFill>
                          <a:latin typeface="Arial"/>
                        </a:rPr>
                        <a:t>$4,497</a:t>
                      </a:r>
                    </a:p>
                  </a:txBody>
                  <a:tcPr marL="22860" marR="22860" marT="4572" marB="4572" anchor="ctr">
                    <a:solidFill>
                      <a:srgbClr val="1F7F43"/>
                    </a:solidFill>
                  </a:tcPr>
                </a:tc>
                <a:tc>
                  <a:txBody>
                    <a:bodyPr/>
                    <a:lstStyle/>
                    <a:p>
                      <a:pPr algn="ctr">
                        <a:spcBef>
                          <a:spcPts val="0"/>
                        </a:spcBef>
                        <a:spcAft>
                          <a:spcPts val="0"/>
                        </a:spcAft>
                      </a:pPr>
                      <a:r>
                        <a:rPr sz="1100" b="1" dirty="0">
                          <a:solidFill>
                            <a:srgbClr val="FFFFFF"/>
                          </a:solidFill>
                          <a:latin typeface="Arial"/>
                        </a:rPr>
                        <a:t>$7,046</a:t>
                      </a:r>
                    </a:p>
                  </a:txBody>
                  <a:tcPr marL="22860" marR="22860" marT="4572" marB="4572" anchor="ctr">
                    <a:solidFill>
                      <a:srgbClr val="1F7F43"/>
                    </a:solidFill>
                  </a:tcPr>
                </a:tc>
                <a:tc>
                  <a:txBody>
                    <a:bodyPr/>
                    <a:lstStyle/>
                    <a:p>
                      <a:pPr algn="ctr">
                        <a:spcBef>
                          <a:spcPts val="0"/>
                        </a:spcBef>
                        <a:spcAft>
                          <a:spcPts val="0"/>
                        </a:spcAft>
                      </a:pPr>
                      <a:r>
                        <a:rPr sz="1100" b="1">
                          <a:solidFill>
                            <a:srgbClr val="FFFFFF"/>
                          </a:solidFill>
                          <a:latin typeface="Arial"/>
                        </a:rPr>
                        <a:t>$6,860</a:t>
                      </a:r>
                    </a:p>
                  </a:txBody>
                  <a:tcPr marL="22860" marR="22860" marT="4572" marB="4572" anchor="ctr">
                    <a:solidFill>
                      <a:srgbClr val="1F7F43"/>
                    </a:solidFill>
                  </a:tcPr>
                </a:tc>
                <a:tc>
                  <a:txBody>
                    <a:bodyPr/>
                    <a:lstStyle/>
                    <a:p>
                      <a:pPr algn="ctr">
                        <a:spcBef>
                          <a:spcPts val="0"/>
                        </a:spcBef>
                        <a:spcAft>
                          <a:spcPts val="0"/>
                        </a:spcAft>
                      </a:pPr>
                      <a:r>
                        <a:rPr sz="1100" b="1" dirty="0">
                          <a:solidFill>
                            <a:srgbClr val="FFFFFF"/>
                          </a:solidFill>
                          <a:latin typeface="Arial"/>
                        </a:rPr>
                        <a:t>$36,762</a:t>
                      </a:r>
                    </a:p>
                  </a:txBody>
                  <a:tcPr marL="22860" marR="22860" marT="4572" marB="4572" anchor="ctr">
                    <a:solidFill>
                      <a:srgbClr val="1F7F43"/>
                    </a:solidFill>
                  </a:tcPr>
                </a:tc>
                <a:extLst>
                  <a:ext uri="{0D108BD9-81ED-4DB2-BD59-A6C34878D82A}">
                    <a16:rowId xmlns:a16="http://schemas.microsoft.com/office/drawing/2014/main" val="10007"/>
                  </a:ext>
                </a:extLst>
              </a:tr>
              <a:tr h="167121">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extLst>
                  <a:ext uri="{0D108BD9-81ED-4DB2-BD59-A6C34878D82A}">
                    <a16:rowId xmlns:a16="http://schemas.microsoft.com/office/drawing/2014/main" val="10008"/>
                  </a:ext>
                </a:extLst>
              </a:tr>
              <a:tr h="470030">
                <a:tc>
                  <a:txBody>
                    <a:bodyPr/>
                    <a:lstStyle/>
                    <a:p>
                      <a:pPr algn="l">
                        <a:spcBef>
                          <a:spcPts val="0"/>
                        </a:spcBef>
                        <a:spcAft>
                          <a:spcPts val="0"/>
                        </a:spcAft>
                      </a:pPr>
                      <a:r>
                        <a:rPr sz="1050" b="0" dirty="0">
                          <a:solidFill>
                            <a:srgbClr val="12222B"/>
                          </a:solidFill>
                          <a:latin typeface="Arial"/>
                        </a:rPr>
                        <a:t>Other Distribution Capital </a:t>
                      </a:r>
                      <a:r>
                        <a:rPr lang="en-US" sz="1050" b="0" dirty="0">
                          <a:solidFill>
                            <a:srgbClr val="12222B"/>
                          </a:solidFill>
                          <a:latin typeface="Arial"/>
                        </a:rPr>
                        <a:t>                  </a:t>
                      </a:r>
                      <a:r>
                        <a:rPr sz="1050" b="0" dirty="0">
                          <a:solidFill>
                            <a:srgbClr val="12222B"/>
                          </a:solidFill>
                          <a:latin typeface="Arial"/>
                        </a:rPr>
                        <a:t>(Line SCADA, Line Ext., etc.)</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$12,564</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$10,611</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$10,863</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$14,202</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$11,674</a:t>
                      </a:r>
                    </a:p>
                  </a:txBody>
                  <a:tcPr marL="22860" marR="22860" marT="4572" marB="4572" anchor="ctr">
                    <a:solidFill>
                      <a:srgbClr val="F5FAF7"/>
                    </a:solidFill>
                  </a:tcPr>
                </a:tc>
                <a:tc>
                  <a:txBody>
                    <a:bodyPr/>
                    <a:lstStyle/>
                    <a:p>
                      <a:pPr algn="ctr">
                        <a:spcBef>
                          <a:spcPts val="0"/>
                        </a:spcBef>
                        <a:spcAft>
                          <a:spcPts val="0"/>
                        </a:spcAft>
                      </a:pPr>
                      <a:r>
                        <a:rPr sz="1100" b="0">
                          <a:solidFill>
                            <a:srgbClr val="12222B"/>
                          </a:solidFill>
                          <a:latin typeface="Arial"/>
                        </a:rPr>
                        <a:t>$59,914</a:t>
                      </a:r>
                    </a:p>
                  </a:txBody>
                  <a:tcPr marL="22860" marR="22860" marT="4572" marB="4572" anchor="ctr">
                    <a:solidFill>
                      <a:srgbClr val="F5FAF7"/>
                    </a:solidFill>
                  </a:tcPr>
                </a:tc>
                <a:extLst>
                  <a:ext uri="{0D108BD9-81ED-4DB2-BD59-A6C34878D82A}">
                    <a16:rowId xmlns:a16="http://schemas.microsoft.com/office/drawing/2014/main" val="10009"/>
                  </a:ext>
                </a:extLst>
              </a:tr>
              <a:tr h="449140">
                <a:tc>
                  <a:txBody>
                    <a:bodyPr/>
                    <a:lstStyle/>
                    <a:p>
                      <a:pPr algn="l">
                        <a:spcBef>
                          <a:spcPts val="0"/>
                        </a:spcBef>
                        <a:spcAft>
                          <a:spcPts val="0"/>
                        </a:spcAft>
                      </a:pPr>
                      <a:r>
                        <a:rPr sz="1050" b="0" dirty="0">
                          <a:solidFill>
                            <a:srgbClr val="FFFFFF"/>
                          </a:solidFill>
                          <a:latin typeface="Arial"/>
                        </a:rPr>
                        <a:t>Proposed Distribution &amp; </a:t>
                      </a:r>
                      <a:r>
                        <a:rPr lang="en-US" sz="1050" b="0" dirty="0">
                          <a:solidFill>
                            <a:srgbClr val="FFFFFF"/>
                          </a:solidFill>
                          <a:latin typeface="Arial"/>
                        </a:rPr>
                        <a:t>       </a:t>
                      </a:r>
                      <a:r>
                        <a:rPr sz="1050" b="0" dirty="0">
                          <a:solidFill>
                            <a:srgbClr val="FFFFFF"/>
                          </a:solidFill>
                          <a:latin typeface="Arial"/>
                        </a:rPr>
                        <a:t>Transmission Capital Plan Total</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$22,586</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$18,948</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$15,360</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$21,248</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$18,534</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$96,676</a:t>
                      </a:r>
                    </a:p>
                  </a:txBody>
                  <a:tcPr marL="22860" marR="22860" marT="4572" marB="4572" anchor="ctr">
                    <a:solidFill>
                      <a:srgbClr val="1F7F43"/>
                    </a:solidFill>
                  </a:tcPr>
                </a:tc>
                <a:extLst>
                  <a:ext uri="{0D108BD9-81ED-4DB2-BD59-A6C34878D82A}">
                    <a16:rowId xmlns:a16="http://schemas.microsoft.com/office/drawing/2014/main" val="10010"/>
                  </a:ext>
                </a:extLst>
              </a:tr>
              <a:tr h="167121">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tc>
                  <a:txBody>
                    <a:bodyPr/>
                    <a:lstStyle/>
                    <a:p>
                      <a:pPr algn="ctr">
                        <a:spcBef>
                          <a:spcPts val="0"/>
                        </a:spcBef>
                        <a:spcAft>
                          <a:spcPts val="0"/>
                        </a:spcAft>
                      </a:pPr>
                      <a:endParaRPr b="0"/>
                    </a:p>
                  </a:txBody>
                  <a:tcPr marL="22860" marR="22860" marT="4572" marB="4572" anchor="ctr">
                    <a:solidFill>
                      <a:srgbClr val="FFFFFF"/>
                    </a:solidFill>
                  </a:tcPr>
                </a:tc>
                <a:extLst>
                  <a:ext uri="{0D108BD9-81ED-4DB2-BD59-A6C34878D82A}">
                    <a16:rowId xmlns:a16="http://schemas.microsoft.com/office/drawing/2014/main" val="10011"/>
                  </a:ext>
                </a:extLst>
              </a:tr>
              <a:tr h="334243">
                <a:tc gridSpan="7">
                  <a:txBody>
                    <a:bodyPr/>
                    <a:lstStyle/>
                    <a:p>
                      <a:pPr algn="ctr">
                        <a:spcBef>
                          <a:spcPts val="0"/>
                        </a:spcBef>
                        <a:spcAft>
                          <a:spcPts val="0"/>
                        </a:spcAft>
                      </a:pPr>
                      <a:r>
                        <a:rPr sz="1130" b="0">
                          <a:solidFill>
                            <a:srgbClr val="FFFFFF"/>
                          </a:solidFill>
                          <a:latin typeface="Arial"/>
                        </a:rPr>
                        <a:t>Historical Transmission &amp; Distribution Capital Spending ($K)</a:t>
                      </a: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tc hMerge="1">
                  <a:txBody>
                    <a:bodyPr/>
                    <a:lstStyle/>
                    <a:p>
                      <a:pPr algn="ctr">
                        <a:spcBef>
                          <a:spcPts val="0"/>
                        </a:spcBef>
                        <a:spcAft>
                          <a:spcPts val="0"/>
                        </a:spcAft>
                      </a:pPr>
                      <a:endParaRPr/>
                    </a:p>
                  </a:txBody>
                  <a:tcPr marL="22860" marR="22860" marT="4572" marB="4572" anchor="ctr">
                    <a:solidFill>
                      <a:srgbClr val="1F7F43"/>
                    </a:solidFill>
                  </a:tcPr>
                </a:tc>
                <a:extLst>
                  <a:ext uri="{0D108BD9-81ED-4DB2-BD59-A6C34878D82A}">
                    <a16:rowId xmlns:a16="http://schemas.microsoft.com/office/drawing/2014/main" val="10012"/>
                  </a:ext>
                </a:extLst>
              </a:tr>
              <a:tr h="428250">
                <a:tc>
                  <a:txBody>
                    <a:bodyPr/>
                    <a:lstStyle/>
                    <a:p>
                      <a:pPr algn="ctr">
                        <a:spcBef>
                          <a:spcPts val="0"/>
                        </a:spcBef>
                        <a:spcAft>
                          <a:spcPts val="0"/>
                        </a:spcAft>
                      </a:pPr>
                      <a:endParaRPr b="0"/>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2022</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2023</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2024</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2025</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2026</a:t>
                      </a:r>
                      <a:br>
                        <a:rPr sz="1100" b="0">
                          <a:solidFill>
                            <a:srgbClr val="FFFFFF"/>
                          </a:solidFill>
                          <a:latin typeface="Arial"/>
                        </a:rPr>
                      </a:br>
                      <a:r>
                        <a:rPr sz="1100" b="0">
                          <a:solidFill>
                            <a:srgbClr val="FFFFFF"/>
                          </a:solidFill>
                          <a:latin typeface="Arial"/>
                        </a:rPr>
                        <a:t>Amended</a:t>
                      </a:r>
                    </a:p>
                  </a:txBody>
                  <a:tcPr marL="22860" marR="22860" marT="4572" marB="4572" anchor="ctr">
                    <a:solidFill>
                      <a:srgbClr val="1F7F43"/>
                    </a:solidFill>
                  </a:tcPr>
                </a:tc>
                <a:tc>
                  <a:txBody>
                    <a:bodyPr/>
                    <a:lstStyle/>
                    <a:p>
                      <a:pPr algn="ctr">
                        <a:spcBef>
                          <a:spcPts val="0"/>
                        </a:spcBef>
                        <a:spcAft>
                          <a:spcPts val="0"/>
                        </a:spcAft>
                      </a:pPr>
                      <a:r>
                        <a:rPr sz="1100" b="0">
                          <a:solidFill>
                            <a:srgbClr val="FFFFFF"/>
                          </a:solidFill>
                          <a:latin typeface="Arial"/>
                        </a:rPr>
                        <a:t>2022-2026 Total</a:t>
                      </a:r>
                    </a:p>
                  </a:txBody>
                  <a:tcPr marL="22860" marR="22860" marT="4572" marB="4572" anchor="ctr">
                    <a:solidFill>
                      <a:srgbClr val="1F7F43"/>
                    </a:solidFill>
                  </a:tcPr>
                </a:tc>
                <a:extLst>
                  <a:ext uri="{0D108BD9-81ED-4DB2-BD59-A6C34878D82A}">
                    <a16:rowId xmlns:a16="http://schemas.microsoft.com/office/drawing/2014/main" val="10013"/>
                  </a:ext>
                </a:extLst>
              </a:tr>
              <a:tr h="344689">
                <a:tc>
                  <a:txBody>
                    <a:bodyPr/>
                    <a:lstStyle/>
                    <a:p>
                      <a:pPr algn="l">
                        <a:spcBef>
                          <a:spcPts val="0"/>
                        </a:spcBef>
                        <a:spcAft>
                          <a:spcPts val="0"/>
                        </a:spcAft>
                      </a:pPr>
                      <a:r>
                        <a:rPr sz="1100" b="0">
                          <a:solidFill>
                            <a:srgbClr val="12222B"/>
                          </a:solidFill>
                          <a:latin typeface="Arial"/>
                        </a:rPr>
                        <a:t>Actual</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$17,857</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$20,156</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$28,721</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$26,053</a:t>
                      </a:r>
                    </a:p>
                  </a:txBody>
                  <a:tcPr marL="22860" marR="22860" marT="4572" marB="4572" anchor="ctr">
                    <a:solidFill>
                      <a:srgbClr val="DDF2E1"/>
                    </a:solidFill>
                  </a:tcPr>
                </a:tc>
                <a:tc>
                  <a:txBody>
                    <a:bodyPr/>
                    <a:lstStyle/>
                    <a:p>
                      <a:pPr algn="ctr">
                        <a:spcBef>
                          <a:spcPts val="0"/>
                        </a:spcBef>
                        <a:spcAft>
                          <a:spcPts val="0"/>
                        </a:spcAft>
                      </a:pPr>
                      <a:r>
                        <a:rPr sz="1100" b="0">
                          <a:solidFill>
                            <a:srgbClr val="12222B"/>
                          </a:solidFill>
                          <a:latin typeface="Arial"/>
                        </a:rPr>
                        <a:t>$24,422</a:t>
                      </a:r>
                    </a:p>
                  </a:txBody>
                  <a:tcPr marL="22860" marR="22860" marT="4572" marB="4572" anchor="ctr">
                    <a:solidFill>
                      <a:srgbClr val="DDF2E1"/>
                    </a:solidFill>
                  </a:tcPr>
                </a:tc>
                <a:tc>
                  <a:txBody>
                    <a:bodyPr/>
                    <a:lstStyle/>
                    <a:p>
                      <a:pPr algn="ctr">
                        <a:spcBef>
                          <a:spcPts val="0"/>
                        </a:spcBef>
                        <a:spcAft>
                          <a:spcPts val="0"/>
                        </a:spcAft>
                      </a:pPr>
                      <a:r>
                        <a:rPr sz="1100" b="0" dirty="0">
                          <a:solidFill>
                            <a:srgbClr val="12222B"/>
                          </a:solidFill>
                          <a:latin typeface="Arial"/>
                        </a:rPr>
                        <a:t>$117,209</a:t>
                      </a:r>
                    </a:p>
                  </a:txBody>
                  <a:tcPr marL="22860" marR="22860" marT="4572" marB="4572" anchor="ctr">
                    <a:solidFill>
                      <a:srgbClr val="DDF2E1"/>
                    </a:solidFill>
                  </a:tcPr>
                </a:tc>
                <a:extLst>
                  <a:ext uri="{0D108BD9-81ED-4DB2-BD59-A6C34878D82A}">
                    <a16:rowId xmlns:a16="http://schemas.microsoft.com/office/drawing/2014/main" val="10014"/>
                  </a:ext>
                </a:extLst>
              </a:tr>
            </a:tbl>
          </a:graphicData>
        </a:graphic>
      </p:graphicFrame>
      <p:sp>
        <p:nvSpPr>
          <p:cNvPr id="2" name="Rectangle 1">
            <a:extLst>
              <a:ext uri="{FF2B5EF4-FFF2-40B4-BE49-F238E27FC236}">
                <a16:creationId xmlns:a16="http://schemas.microsoft.com/office/drawing/2014/main" id="{ED305E0F-E035-6CD6-A83E-4B85EF16E48C}"/>
              </a:ext>
            </a:extLst>
          </p:cNvPr>
          <p:cNvSpPr/>
          <p:nvPr/>
        </p:nvSpPr>
        <p:spPr>
          <a:xfrm>
            <a:off x="2917371" y="4670366"/>
            <a:ext cx="4845668" cy="4894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55D0A23-FCEE-B2F6-168A-D845A8AA24F9}"/>
              </a:ext>
            </a:extLst>
          </p:cNvPr>
          <p:cNvSpPr/>
          <p:nvPr/>
        </p:nvSpPr>
        <p:spPr>
          <a:xfrm>
            <a:off x="2917370" y="3549136"/>
            <a:ext cx="4845668" cy="39149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ceHolder 1">
            <a:extLst>
              <a:ext uri="{FF2B5EF4-FFF2-40B4-BE49-F238E27FC236}">
                <a16:creationId xmlns:a16="http://schemas.microsoft.com/office/drawing/2014/main" id="{8FF2F6B6-BD91-4BD1-69AD-BD5B9EA69F26}"/>
              </a:ext>
            </a:extLst>
          </p:cNvPr>
          <p:cNvSpPr txBox="1">
            <a:spLocks/>
          </p:cNvSpPr>
          <p:nvPr/>
        </p:nvSpPr>
        <p:spPr>
          <a:xfrm>
            <a:off x="11868840" y="6684120"/>
            <a:ext cx="228240" cy="173880"/>
          </a:xfrm>
          <a:prstGeom prst="rect">
            <a:avLst/>
          </a:prstGeom>
          <a:noFill/>
          <a:ln w="0">
            <a:noFill/>
          </a:ln>
        </p:spPr>
        <p:txBody>
          <a:bodyPr lIns="0" tIns="0" rIns="0" bIns="0" anchor="t">
            <a:noAutofit/>
          </a:bodyPr>
          <a:lstStyle>
            <a:defPPr>
              <a:defRPr lang="en-US"/>
            </a:defPPr>
            <a:lvl1pPr marL="0" indent="0" algn="ctr" defTabSz="914400" rtl="0" eaLnBrk="1" latinLnBrk="0" hangingPunct="1">
              <a:lnSpc>
                <a:spcPct val="100000"/>
              </a:lnSpc>
              <a:buNone/>
              <a:defRPr lang="en-US" sz="600" b="0" u="none" strike="noStrike" kern="1200">
                <a:solidFill>
                  <a:srgbClr val="FFFFFF"/>
                </a:solidFill>
                <a:effectLst/>
                <a:uFillTx/>
                <a:latin typeface="Arial"/>
                <a:ea typeface="Arial"/>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C7958B-74EC-449B-A7F7-B723C13D65EA}" type="slidenum">
              <a:rPr lang="en-US" sz="1000" smtClean="0"/>
              <a:pPr/>
              <a:t>7</a:t>
            </a:fld>
            <a:endParaRPr lang="en-US" dirty="0">
              <a:solidFill>
                <a:srgbClr val="000000"/>
              </a:solidFill>
              <a:latin typeface="Times New Roman"/>
            </a:endParaRPr>
          </a:p>
        </p:txBody>
      </p:sp>
    </p:spTree>
    <p:extLst>
      <p:ext uri="{BB962C8B-B14F-4D97-AF65-F5344CB8AC3E}">
        <p14:creationId xmlns:p14="http://schemas.microsoft.com/office/powerpoint/2010/main" val="359191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13">
            <a:extLst>
              <a:ext uri="{FF2B5EF4-FFF2-40B4-BE49-F238E27FC236}">
                <a16:creationId xmlns:a16="http://schemas.microsoft.com/office/drawing/2014/main" id="{19B72310-0CB5-C16F-35D0-FB19B25F5C45}"/>
              </a:ext>
            </a:extLst>
          </p:cNvPr>
          <p:cNvSpPr/>
          <p:nvPr/>
        </p:nvSpPr>
        <p:spPr>
          <a:xfrm>
            <a:off x="9703998" y="842459"/>
            <a:ext cx="1543927" cy="1812222"/>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75"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The Five-Year Plan Process - Distribution</a:t>
            </a:r>
            <a:endParaRPr lang="en-US" sz="3200" b="0" u="none" strike="noStrike" dirty="0">
              <a:solidFill>
                <a:srgbClr val="000000"/>
              </a:solidFill>
              <a:effectLst/>
              <a:uFillTx/>
              <a:latin typeface="Arial"/>
            </a:endParaRPr>
          </a:p>
        </p:txBody>
      </p:sp>
      <p:sp>
        <p:nvSpPr>
          <p:cNvPr id="76" name="Shape 1"/>
          <p:cNvSpPr/>
          <p:nvPr/>
        </p:nvSpPr>
        <p:spPr>
          <a:xfrm>
            <a:off x="777239" y="830871"/>
            <a:ext cx="1543929" cy="1720781"/>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rial"/>
            </a:endParaRPr>
          </a:p>
        </p:txBody>
      </p:sp>
      <p:sp>
        <p:nvSpPr>
          <p:cNvPr id="77" name="Text 2"/>
          <p:cNvSpPr/>
          <p:nvPr/>
        </p:nvSpPr>
        <p:spPr>
          <a:xfrm>
            <a:off x="896400" y="2174742"/>
            <a:ext cx="1174747" cy="37690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u="none" strike="noStrike" dirty="0">
                <a:solidFill>
                  <a:srgbClr val="FFFFFF"/>
                </a:solidFill>
                <a:effectLst/>
                <a:uFillTx/>
                <a:latin typeface="Arial"/>
              </a:rPr>
              <a:t>Mapping</a:t>
            </a:r>
          </a:p>
          <a:p>
            <a:pPr algn="ctr" defTabSz="914400">
              <a:lnSpc>
                <a:spcPct val="100000"/>
              </a:lnSpc>
              <a:tabLst>
                <a:tab pos="0" algn="l"/>
              </a:tabLst>
            </a:pPr>
            <a:r>
              <a:rPr lang="en-US" sz="1400" b="1" u="none" strike="noStrike" dirty="0">
                <a:solidFill>
                  <a:srgbClr val="FFFFFF"/>
                </a:solidFill>
                <a:effectLst/>
                <a:uFillTx/>
                <a:latin typeface="Arial"/>
              </a:rPr>
              <a:t> and Staking</a:t>
            </a:r>
            <a:endParaRPr lang="en-US" sz="1400" b="0" u="none" strike="noStrike" dirty="0">
              <a:solidFill>
                <a:srgbClr val="000000"/>
              </a:solidFill>
              <a:effectLst/>
              <a:uFillTx/>
              <a:latin typeface="Arial"/>
            </a:endParaRPr>
          </a:p>
        </p:txBody>
      </p:sp>
      <p:sp>
        <p:nvSpPr>
          <p:cNvPr id="79" name="Shape 4"/>
          <p:cNvSpPr/>
          <p:nvPr/>
        </p:nvSpPr>
        <p:spPr>
          <a:xfrm>
            <a:off x="2480283" y="830871"/>
            <a:ext cx="1543928" cy="1720780"/>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rial"/>
            </a:endParaRPr>
          </a:p>
        </p:txBody>
      </p:sp>
      <p:sp>
        <p:nvSpPr>
          <p:cNvPr id="80" name="Text 5"/>
          <p:cNvSpPr/>
          <p:nvPr/>
        </p:nvSpPr>
        <p:spPr>
          <a:xfrm>
            <a:off x="2594097" y="2174742"/>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dirty="0">
                <a:solidFill>
                  <a:srgbClr val="FFFFFF"/>
                </a:solidFill>
                <a:latin typeface="Arial"/>
              </a:rPr>
              <a:t>MDMR2</a:t>
            </a:r>
            <a:endParaRPr lang="en-US" sz="1400" b="0" u="none" strike="noStrike" dirty="0">
              <a:solidFill>
                <a:srgbClr val="000000"/>
              </a:solidFill>
              <a:effectLst/>
              <a:uFillTx/>
              <a:latin typeface="Arial"/>
            </a:endParaRPr>
          </a:p>
        </p:txBody>
      </p:sp>
      <p:sp>
        <p:nvSpPr>
          <p:cNvPr id="82" name="Shape 7"/>
          <p:cNvSpPr/>
          <p:nvPr/>
        </p:nvSpPr>
        <p:spPr>
          <a:xfrm>
            <a:off x="4263414" y="830871"/>
            <a:ext cx="1543928" cy="1720780"/>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83" name="Text 8"/>
          <p:cNvSpPr/>
          <p:nvPr/>
        </p:nvSpPr>
        <p:spPr>
          <a:xfrm>
            <a:off x="4391656" y="1970133"/>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u="none" strike="noStrike" dirty="0">
                <a:solidFill>
                  <a:srgbClr val="FFFFFF"/>
                </a:solidFill>
                <a:effectLst/>
                <a:uFillTx/>
                <a:latin typeface="Arial"/>
              </a:rPr>
              <a:t>SCADA</a:t>
            </a:r>
            <a:endParaRPr lang="en-US" sz="1400" b="0" u="none" strike="noStrike" dirty="0">
              <a:solidFill>
                <a:srgbClr val="000000"/>
              </a:solidFill>
              <a:effectLst/>
              <a:uFillTx/>
              <a:latin typeface="Arial"/>
            </a:endParaRPr>
          </a:p>
        </p:txBody>
      </p:sp>
      <p:sp>
        <p:nvSpPr>
          <p:cNvPr id="85" name="Shape 10"/>
          <p:cNvSpPr/>
          <p:nvPr/>
        </p:nvSpPr>
        <p:spPr>
          <a:xfrm>
            <a:off x="6157119" y="839617"/>
            <a:ext cx="1543927" cy="1188290"/>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rial"/>
            </a:endParaRPr>
          </a:p>
        </p:txBody>
      </p:sp>
      <p:sp>
        <p:nvSpPr>
          <p:cNvPr id="86" name="Text 11"/>
          <p:cNvSpPr/>
          <p:nvPr/>
        </p:nvSpPr>
        <p:spPr>
          <a:xfrm>
            <a:off x="6311315" y="1843207"/>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u="none" strike="noStrike" dirty="0">
                <a:solidFill>
                  <a:srgbClr val="FFFFFF"/>
                </a:solidFill>
                <a:effectLst/>
                <a:uFillTx/>
                <a:latin typeface="Arial"/>
              </a:rPr>
              <a:t>AMI</a:t>
            </a:r>
            <a:endParaRPr lang="en-US" sz="1400" b="0" u="none" strike="noStrike" dirty="0">
              <a:solidFill>
                <a:srgbClr val="000000"/>
              </a:solidFill>
              <a:effectLst/>
              <a:uFillTx/>
              <a:latin typeface="Arial"/>
            </a:endParaRPr>
          </a:p>
        </p:txBody>
      </p:sp>
      <p:sp>
        <p:nvSpPr>
          <p:cNvPr id="88" name="Shape 13"/>
          <p:cNvSpPr/>
          <p:nvPr/>
        </p:nvSpPr>
        <p:spPr>
          <a:xfrm>
            <a:off x="7927499" y="821681"/>
            <a:ext cx="1543927" cy="1812222"/>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89" name="Text 14"/>
          <p:cNvSpPr/>
          <p:nvPr/>
        </p:nvSpPr>
        <p:spPr>
          <a:xfrm>
            <a:off x="8082422" y="2134093"/>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u="none" strike="noStrike" dirty="0">
                <a:solidFill>
                  <a:srgbClr val="FFFFFF"/>
                </a:solidFill>
                <a:effectLst/>
                <a:uFillTx/>
                <a:latin typeface="Arial"/>
              </a:rPr>
              <a:t>PWR MGMT</a:t>
            </a:r>
            <a:endParaRPr lang="en-US" sz="1400" b="0" u="none" strike="noStrike" dirty="0">
              <a:solidFill>
                <a:srgbClr val="000000"/>
              </a:solidFill>
              <a:effectLst/>
              <a:uFillTx/>
              <a:latin typeface="Arial"/>
            </a:endParaRPr>
          </a:p>
        </p:txBody>
      </p:sp>
      <p:sp>
        <p:nvSpPr>
          <p:cNvPr id="92" name="Text 17"/>
          <p:cNvSpPr/>
          <p:nvPr/>
        </p:nvSpPr>
        <p:spPr>
          <a:xfrm>
            <a:off x="9836282" y="2146592"/>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u="none" strike="noStrike" dirty="0">
                <a:solidFill>
                  <a:srgbClr val="FFFFFF"/>
                </a:solidFill>
                <a:effectLst/>
                <a:uFillTx/>
                <a:latin typeface="Arial"/>
              </a:rPr>
              <a:t>CUST. ENG</a:t>
            </a:r>
            <a:r>
              <a:rPr lang="en-US" sz="1100" b="1" u="none" strike="noStrike" dirty="0">
                <a:solidFill>
                  <a:srgbClr val="FFFFFF"/>
                </a:solidFill>
                <a:effectLst/>
                <a:uFillTx/>
                <a:latin typeface="Arial"/>
              </a:rPr>
              <a:t>.</a:t>
            </a:r>
            <a:endParaRPr lang="en-US" sz="1100" b="0" u="none" strike="noStrike" dirty="0">
              <a:solidFill>
                <a:srgbClr val="000000"/>
              </a:solidFill>
              <a:effectLst/>
              <a:uFillTx/>
              <a:latin typeface="Arial"/>
            </a:endParaRPr>
          </a:p>
        </p:txBody>
      </p:sp>
      <p:sp>
        <p:nvSpPr>
          <p:cNvPr id="96" name="PlaceHolder 1"/>
          <p:cNvSpPr>
            <a:spLocks noGrp="1"/>
          </p:cNvSpPr>
          <p:nvPr>
            <p:ph type="sldNum" idx="9"/>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19F49CB8-0239-46D9-835E-3DB637042C50}" type="slidenum">
              <a:rPr lang="en-US" sz="1000" b="0" u="none" strike="noStrike">
                <a:solidFill>
                  <a:srgbClr val="FFFFFF"/>
                </a:solidFill>
                <a:effectLst/>
                <a:uFillTx/>
                <a:latin typeface="Arial"/>
                <a:ea typeface="Arial"/>
              </a:rPr>
              <a:t>8</a:t>
            </a:fld>
            <a:endParaRPr lang="en-US" sz="1000" b="0" u="none" strike="noStrike" dirty="0">
              <a:solidFill>
                <a:srgbClr val="000000"/>
              </a:solidFill>
              <a:effectLst/>
              <a:uFillTx/>
              <a:latin typeface="Times New Roman"/>
            </a:endParaRPr>
          </a:p>
        </p:txBody>
      </p:sp>
      <p:pic>
        <p:nvPicPr>
          <p:cNvPr id="6" name="Picture 5">
            <a:extLst>
              <a:ext uri="{FF2B5EF4-FFF2-40B4-BE49-F238E27FC236}">
                <a16:creationId xmlns:a16="http://schemas.microsoft.com/office/drawing/2014/main" id="{5DDE22B7-6CB5-28D2-3E8E-28D6D069CE83}"/>
              </a:ext>
            </a:extLst>
          </p:cNvPr>
          <p:cNvPicPr>
            <a:picLocks noChangeAspect="1"/>
          </p:cNvPicPr>
          <p:nvPr/>
        </p:nvPicPr>
        <p:blipFill>
          <a:blip r:embed="rId3"/>
          <a:stretch>
            <a:fillRect/>
          </a:stretch>
        </p:blipFill>
        <p:spPr>
          <a:xfrm>
            <a:off x="1027259" y="940672"/>
            <a:ext cx="1043888" cy="1209470"/>
          </a:xfrm>
          <a:prstGeom prst="rect">
            <a:avLst/>
          </a:prstGeom>
        </p:spPr>
      </p:pic>
      <p:pic>
        <p:nvPicPr>
          <p:cNvPr id="8" name="Picture 7">
            <a:extLst>
              <a:ext uri="{FF2B5EF4-FFF2-40B4-BE49-F238E27FC236}">
                <a16:creationId xmlns:a16="http://schemas.microsoft.com/office/drawing/2014/main" id="{A9E8C442-5711-218D-11D3-973DFF507DE1}"/>
              </a:ext>
            </a:extLst>
          </p:cNvPr>
          <p:cNvPicPr>
            <a:picLocks noChangeAspect="1"/>
          </p:cNvPicPr>
          <p:nvPr/>
        </p:nvPicPr>
        <p:blipFill>
          <a:blip r:embed="rId4"/>
          <a:stretch>
            <a:fillRect/>
          </a:stretch>
        </p:blipFill>
        <p:spPr>
          <a:xfrm>
            <a:off x="2608525" y="916684"/>
            <a:ext cx="1287444" cy="1045310"/>
          </a:xfrm>
          <a:prstGeom prst="rect">
            <a:avLst/>
          </a:prstGeom>
        </p:spPr>
      </p:pic>
      <p:pic>
        <p:nvPicPr>
          <p:cNvPr id="10" name="Picture 9">
            <a:extLst>
              <a:ext uri="{FF2B5EF4-FFF2-40B4-BE49-F238E27FC236}">
                <a16:creationId xmlns:a16="http://schemas.microsoft.com/office/drawing/2014/main" id="{4FD05499-897C-0F9A-6526-1B5A9AA89644}"/>
              </a:ext>
            </a:extLst>
          </p:cNvPr>
          <p:cNvPicPr>
            <a:picLocks noChangeAspect="1"/>
          </p:cNvPicPr>
          <p:nvPr/>
        </p:nvPicPr>
        <p:blipFill>
          <a:blip r:embed="rId5"/>
          <a:stretch>
            <a:fillRect/>
          </a:stretch>
        </p:blipFill>
        <p:spPr>
          <a:xfrm>
            <a:off x="4263414" y="1230297"/>
            <a:ext cx="1543928" cy="437619"/>
          </a:xfrm>
          <a:prstGeom prst="rect">
            <a:avLst/>
          </a:prstGeom>
        </p:spPr>
      </p:pic>
      <p:pic>
        <p:nvPicPr>
          <p:cNvPr id="12" name="Picture 11">
            <a:extLst>
              <a:ext uri="{FF2B5EF4-FFF2-40B4-BE49-F238E27FC236}">
                <a16:creationId xmlns:a16="http://schemas.microsoft.com/office/drawing/2014/main" id="{9749CE9F-9472-EE37-6F2B-E71D245B17C4}"/>
              </a:ext>
            </a:extLst>
          </p:cNvPr>
          <p:cNvPicPr>
            <a:picLocks noChangeAspect="1"/>
          </p:cNvPicPr>
          <p:nvPr/>
        </p:nvPicPr>
        <p:blipFill>
          <a:blip r:embed="rId6"/>
          <a:stretch>
            <a:fillRect/>
          </a:stretch>
        </p:blipFill>
        <p:spPr>
          <a:xfrm>
            <a:off x="6161782" y="1029143"/>
            <a:ext cx="1543928" cy="698649"/>
          </a:xfrm>
          <a:prstGeom prst="rect">
            <a:avLst/>
          </a:prstGeom>
        </p:spPr>
      </p:pic>
      <p:pic>
        <p:nvPicPr>
          <p:cNvPr id="14" name="Picture 13">
            <a:extLst>
              <a:ext uri="{FF2B5EF4-FFF2-40B4-BE49-F238E27FC236}">
                <a16:creationId xmlns:a16="http://schemas.microsoft.com/office/drawing/2014/main" id="{0249F9A1-5841-741F-B87D-9963885F4183}"/>
              </a:ext>
            </a:extLst>
          </p:cNvPr>
          <p:cNvPicPr>
            <a:picLocks noChangeAspect="1"/>
          </p:cNvPicPr>
          <p:nvPr/>
        </p:nvPicPr>
        <p:blipFill>
          <a:blip r:embed="rId7"/>
          <a:stretch>
            <a:fillRect/>
          </a:stretch>
        </p:blipFill>
        <p:spPr>
          <a:xfrm>
            <a:off x="7947601" y="1065991"/>
            <a:ext cx="1528489" cy="731953"/>
          </a:xfrm>
          <a:prstGeom prst="rect">
            <a:avLst/>
          </a:prstGeom>
        </p:spPr>
      </p:pic>
      <p:pic>
        <p:nvPicPr>
          <p:cNvPr id="18" name="Picture 17">
            <a:extLst>
              <a:ext uri="{FF2B5EF4-FFF2-40B4-BE49-F238E27FC236}">
                <a16:creationId xmlns:a16="http://schemas.microsoft.com/office/drawing/2014/main" id="{9D63E430-EB6A-EE15-293D-13F2CE31FD2F}"/>
              </a:ext>
            </a:extLst>
          </p:cNvPr>
          <p:cNvPicPr>
            <a:picLocks noChangeAspect="1"/>
          </p:cNvPicPr>
          <p:nvPr/>
        </p:nvPicPr>
        <p:blipFill>
          <a:blip r:embed="rId7"/>
          <a:stretch>
            <a:fillRect/>
          </a:stretch>
        </p:blipFill>
        <p:spPr>
          <a:xfrm>
            <a:off x="9719436" y="1096178"/>
            <a:ext cx="1528489" cy="731953"/>
          </a:xfrm>
          <a:prstGeom prst="rect">
            <a:avLst/>
          </a:prstGeom>
        </p:spPr>
      </p:pic>
      <p:sp>
        <p:nvSpPr>
          <p:cNvPr id="20" name="Shape 13">
            <a:extLst>
              <a:ext uri="{FF2B5EF4-FFF2-40B4-BE49-F238E27FC236}">
                <a16:creationId xmlns:a16="http://schemas.microsoft.com/office/drawing/2014/main" id="{4733D94E-E5C3-8DFF-A68C-38BF9A9997E3}"/>
              </a:ext>
            </a:extLst>
          </p:cNvPr>
          <p:cNvSpPr/>
          <p:nvPr/>
        </p:nvSpPr>
        <p:spPr>
          <a:xfrm>
            <a:off x="5157247" y="4415338"/>
            <a:ext cx="1543927" cy="1812222"/>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rial"/>
            </a:endParaRPr>
          </a:p>
        </p:txBody>
      </p:sp>
      <p:pic>
        <p:nvPicPr>
          <p:cNvPr id="22" name="Picture 21">
            <a:extLst>
              <a:ext uri="{FF2B5EF4-FFF2-40B4-BE49-F238E27FC236}">
                <a16:creationId xmlns:a16="http://schemas.microsoft.com/office/drawing/2014/main" id="{32FF39D9-1D46-429A-9245-257FF59FAD0B}"/>
              </a:ext>
            </a:extLst>
          </p:cNvPr>
          <p:cNvPicPr>
            <a:picLocks noChangeAspect="1"/>
          </p:cNvPicPr>
          <p:nvPr/>
        </p:nvPicPr>
        <p:blipFill>
          <a:blip r:embed="rId8"/>
          <a:stretch>
            <a:fillRect/>
          </a:stretch>
        </p:blipFill>
        <p:spPr>
          <a:xfrm>
            <a:off x="5157246" y="4682894"/>
            <a:ext cx="1543928" cy="736250"/>
          </a:xfrm>
          <a:prstGeom prst="rect">
            <a:avLst/>
          </a:prstGeom>
        </p:spPr>
      </p:pic>
      <p:sp>
        <p:nvSpPr>
          <p:cNvPr id="30" name="Text 14">
            <a:extLst>
              <a:ext uri="{FF2B5EF4-FFF2-40B4-BE49-F238E27FC236}">
                <a16:creationId xmlns:a16="http://schemas.microsoft.com/office/drawing/2014/main" id="{7F6AD84C-D596-6F72-6483-7EE94865A337}"/>
              </a:ext>
            </a:extLst>
          </p:cNvPr>
          <p:cNvSpPr/>
          <p:nvPr/>
        </p:nvSpPr>
        <p:spPr>
          <a:xfrm>
            <a:off x="5264287" y="5693792"/>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100" b="1" u="none" strike="noStrike" dirty="0">
                <a:solidFill>
                  <a:srgbClr val="FFFFFF"/>
                </a:solidFill>
                <a:effectLst/>
                <a:uFillTx/>
                <a:latin typeface="Arial"/>
              </a:rPr>
              <a:t>Electric System Model</a:t>
            </a:r>
            <a:endParaRPr lang="en-US" sz="1100" b="0" u="none" strike="noStrike" dirty="0">
              <a:solidFill>
                <a:srgbClr val="000000"/>
              </a:solidFill>
              <a:effectLst/>
              <a:uFillTx/>
              <a:latin typeface="Arial"/>
            </a:endParaRPr>
          </a:p>
        </p:txBody>
      </p:sp>
      <p:cxnSp>
        <p:nvCxnSpPr>
          <p:cNvPr id="64" name="Straight Connector 63">
            <a:extLst>
              <a:ext uri="{FF2B5EF4-FFF2-40B4-BE49-F238E27FC236}">
                <a16:creationId xmlns:a16="http://schemas.microsoft.com/office/drawing/2014/main" id="{D72956F4-EA16-AE80-2C52-FCE9C631465C}"/>
              </a:ext>
            </a:extLst>
          </p:cNvPr>
          <p:cNvCxnSpPr/>
          <p:nvPr/>
        </p:nvCxnSpPr>
        <p:spPr>
          <a:xfrm>
            <a:off x="0" y="1142999"/>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70" name="Shape 10">
            <a:extLst>
              <a:ext uri="{FF2B5EF4-FFF2-40B4-BE49-F238E27FC236}">
                <a16:creationId xmlns:a16="http://schemas.microsoft.com/office/drawing/2014/main" id="{8F117095-E8A6-FAB9-7440-2F9F0114CEDF}"/>
              </a:ext>
            </a:extLst>
          </p:cNvPr>
          <p:cNvSpPr/>
          <p:nvPr/>
        </p:nvSpPr>
        <p:spPr>
          <a:xfrm>
            <a:off x="6161783" y="2246314"/>
            <a:ext cx="1543927" cy="1600707"/>
          </a:xfrm>
          <a:prstGeom prst="roundRect">
            <a:avLst>
              <a:gd name="adj" fmla="val 13043"/>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rial"/>
            </a:endParaRPr>
          </a:p>
        </p:txBody>
      </p:sp>
      <p:pic>
        <p:nvPicPr>
          <p:cNvPr id="98" name="Picture 97">
            <a:extLst>
              <a:ext uri="{FF2B5EF4-FFF2-40B4-BE49-F238E27FC236}">
                <a16:creationId xmlns:a16="http://schemas.microsoft.com/office/drawing/2014/main" id="{78E7A356-54DB-12A5-D08E-154193A2594E}"/>
              </a:ext>
            </a:extLst>
          </p:cNvPr>
          <p:cNvPicPr>
            <a:picLocks noChangeAspect="1"/>
          </p:cNvPicPr>
          <p:nvPr/>
        </p:nvPicPr>
        <p:blipFill>
          <a:blip r:embed="rId3"/>
          <a:stretch>
            <a:fillRect/>
          </a:stretch>
        </p:blipFill>
        <p:spPr>
          <a:xfrm>
            <a:off x="6406411" y="2322420"/>
            <a:ext cx="1043888" cy="1209470"/>
          </a:xfrm>
          <a:prstGeom prst="rect">
            <a:avLst/>
          </a:prstGeom>
        </p:spPr>
      </p:pic>
      <p:sp>
        <p:nvSpPr>
          <p:cNvPr id="100" name="Text 5">
            <a:extLst>
              <a:ext uri="{FF2B5EF4-FFF2-40B4-BE49-F238E27FC236}">
                <a16:creationId xmlns:a16="http://schemas.microsoft.com/office/drawing/2014/main" id="{6FF5E59B-CA34-D6A5-9DE6-4CCB15D39032}"/>
              </a:ext>
            </a:extLst>
          </p:cNvPr>
          <p:cNvSpPr/>
          <p:nvPr/>
        </p:nvSpPr>
        <p:spPr>
          <a:xfrm>
            <a:off x="6311315" y="3623919"/>
            <a:ext cx="12340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400" b="1" dirty="0">
                <a:solidFill>
                  <a:srgbClr val="FFFFFF"/>
                </a:solidFill>
                <a:latin typeface="Arial"/>
              </a:rPr>
              <a:t>MDM</a:t>
            </a:r>
            <a:endParaRPr lang="en-US" sz="1400" b="0" u="none" strike="noStrike" dirty="0">
              <a:solidFill>
                <a:srgbClr val="000000"/>
              </a:solidFill>
              <a:effectLst/>
              <a:uFillTx/>
              <a:latin typeface="Arial"/>
            </a:endParaRPr>
          </a:p>
        </p:txBody>
      </p:sp>
      <p:cxnSp>
        <p:nvCxnSpPr>
          <p:cNvPr id="102" name="Straight Arrow Connector 101">
            <a:extLst>
              <a:ext uri="{FF2B5EF4-FFF2-40B4-BE49-F238E27FC236}">
                <a16:creationId xmlns:a16="http://schemas.microsoft.com/office/drawing/2014/main" id="{A0FCA77E-A520-6B52-24FF-D5C55CF95223}"/>
              </a:ext>
            </a:extLst>
          </p:cNvPr>
          <p:cNvCxnSpPr>
            <a:cxnSpLocks/>
            <a:stCxn id="77" idx="2"/>
          </p:cNvCxnSpPr>
          <p:nvPr/>
        </p:nvCxnSpPr>
        <p:spPr>
          <a:xfrm>
            <a:off x="1483774" y="2551647"/>
            <a:ext cx="3480112" cy="297494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D11D5EFB-EC13-FEFC-9064-D21B9616AD3D}"/>
              </a:ext>
            </a:extLst>
          </p:cNvPr>
          <p:cNvCxnSpPr>
            <a:cxnSpLocks/>
            <a:stCxn id="82" idx="2"/>
          </p:cNvCxnSpPr>
          <p:nvPr/>
        </p:nvCxnSpPr>
        <p:spPr>
          <a:xfrm>
            <a:off x="5035378" y="2551651"/>
            <a:ext cx="590358" cy="175469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1B53CD05-5C27-A1C0-E997-CBACF867AD76}"/>
              </a:ext>
            </a:extLst>
          </p:cNvPr>
          <p:cNvCxnSpPr>
            <a:cxnSpLocks/>
            <a:stCxn id="79" idx="2"/>
          </p:cNvCxnSpPr>
          <p:nvPr/>
        </p:nvCxnSpPr>
        <p:spPr>
          <a:xfrm>
            <a:off x="3252247" y="2551651"/>
            <a:ext cx="1711639" cy="199857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89BE2649-DB18-0AAE-4F29-65839A1AD845}"/>
              </a:ext>
            </a:extLst>
          </p:cNvPr>
          <p:cNvCxnSpPr>
            <a:cxnSpLocks/>
          </p:cNvCxnSpPr>
          <p:nvPr/>
        </p:nvCxnSpPr>
        <p:spPr>
          <a:xfrm>
            <a:off x="6690159" y="2057399"/>
            <a:ext cx="0" cy="19942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54D41446-C4D3-A94D-AF15-969534B18856}"/>
              </a:ext>
            </a:extLst>
          </p:cNvPr>
          <p:cNvCxnSpPr>
            <a:cxnSpLocks/>
          </p:cNvCxnSpPr>
          <p:nvPr/>
        </p:nvCxnSpPr>
        <p:spPr>
          <a:xfrm flipH="1">
            <a:off x="6546063" y="3884599"/>
            <a:ext cx="273098" cy="42175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AF6224A8-C4BF-DCC5-D621-3967C837EC6E}"/>
              </a:ext>
            </a:extLst>
          </p:cNvPr>
          <p:cNvCxnSpPr>
            <a:cxnSpLocks/>
          </p:cNvCxnSpPr>
          <p:nvPr/>
        </p:nvCxnSpPr>
        <p:spPr>
          <a:xfrm flipH="1">
            <a:off x="6819161" y="2652163"/>
            <a:ext cx="2023388" cy="233363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56254D85-2B8E-5A2A-F608-A215E66249EA}"/>
              </a:ext>
            </a:extLst>
          </p:cNvPr>
          <p:cNvCxnSpPr>
            <a:cxnSpLocks/>
            <a:stCxn id="16" idx="2"/>
          </p:cNvCxnSpPr>
          <p:nvPr/>
        </p:nvCxnSpPr>
        <p:spPr>
          <a:xfrm flipH="1">
            <a:off x="6771255" y="2654681"/>
            <a:ext cx="3704707" cy="276446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51119-2E21-9DD8-5EA5-8BC0997D15DF}"/>
            </a:ext>
          </a:extLst>
        </p:cNvPr>
        <p:cNvGrpSpPr/>
        <p:nvPr/>
      </p:nvGrpSpPr>
      <p:grpSpPr>
        <a:xfrm>
          <a:off x="0" y="0"/>
          <a:ext cx="0" cy="0"/>
          <a:chOff x="0" y="0"/>
          <a:chExt cx="0" cy="0"/>
        </a:xfrm>
      </p:grpSpPr>
      <p:pic>
        <p:nvPicPr>
          <p:cNvPr id="93" name="Image 0" descr="/mnt/data/pptwork/curzip/ppt/media/image7.png">
            <a:extLst>
              <a:ext uri="{FF2B5EF4-FFF2-40B4-BE49-F238E27FC236}">
                <a16:creationId xmlns:a16="http://schemas.microsoft.com/office/drawing/2014/main" id="{1A9E940D-AC1D-BD2B-F4C9-01B41EC12FD7}"/>
              </a:ext>
            </a:extLst>
          </p:cNvPr>
          <p:cNvPicPr/>
          <p:nvPr/>
        </p:nvPicPr>
        <p:blipFill>
          <a:blip r:embed="rId3"/>
          <a:stretch/>
        </p:blipFill>
        <p:spPr>
          <a:xfrm>
            <a:off x="2485800" y="1965960"/>
            <a:ext cx="7235640" cy="3474360"/>
          </a:xfrm>
          <a:prstGeom prst="rect">
            <a:avLst/>
          </a:prstGeom>
          <a:noFill/>
          <a:ln w="0">
            <a:noFill/>
          </a:ln>
        </p:spPr>
      </p:pic>
      <p:pic>
        <p:nvPicPr>
          <p:cNvPr id="3" name="Picture 2">
            <a:extLst>
              <a:ext uri="{FF2B5EF4-FFF2-40B4-BE49-F238E27FC236}">
                <a16:creationId xmlns:a16="http://schemas.microsoft.com/office/drawing/2014/main" id="{F1D95253-EE6B-5557-9AF4-8471A1C50054}"/>
              </a:ext>
            </a:extLst>
          </p:cNvPr>
          <p:cNvPicPr>
            <a:picLocks noChangeAspect="1"/>
          </p:cNvPicPr>
          <p:nvPr/>
        </p:nvPicPr>
        <p:blipFill>
          <a:blip r:embed="rId4"/>
          <a:stretch>
            <a:fillRect/>
          </a:stretch>
        </p:blipFill>
        <p:spPr>
          <a:xfrm>
            <a:off x="300763" y="891711"/>
            <a:ext cx="11605714" cy="5622857"/>
          </a:xfrm>
          <a:prstGeom prst="rect">
            <a:avLst/>
          </a:prstGeom>
        </p:spPr>
      </p:pic>
      <p:sp>
        <p:nvSpPr>
          <p:cNvPr id="75" name="Text 0">
            <a:extLst>
              <a:ext uri="{FF2B5EF4-FFF2-40B4-BE49-F238E27FC236}">
                <a16:creationId xmlns:a16="http://schemas.microsoft.com/office/drawing/2014/main" id="{31A8BF65-B3B2-6B8F-5E0B-47AAFDD52F49}"/>
              </a:ext>
            </a:extLst>
          </p:cNvPr>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FFFFFF"/>
                </a:solidFill>
                <a:effectLst/>
                <a:uFillTx/>
                <a:latin typeface="Arial"/>
                <a:ea typeface="Arial"/>
              </a:rPr>
              <a:t>The Five-Year Plan Process - Distribution</a:t>
            </a:r>
            <a:endParaRPr lang="en-US" sz="3200" b="0" u="none" strike="noStrike" dirty="0">
              <a:solidFill>
                <a:srgbClr val="000000"/>
              </a:solidFill>
              <a:effectLst/>
              <a:uFillTx/>
              <a:latin typeface="Arial"/>
            </a:endParaRPr>
          </a:p>
        </p:txBody>
      </p:sp>
      <p:sp>
        <p:nvSpPr>
          <p:cNvPr id="94" name="Text 18">
            <a:extLst>
              <a:ext uri="{FF2B5EF4-FFF2-40B4-BE49-F238E27FC236}">
                <a16:creationId xmlns:a16="http://schemas.microsoft.com/office/drawing/2014/main" id="{3BC04E00-BF0B-A66C-0221-D5CCDE7B79A4}"/>
              </a:ext>
            </a:extLst>
          </p:cNvPr>
          <p:cNvSpPr/>
          <p:nvPr/>
        </p:nvSpPr>
        <p:spPr>
          <a:xfrm>
            <a:off x="1892599" y="3632525"/>
            <a:ext cx="274284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800" b="1" u="none" strike="noStrike" dirty="0">
                <a:solidFill>
                  <a:srgbClr val="3C8D73"/>
                </a:solidFill>
                <a:effectLst/>
                <a:uFillTx/>
                <a:latin typeface="Arial"/>
              </a:rPr>
              <a:t>System model</a:t>
            </a:r>
            <a:endParaRPr lang="en-US" sz="1800" b="0" u="none" strike="noStrike" dirty="0">
              <a:solidFill>
                <a:srgbClr val="000000"/>
              </a:solidFill>
              <a:effectLst/>
              <a:uFillTx/>
              <a:latin typeface="Arial"/>
            </a:endParaRPr>
          </a:p>
        </p:txBody>
      </p:sp>
      <p:sp>
        <p:nvSpPr>
          <p:cNvPr id="95" name="Text 19">
            <a:extLst>
              <a:ext uri="{FF2B5EF4-FFF2-40B4-BE49-F238E27FC236}">
                <a16:creationId xmlns:a16="http://schemas.microsoft.com/office/drawing/2014/main" id="{AB7EF295-068B-D330-801F-4C0ABA7A8261}"/>
              </a:ext>
            </a:extLst>
          </p:cNvPr>
          <p:cNvSpPr/>
          <p:nvPr/>
        </p:nvSpPr>
        <p:spPr>
          <a:xfrm>
            <a:off x="923773" y="3989285"/>
            <a:ext cx="481300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0" u="none" strike="noStrike" dirty="0">
                <a:solidFill>
                  <a:srgbClr val="5A6B73"/>
                </a:solidFill>
                <a:effectLst/>
                <a:uFillTx/>
                <a:latin typeface="Arial"/>
              </a:rPr>
              <a:t>Load data + growth forecast + known customer projects</a:t>
            </a:r>
            <a:endParaRPr lang="en-US" sz="1500" b="0" u="none" strike="noStrike" dirty="0">
              <a:solidFill>
                <a:srgbClr val="000000"/>
              </a:solidFill>
              <a:effectLst/>
              <a:uFillTx/>
              <a:latin typeface="Arial"/>
            </a:endParaRPr>
          </a:p>
        </p:txBody>
      </p:sp>
      <p:sp>
        <p:nvSpPr>
          <p:cNvPr id="96" name="PlaceHolder 1">
            <a:extLst>
              <a:ext uri="{FF2B5EF4-FFF2-40B4-BE49-F238E27FC236}">
                <a16:creationId xmlns:a16="http://schemas.microsoft.com/office/drawing/2014/main" id="{4F891B0C-4CD5-0674-10DA-0C86DBFD777F}"/>
              </a:ext>
            </a:extLst>
          </p:cNvPr>
          <p:cNvSpPr>
            <a:spLocks noGrp="1"/>
          </p:cNvSpPr>
          <p:nvPr>
            <p:ph type="sldNum" idx="9"/>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19F49CB8-0239-46D9-835E-3DB637042C50}" type="slidenum">
              <a:rPr lang="en-US" sz="1000" b="0" u="none" strike="noStrike">
                <a:solidFill>
                  <a:srgbClr val="FFFFFF"/>
                </a:solidFill>
                <a:effectLst/>
                <a:uFillTx/>
                <a:latin typeface="Arial"/>
                <a:ea typeface="Arial"/>
              </a:rPr>
              <a:t>9</a:t>
            </a:fld>
            <a:endParaRPr lang="en-US" sz="1000" b="0" u="none" strike="noStrike" dirty="0">
              <a:solidFill>
                <a:srgbClr val="000000"/>
              </a:solidFill>
              <a:effectLst/>
              <a:uFillTx/>
              <a:latin typeface="Times New Roman"/>
            </a:endParaRPr>
          </a:p>
        </p:txBody>
      </p:sp>
      <p:sp>
        <p:nvSpPr>
          <p:cNvPr id="2" name="Freeform: Shape 1">
            <a:extLst>
              <a:ext uri="{FF2B5EF4-FFF2-40B4-BE49-F238E27FC236}">
                <a16:creationId xmlns:a16="http://schemas.microsoft.com/office/drawing/2014/main" id="{DB746B4B-070E-D086-4375-CF537BE2D2B6}"/>
              </a:ext>
            </a:extLst>
          </p:cNvPr>
          <p:cNvSpPr/>
          <p:nvPr/>
        </p:nvSpPr>
        <p:spPr>
          <a:xfrm>
            <a:off x="8368748" y="2276061"/>
            <a:ext cx="3538330" cy="4234069"/>
          </a:xfrm>
          <a:custGeom>
            <a:avLst/>
            <a:gdLst>
              <a:gd name="csX0" fmla="*/ 278295 w 3538330"/>
              <a:gd name="csY0" fmla="*/ 1252330 h 4234069"/>
              <a:gd name="csX1" fmla="*/ 1212574 w 3538330"/>
              <a:gd name="csY1" fmla="*/ 0 h 4234069"/>
              <a:gd name="csX2" fmla="*/ 2405269 w 3538330"/>
              <a:gd name="csY2" fmla="*/ 646043 h 4234069"/>
              <a:gd name="csX3" fmla="*/ 3538330 w 3538330"/>
              <a:gd name="csY3" fmla="*/ 2743200 h 4234069"/>
              <a:gd name="csX4" fmla="*/ 3538330 w 3538330"/>
              <a:gd name="csY4" fmla="*/ 4234069 h 4234069"/>
              <a:gd name="csX5" fmla="*/ 0 w 3538330"/>
              <a:gd name="csY5" fmla="*/ 4224130 h 4234069"/>
              <a:gd name="csX6" fmla="*/ 29817 w 3538330"/>
              <a:gd name="csY6" fmla="*/ 1580322 h 4234069"/>
              <a:gd name="csX7" fmla="*/ 278295 w 3538330"/>
              <a:gd name="csY7" fmla="*/ 1252330 h 423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38330" h="4234069">
                <a:moveTo>
                  <a:pt x="278295" y="1252330"/>
                </a:moveTo>
                <a:lnTo>
                  <a:pt x="1212574" y="0"/>
                </a:lnTo>
                <a:lnTo>
                  <a:pt x="2405269" y="646043"/>
                </a:lnTo>
                <a:lnTo>
                  <a:pt x="3538330" y="2743200"/>
                </a:lnTo>
                <a:lnTo>
                  <a:pt x="3538330" y="4234069"/>
                </a:lnTo>
                <a:lnTo>
                  <a:pt x="0" y="4224130"/>
                </a:lnTo>
                <a:lnTo>
                  <a:pt x="29817" y="1580322"/>
                </a:lnTo>
                <a:lnTo>
                  <a:pt x="278295" y="1252330"/>
                </a:lnTo>
                <a:close/>
              </a:path>
            </a:pathLst>
          </a:custGeom>
          <a:noFill/>
          <a:ln w="28575">
            <a:solidFill>
              <a:srgbClr val="33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2BCEFD24-9330-AA8B-22C5-794EF1686DB1}"/>
              </a:ext>
            </a:extLst>
          </p:cNvPr>
          <p:cNvSpPr/>
          <p:nvPr/>
        </p:nvSpPr>
        <p:spPr>
          <a:xfrm>
            <a:off x="6231835" y="1928191"/>
            <a:ext cx="3299791" cy="3260035"/>
          </a:xfrm>
          <a:custGeom>
            <a:avLst/>
            <a:gdLst>
              <a:gd name="csX0" fmla="*/ 2087217 w 3299791"/>
              <a:gd name="csY0" fmla="*/ 1987826 h 3260035"/>
              <a:gd name="csX1" fmla="*/ 3299791 w 3299791"/>
              <a:gd name="csY1" fmla="*/ 347870 h 3260035"/>
              <a:gd name="csX2" fmla="*/ 2315817 w 3299791"/>
              <a:gd name="csY2" fmla="*/ 139148 h 3260035"/>
              <a:gd name="csX3" fmla="*/ 536713 w 3299791"/>
              <a:gd name="csY3" fmla="*/ 0 h 3260035"/>
              <a:gd name="csX4" fmla="*/ 0 w 3299791"/>
              <a:gd name="csY4" fmla="*/ 934279 h 3260035"/>
              <a:gd name="csX5" fmla="*/ 0 w 3299791"/>
              <a:gd name="csY5" fmla="*/ 3260035 h 3260035"/>
              <a:gd name="csX6" fmla="*/ 2107095 w 3299791"/>
              <a:gd name="csY6" fmla="*/ 3250096 h 3260035"/>
              <a:gd name="csX7" fmla="*/ 2087217 w 3299791"/>
              <a:gd name="csY7" fmla="*/ 1987826 h 32600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99791" h="3260035">
                <a:moveTo>
                  <a:pt x="2087217" y="1987826"/>
                </a:moveTo>
                <a:lnTo>
                  <a:pt x="3299791" y="347870"/>
                </a:lnTo>
                <a:lnTo>
                  <a:pt x="2315817" y="139148"/>
                </a:lnTo>
                <a:lnTo>
                  <a:pt x="536713" y="0"/>
                </a:lnTo>
                <a:lnTo>
                  <a:pt x="0" y="934279"/>
                </a:lnTo>
                <a:lnTo>
                  <a:pt x="0" y="3260035"/>
                </a:lnTo>
                <a:lnTo>
                  <a:pt x="2107095" y="3250096"/>
                </a:lnTo>
                <a:lnTo>
                  <a:pt x="2087217" y="1987826"/>
                </a:lnTo>
                <a:close/>
              </a:path>
            </a:pathLst>
          </a:custGeom>
          <a:noFill/>
          <a:ln w="28575">
            <a:solidFill>
              <a:srgbClr val="33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2C52DDF7-47F9-A325-9F45-5C4ADEA1B0D3}"/>
              </a:ext>
            </a:extLst>
          </p:cNvPr>
          <p:cNvSpPr/>
          <p:nvPr/>
        </p:nvSpPr>
        <p:spPr>
          <a:xfrm>
            <a:off x="3548270" y="874643"/>
            <a:ext cx="3329608" cy="1948070"/>
          </a:xfrm>
          <a:custGeom>
            <a:avLst/>
            <a:gdLst>
              <a:gd name="csX0" fmla="*/ 3329608 w 3329608"/>
              <a:gd name="csY0" fmla="*/ 854766 h 1948070"/>
              <a:gd name="csX1" fmla="*/ 2673626 w 3329608"/>
              <a:gd name="csY1" fmla="*/ 1948070 h 1948070"/>
              <a:gd name="csX2" fmla="*/ 1669773 w 3329608"/>
              <a:gd name="csY2" fmla="*/ 1351722 h 1948070"/>
              <a:gd name="csX3" fmla="*/ 864704 w 3329608"/>
              <a:gd name="csY3" fmla="*/ 884583 h 1948070"/>
              <a:gd name="csX4" fmla="*/ 149087 w 3329608"/>
              <a:gd name="csY4" fmla="*/ 1093305 h 1948070"/>
              <a:gd name="csX5" fmla="*/ 0 w 3329608"/>
              <a:gd name="csY5" fmla="*/ 646044 h 1948070"/>
              <a:gd name="csX6" fmla="*/ 1073426 w 3329608"/>
              <a:gd name="csY6" fmla="*/ 327992 h 1948070"/>
              <a:gd name="csX7" fmla="*/ 1103243 w 3329608"/>
              <a:gd name="csY7" fmla="*/ 0 h 1948070"/>
              <a:gd name="csX8" fmla="*/ 2295939 w 3329608"/>
              <a:gd name="csY8" fmla="*/ 19879 h 1948070"/>
              <a:gd name="csX9" fmla="*/ 3329608 w 3329608"/>
              <a:gd name="csY9" fmla="*/ 854766 h 1948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329608" h="1948070">
                <a:moveTo>
                  <a:pt x="3329608" y="854766"/>
                </a:moveTo>
                <a:lnTo>
                  <a:pt x="2673626" y="1948070"/>
                </a:lnTo>
                <a:lnTo>
                  <a:pt x="1669773" y="1351722"/>
                </a:lnTo>
                <a:lnTo>
                  <a:pt x="864704" y="884583"/>
                </a:lnTo>
                <a:lnTo>
                  <a:pt x="149087" y="1093305"/>
                </a:lnTo>
                <a:lnTo>
                  <a:pt x="0" y="646044"/>
                </a:lnTo>
                <a:lnTo>
                  <a:pt x="1073426" y="327992"/>
                </a:lnTo>
                <a:lnTo>
                  <a:pt x="1103243" y="0"/>
                </a:lnTo>
                <a:lnTo>
                  <a:pt x="2295939" y="19879"/>
                </a:lnTo>
                <a:lnTo>
                  <a:pt x="3329608" y="854766"/>
                </a:lnTo>
                <a:close/>
              </a:path>
            </a:pathLst>
          </a:custGeom>
          <a:noFill/>
          <a:ln w="28575">
            <a:solidFill>
              <a:srgbClr val="33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BC60557-85A1-D09B-4EC4-A71C90C045BF}"/>
              </a:ext>
            </a:extLst>
          </p:cNvPr>
          <p:cNvSpPr/>
          <p:nvPr/>
        </p:nvSpPr>
        <p:spPr>
          <a:xfrm>
            <a:off x="288234" y="1252331"/>
            <a:ext cx="3419061" cy="1828800"/>
          </a:xfrm>
          <a:custGeom>
            <a:avLst/>
            <a:gdLst>
              <a:gd name="csX0" fmla="*/ 0 w 3379304"/>
              <a:gd name="csY0" fmla="*/ 0 h 1649895"/>
              <a:gd name="csX1" fmla="*/ 19878 w 3379304"/>
              <a:gd name="csY1" fmla="*/ 1033669 h 1649895"/>
              <a:gd name="csX2" fmla="*/ 288235 w 3379304"/>
              <a:gd name="csY2" fmla="*/ 1033669 h 1649895"/>
              <a:gd name="csX3" fmla="*/ 248478 w 3379304"/>
              <a:gd name="csY3" fmla="*/ 1649895 h 1649895"/>
              <a:gd name="csX4" fmla="*/ 2186608 w 3379304"/>
              <a:gd name="csY4" fmla="*/ 1630017 h 1649895"/>
              <a:gd name="csX5" fmla="*/ 3379304 w 3379304"/>
              <a:gd name="csY5" fmla="*/ 626165 h 1649895"/>
              <a:gd name="csX6" fmla="*/ 3230217 w 3379304"/>
              <a:gd name="csY6" fmla="*/ 119269 h 1649895"/>
              <a:gd name="csX7" fmla="*/ 0 w 3379304"/>
              <a:gd name="csY7" fmla="*/ 0 h 16498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79304" h="1649895">
                <a:moveTo>
                  <a:pt x="0" y="0"/>
                </a:moveTo>
                <a:lnTo>
                  <a:pt x="19878" y="1033669"/>
                </a:lnTo>
                <a:lnTo>
                  <a:pt x="288235" y="1033669"/>
                </a:lnTo>
                <a:lnTo>
                  <a:pt x="248478" y="1649895"/>
                </a:lnTo>
                <a:lnTo>
                  <a:pt x="2186608" y="1630017"/>
                </a:lnTo>
                <a:lnTo>
                  <a:pt x="3379304" y="626165"/>
                </a:lnTo>
                <a:lnTo>
                  <a:pt x="3230217" y="119269"/>
                </a:lnTo>
                <a:lnTo>
                  <a:pt x="0" y="0"/>
                </a:lnTo>
                <a:close/>
              </a:path>
            </a:pathLst>
          </a:custGeom>
          <a:noFill/>
          <a:ln w="28575">
            <a:solidFill>
              <a:srgbClr val="33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8B61165-A51E-5686-9563-0180DC2A25E3}"/>
              </a:ext>
            </a:extLst>
          </p:cNvPr>
          <p:cNvSpPr txBox="1"/>
          <p:nvPr/>
        </p:nvSpPr>
        <p:spPr>
          <a:xfrm>
            <a:off x="718731" y="1331182"/>
            <a:ext cx="1532203" cy="369332"/>
          </a:xfrm>
          <a:prstGeom prst="rect">
            <a:avLst/>
          </a:prstGeom>
          <a:noFill/>
        </p:spPr>
        <p:txBody>
          <a:bodyPr wrap="square" rtlCol="0">
            <a:spAutoFit/>
          </a:bodyPr>
          <a:lstStyle/>
          <a:p>
            <a:r>
              <a:rPr lang="en-US" dirty="0">
                <a:ln>
                  <a:solidFill>
                    <a:schemeClr val="tx1"/>
                  </a:solidFill>
                </a:ln>
                <a:effectLst/>
              </a:rPr>
              <a:t>Prosser Area</a:t>
            </a:r>
          </a:p>
        </p:txBody>
      </p:sp>
      <p:sp>
        <p:nvSpPr>
          <p:cNvPr id="8" name="TextBox 7">
            <a:extLst>
              <a:ext uri="{FF2B5EF4-FFF2-40B4-BE49-F238E27FC236}">
                <a16:creationId xmlns:a16="http://schemas.microsoft.com/office/drawing/2014/main" id="{BCD3D94B-1892-5E34-BE72-83614EAA43A0}"/>
              </a:ext>
            </a:extLst>
          </p:cNvPr>
          <p:cNvSpPr txBox="1"/>
          <p:nvPr/>
        </p:nvSpPr>
        <p:spPr>
          <a:xfrm>
            <a:off x="4003663" y="1937993"/>
            <a:ext cx="1532203" cy="646331"/>
          </a:xfrm>
          <a:prstGeom prst="rect">
            <a:avLst/>
          </a:prstGeom>
          <a:noFill/>
        </p:spPr>
        <p:txBody>
          <a:bodyPr wrap="square" rtlCol="0">
            <a:spAutoFit/>
          </a:bodyPr>
          <a:lstStyle/>
          <a:p>
            <a:r>
              <a:rPr lang="en-US" dirty="0">
                <a:ln>
                  <a:solidFill>
                    <a:schemeClr val="tx1"/>
                  </a:solidFill>
                </a:ln>
                <a:effectLst/>
              </a:rPr>
              <a:t>Benton </a:t>
            </a:r>
          </a:p>
          <a:p>
            <a:r>
              <a:rPr lang="en-US" dirty="0">
                <a:ln>
                  <a:solidFill>
                    <a:schemeClr val="tx1"/>
                  </a:solidFill>
                </a:ln>
                <a:effectLst/>
              </a:rPr>
              <a:t>City Area</a:t>
            </a:r>
          </a:p>
        </p:txBody>
      </p:sp>
      <p:sp>
        <p:nvSpPr>
          <p:cNvPr id="9" name="TextBox 8">
            <a:extLst>
              <a:ext uri="{FF2B5EF4-FFF2-40B4-BE49-F238E27FC236}">
                <a16:creationId xmlns:a16="http://schemas.microsoft.com/office/drawing/2014/main" id="{BA63C518-9C39-64C9-1271-FEED2C07463D}"/>
              </a:ext>
            </a:extLst>
          </p:cNvPr>
          <p:cNvSpPr txBox="1"/>
          <p:nvPr/>
        </p:nvSpPr>
        <p:spPr>
          <a:xfrm>
            <a:off x="7006858" y="4228970"/>
            <a:ext cx="1532203" cy="923330"/>
          </a:xfrm>
          <a:prstGeom prst="rect">
            <a:avLst/>
          </a:prstGeom>
          <a:noFill/>
        </p:spPr>
        <p:txBody>
          <a:bodyPr wrap="square" rtlCol="0">
            <a:spAutoFit/>
          </a:bodyPr>
          <a:lstStyle/>
          <a:p>
            <a:r>
              <a:rPr lang="en-US" dirty="0">
                <a:ln>
                  <a:solidFill>
                    <a:schemeClr val="tx1"/>
                  </a:solidFill>
                </a:ln>
                <a:effectLst/>
              </a:rPr>
              <a:t>West Kennewick Area</a:t>
            </a:r>
          </a:p>
        </p:txBody>
      </p:sp>
      <p:sp>
        <p:nvSpPr>
          <p:cNvPr id="10" name="TextBox 9">
            <a:extLst>
              <a:ext uri="{FF2B5EF4-FFF2-40B4-BE49-F238E27FC236}">
                <a16:creationId xmlns:a16="http://schemas.microsoft.com/office/drawing/2014/main" id="{101E86B4-7433-6AA3-0CA9-64A48F635926}"/>
              </a:ext>
            </a:extLst>
          </p:cNvPr>
          <p:cNvSpPr txBox="1"/>
          <p:nvPr/>
        </p:nvSpPr>
        <p:spPr>
          <a:xfrm>
            <a:off x="8813890" y="5349446"/>
            <a:ext cx="1532203" cy="923330"/>
          </a:xfrm>
          <a:prstGeom prst="rect">
            <a:avLst/>
          </a:prstGeom>
          <a:noFill/>
        </p:spPr>
        <p:txBody>
          <a:bodyPr wrap="square" rtlCol="0">
            <a:spAutoFit/>
          </a:bodyPr>
          <a:lstStyle/>
          <a:p>
            <a:r>
              <a:rPr lang="en-US" dirty="0">
                <a:ln>
                  <a:solidFill>
                    <a:schemeClr val="tx1"/>
                  </a:solidFill>
                </a:ln>
                <a:effectLst/>
              </a:rPr>
              <a:t>East Kennewick Area</a:t>
            </a:r>
          </a:p>
        </p:txBody>
      </p:sp>
      <p:sp>
        <p:nvSpPr>
          <p:cNvPr id="12" name="Text 19">
            <a:extLst>
              <a:ext uri="{FF2B5EF4-FFF2-40B4-BE49-F238E27FC236}">
                <a16:creationId xmlns:a16="http://schemas.microsoft.com/office/drawing/2014/main" id="{D1558B16-4D8C-E175-55F9-DEAC288D87A9}"/>
              </a:ext>
            </a:extLst>
          </p:cNvPr>
          <p:cNvSpPr/>
          <p:nvPr/>
        </p:nvSpPr>
        <p:spPr>
          <a:xfrm>
            <a:off x="673401" y="5426197"/>
            <a:ext cx="3330262" cy="540091"/>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0" u="none" strike="noStrike" dirty="0">
                <a:solidFill>
                  <a:srgbClr val="5A6B73"/>
                </a:solidFill>
                <a:effectLst/>
                <a:uFillTx/>
                <a:latin typeface="Arial"/>
              </a:rPr>
              <a:t>Farm planning area studied annually as part of the Large Irrigator Plan</a:t>
            </a:r>
            <a:endParaRPr lang="en-US" sz="1500" b="0" u="none" strike="noStrike" dirty="0">
              <a:solidFill>
                <a:srgbClr val="000000"/>
              </a:solidFill>
              <a:effectLst/>
              <a:uFillTx/>
              <a:latin typeface="Arial"/>
            </a:endParaRPr>
          </a:p>
        </p:txBody>
      </p:sp>
      <p:sp>
        <p:nvSpPr>
          <p:cNvPr id="14" name="Rectangle: Rounded Corners 13">
            <a:extLst>
              <a:ext uri="{FF2B5EF4-FFF2-40B4-BE49-F238E27FC236}">
                <a16:creationId xmlns:a16="http://schemas.microsoft.com/office/drawing/2014/main" id="{0A451BAF-BBF7-E88F-5FF9-FABA07EBF615}"/>
              </a:ext>
            </a:extLst>
          </p:cNvPr>
          <p:cNvSpPr/>
          <p:nvPr/>
        </p:nvSpPr>
        <p:spPr>
          <a:xfrm>
            <a:off x="718731" y="5349446"/>
            <a:ext cx="3330262" cy="804503"/>
          </a:xfrm>
          <a:prstGeom prst="roundRect">
            <a:avLst/>
          </a:prstGeom>
          <a:noFill/>
          <a:ln w="31750">
            <a:solidFill>
              <a:srgbClr val="33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72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p:bldP spid="8" grpId="0"/>
      <p:bldP spid="9" grpId="0"/>
      <p:bldP spid="10" grpId="0"/>
      <p:bldP spid="12"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3200" b="1" u="none" strike="noStrike" dirty="0">
                <a:solidFill>
                  <a:srgbClr val="FFFFFF"/>
                </a:solidFill>
                <a:effectLst/>
                <a:uFillTx/>
                <a:latin typeface="Arial"/>
                <a:ea typeface="Arial"/>
              </a:rPr>
              <a:t>East Kennewick  $1.5M</a:t>
            </a:r>
            <a:endParaRPr lang="en-US" sz="3200" b="0" u="none" strike="noStrike" dirty="0">
              <a:solidFill>
                <a:srgbClr val="000000"/>
              </a:solidFill>
              <a:effectLst/>
              <a:uFillTx/>
              <a:latin typeface="Arial"/>
            </a:endParaRPr>
          </a:p>
        </p:txBody>
      </p:sp>
      <p:sp>
        <p:nvSpPr>
          <p:cNvPr id="118" name="Text 1"/>
          <p:cNvSpPr/>
          <p:nvPr/>
        </p:nvSpPr>
        <p:spPr>
          <a:xfrm>
            <a:off x="8579803" y="3395015"/>
            <a:ext cx="29714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solidFill>
                  <a:srgbClr val="3C8D73"/>
                </a:solidFill>
                <a:effectLst/>
                <a:uFillTx/>
                <a:latin typeface="Arial"/>
              </a:rPr>
              <a:t>Planning Focus</a:t>
            </a:r>
            <a:endParaRPr lang="en-US" sz="2000" b="0" u="none" strike="noStrike">
              <a:solidFill>
                <a:srgbClr val="000000"/>
              </a:solidFill>
              <a:effectLst/>
              <a:uFillTx/>
              <a:latin typeface="Arial"/>
            </a:endParaRPr>
          </a:p>
        </p:txBody>
      </p:sp>
      <p:sp>
        <p:nvSpPr>
          <p:cNvPr id="119" name="Shape 2"/>
          <p:cNvSpPr/>
          <p:nvPr/>
        </p:nvSpPr>
        <p:spPr>
          <a:xfrm>
            <a:off x="8525083" y="3916295"/>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20" name="Text 3"/>
          <p:cNvSpPr/>
          <p:nvPr/>
        </p:nvSpPr>
        <p:spPr>
          <a:xfrm>
            <a:off x="8689603" y="4089815"/>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Bridge to Bridge</a:t>
            </a:r>
            <a:endParaRPr lang="en-US" sz="1550" b="0" u="none" strike="noStrike">
              <a:solidFill>
                <a:srgbClr val="000000"/>
              </a:solidFill>
              <a:effectLst/>
              <a:uFillTx/>
              <a:latin typeface="Arial"/>
            </a:endParaRPr>
          </a:p>
        </p:txBody>
      </p:sp>
      <p:sp>
        <p:nvSpPr>
          <p:cNvPr id="121" name="Shape 4"/>
          <p:cNvSpPr/>
          <p:nvPr/>
        </p:nvSpPr>
        <p:spPr>
          <a:xfrm>
            <a:off x="8525083" y="4702535"/>
            <a:ext cx="3035520" cy="603000"/>
          </a:xfrm>
          <a:prstGeom prst="roundRect">
            <a:avLst>
              <a:gd name="adj" fmla="val 6061"/>
            </a:avLst>
          </a:prstGeom>
          <a:solidFill>
            <a:srgbClr val="F2F5F3"/>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22" name="Text 5"/>
          <p:cNvSpPr/>
          <p:nvPr/>
        </p:nvSpPr>
        <p:spPr>
          <a:xfrm>
            <a:off x="8689603" y="4876415"/>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dirty="0">
                <a:solidFill>
                  <a:srgbClr val="123041"/>
                </a:solidFill>
                <a:effectLst/>
                <a:uFillTx/>
                <a:latin typeface="Arial"/>
              </a:rPr>
              <a:t>Finley Growth Area</a:t>
            </a:r>
            <a:endParaRPr lang="en-US" sz="1550" b="0" u="none" strike="noStrike" dirty="0">
              <a:solidFill>
                <a:srgbClr val="000000"/>
              </a:solidFill>
              <a:effectLst/>
              <a:uFillTx/>
              <a:latin typeface="Arial"/>
            </a:endParaRPr>
          </a:p>
        </p:txBody>
      </p:sp>
      <p:sp>
        <p:nvSpPr>
          <p:cNvPr id="123" name="Shape 6"/>
          <p:cNvSpPr/>
          <p:nvPr/>
        </p:nvSpPr>
        <p:spPr>
          <a:xfrm>
            <a:off x="8525083" y="5489135"/>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24" name="Text 7"/>
          <p:cNvSpPr/>
          <p:nvPr/>
        </p:nvSpPr>
        <p:spPr>
          <a:xfrm>
            <a:off x="8689603" y="5662655"/>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dirty="0">
                <a:solidFill>
                  <a:srgbClr val="123041"/>
                </a:solidFill>
                <a:effectLst/>
                <a:uFillTx/>
                <a:latin typeface="Arial"/>
              </a:rPr>
              <a:t>SCADA / aging equipment</a:t>
            </a:r>
            <a:endParaRPr lang="en-US" sz="1550" b="0" u="none" strike="noStrike" dirty="0">
              <a:solidFill>
                <a:srgbClr val="000000"/>
              </a:solidFill>
              <a:effectLst/>
              <a:uFillTx/>
              <a:latin typeface="Arial"/>
            </a:endParaRPr>
          </a:p>
        </p:txBody>
      </p:sp>
      <p:sp>
        <p:nvSpPr>
          <p:cNvPr id="125" name="PlaceHolder 1"/>
          <p:cNvSpPr>
            <a:spLocks noGrp="1"/>
          </p:cNvSpPr>
          <p:nvPr>
            <p:ph type="sldNum" idx="11"/>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CBA719F0-C7A7-4607-AE52-BE9B0563AD8A}" type="slidenum">
              <a:rPr lang="en-US" sz="1000" b="0" u="none" strike="noStrike">
                <a:solidFill>
                  <a:srgbClr val="FFFFFF"/>
                </a:solidFill>
                <a:effectLst/>
                <a:uFillTx/>
                <a:latin typeface="Arial"/>
                <a:ea typeface="Arial"/>
              </a:rPr>
              <a:t>10</a:t>
            </a:fld>
            <a:endParaRPr lang="en-US" sz="1000" b="0" u="none" strike="noStrike" dirty="0">
              <a:solidFill>
                <a:srgbClr val="000000"/>
              </a:solidFill>
              <a:effectLst/>
              <a:uFillTx/>
              <a:latin typeface="Times New Roman"/>
            </a:endParaRPr>
          </a:p>
        </p:txBody>
      </p:sp>
      <p:pic>
        <p:nvPicPr>
          <p:cNvPr id="3" name="Picture 2">
            <a:extLst>
              <a:ext uri="{FF2B5EF4-FFF2-40B4-BE49-F238E27FC236}">
                <a16:creationId xmlns:a16="http://schemas.microsoft.com/office/drawing/2014/main" id="{27630494-A6D2-D70A-A5C0-1EAAB5B07A75}"/>
              </a:ext>
            </a:extLst>
          </p:cNvPr>
          <p:cNvPicPr>
            <a:picLocks noChangeAspect="1"/>
          </p:cNvPicPr>
          <p:nvPr/>
        </p:nvPicPr>
        <p:blipFill>
          <a:blip r:embed="rId3"/>
          <a:stretch>
            <a:fillRect/>
          </a:stretch>
        </p:blipFill>
        <p:spPr>
          <a:xfrm>
            <a:off x="274320" y="1097280"/>
            <a:ext cx="7714286" cy="5285714"/>
          </a:xfrm>
          <a:prstGeom prst="rect">
            <a:avLst/>
          </a:prstGeom>
        </p:spPr>
      </p:pic>
      <p:graphicFrame>
        <p:nvGraphicFramePr>
          <p:cNvPr id="9" name="Table 8">
            <a:extLst>
              <a:ext uri="{FF2B5EF4-FFF2-40B4-BE49-F238E27FC236}">
                <a16:creationId xmlns:a16="http://schemas.microsoft.com/office/drawing/2014/main" id="{8828207D-BF63-0956-B3FC-CE4E299BD7DC}"/>
              </a:ext>
            </a:extLst>
          </p:cNvPr>
          <p:cNvGraphicFramePr>
            <a:graphicFrameLocks noGrp="1"/>
          </p:cNvGraphicFramePr>
          <p:nvPr>
            <p:extLst>
              <p:ext uri="{D42A27DB-BD31-4B8C-83A1-F6EECF244321}">
                <p14:modId xmlns:p14="http://schemas.microsoft.com/office/powerpoint/2010/main" val="1644335961"/>
              </p:ext>
            </p:extLst>
          </p:nvPr>
        </p:nvGraphicFramePr>
        <p:xfrm>
          <a:off x="6890080" y="765865"/>
          <a:ext cx="5207000" cy="2027555"/>
        </p:xfrm>
        <a:graphic>
          <a:graphicData uri="http://schemas.openxmlformats.org/drawingml/2006/table">
            <a:tbl>
              <a:tblPr/>
              <a:tblGrid>
                <a:gridCol w="1777923">
                  <a:extLst>
                    <a:ext uri="{9D8B030D-6E8A-4147-A177-3AD203B41FA5}">
                      <a16:colId xmlns:a16="http://schemas.microsoft.com/office/drawing/2014/main" val="3563912816"/>
                    </a:ext>
                  </a:extLst>
                </a:gridCol>
                <a:gridCol w="570456">
                  <a:extLst>
                    <a:ext uri="{9D8B030D-6E8A-4147-A177-3AD203B41FA5}">
                      <a16:colId xmlns:a16="http://schemas.microsoft.com/office/drawing/2014/main" val="2071563238"/>
                    </a:ext>
                  </a:extLst>
                </a:gridCol>
                <a:gridCol w="446858">
                  <a:extLst>
                    <a:ext uri="{9D8B030D-6E8A-4147-A177-3AD203B41FA5}">
                      <a16:colId xmlns:a16="http://schemas.microsoft.com/office/drawing/2014/main" val="4091823546"/>
                    </a:ext>
                  </a:extLst>
                </a:gridCol>
                <a:gridCol w="570456">
                  <a:extLst>
                    <a:ext uri="{9D8B030D-6E8A-4147-A177-3AD203B41FA5}">
                      <a16:colId xmlns:a16="http://schemas.microsoft.com/office/drawing/2014/main" val="1478841631"/>
                    </a:ext>
                  </a:extLst>
                </a:gridCol>
                <a:gridCol w="446858">
                  <a:extLst>
                    <a:ext uri="{9D8B030D-6E8A-4147-A177-3AD203B41FA5}">
                      <a16:colId xmlns:a16="http://schemas.microsoft.com/office/drawing/2014/main" val="640389613"/>
                    </a:ext>
                  </a:extLst>
                </a:gridCol>
                <a:gridCol w="570456">
                  <a:extLst>
                    <a:ext uri="{9D8B030D-6E8A-4147-A177-3AD203B41FA5}">
                      <a16:colId xmlns:a16="http://schemas.microsoft.com/office/drawing/2014/main" val="616433249"/>
                    </a:ext>
                  </a:extLst>
                </a:gridCol>
                <a:gridCol w="823993">
                  <a:extLst>
                    <a:ext uri="{9D8B030D-6E8A-4147-A177-3AD203B41FA5}">
                      <a16:colId xmlns:a16="http://schemas.microsoft.com/office/drawing/2014/main" val="2214055729"/>
                    </a:ext>
                  </a:extLst>
                </a:gridCol>
              </a:tblGrid>
              <a:tr h="278765">
                <a:tc gridSpan="7">
                  <a:txBody>
                    <a:bodyPr/>
                    <a:lstStyle/>
                    <a:p>
                      <a:pPr algn="ctr" fontAlgn="ctr">
                        <a:buNone/>
                      </a:pPr>
                      <a:r>
                        <a:rPr lang="en-US" sz="1130" b="0" i="0" u="none" strike="noStrike" dirty="0">
                          <a:solidFill>
                            <a:srgbClr val="FFFFFF"/>
                          </a:solidFill>
                          <a:effectLst/>
                          <a:latin typeface="Arial" panose="020B0604020202020204" pitchFamily="34" charset="0"/>
                        </a:rPr>
                        <a:t>East Kennewick Distribution Capital Budget Forecast ($K)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1F7F4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5058579"/>
                  </a:ext>
                </a:extLst>
              </a:tr>
              <a:tr h="354965">
                <a:tc>
                  <a:txBody>
                    <a:bodyPr/>
                    <a:lstStyle/>
                    <a:p>
                      <a:pPr algn="ctr" fontAlgn="ctr">
                        <a:buNone/>
                      </a:pPr>
                      <a:r>
                        <a:rPr lang="en-US" sz="1100" b="0" i="0" u="none" strike="noStrike">
                          <a:solidFill>
                            <a:srgbClr val="FFFFFF"/>
                          </a:solidFill>
                          <a:effectLst/>
                          <a:latin typeface="Arial" panose="020B0604020202020204" pitchFamily="34" charset="0"/>
                        </a:rPr>
                        <a:t>Project Type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a:solidFill>
                            <a:srgbClr val="FF0000"/>
                          </a:solidFill>
                          <a:effectLst/>
                          <a:latin typeface="Arial" panose="020B0604020202020204" pitchFamily="34" charset="0"/>
                        </a:rPr>
                        <a:t>2027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B050"/>
                          </a:solidFill>
                          <a:effectLst/>
                          <a:latin typeface="Arial" panose="020B0604020202020204" pitchFamily="34" charset="0"/>
                        </a:rPr>
                        <a:t>2028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70C0"/>
                          </a:solidFill>
                          <a:effectLst/>
                          <a:latin typeface="Arial" panose="020B0604020202020204" pitchFamily="34" charset="0"/>
                        </a:rPr>
                        <a:t>2029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C000"/>
                          </a:solidFill>
                          <a:effectLst/>
                          <a:latin typeface="Arial" panose="020B0604020202020204" pitchFamily="34" charset="0"/>
                        </a:rPr>
                        <a:t>2030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7030A0"/>
                          </a:solidFill>
                          <a:effectLst/>
                          <a:latin typeface="Arial" panose="020B0604020202020204" pitchFamily="34" charset="0"/>
                        </a:rPr>
                        <a:t>2031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0" i="0" u="none" strike="noStrike">
                          <a:solidFill>
                            <a:srgbClr val="FFFFFF"/>
                          </a:solidFill>
                          <a:effectLst/>
                          <a:latin typeface="Arial" panose="020B0604020202020204" pitchFamily="34" charset="0"/>
                        </a:rPr>
                        <a:t>27-31 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3408597756"/>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Sub. Controls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42.3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42.3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140665929"/>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Battery Replacement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24.6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25.4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27.6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77.7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1815718431"/>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SCADA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55.3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55.3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046971834"/>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Kennewick East Dist.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410.7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272.3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616.7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1,299.7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3084141568"/>
                  </a:ext>
                </a:extLst>
              </a:tr>
              <a:tr h="278765">
                <a:tc>
                  <a:txBody>
                    <a:bodyPr/>
                    <a:lstStyle/>
                    <a:p>
                      <a:pPr algn="l"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dirty="0">
                          <a:solidFill>
                            <a:srgbClr val="FFFFFF"/>
                          </a:solidFill>
                          <a:effectLst/>
                          <a:latin typeface="Arial" panose="020B0604020202020204" pitchFamily="34" charset="0"/>
                        </a:rPr>
                        <a:t>1,474.9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901054393"/>
                  </a:ext>
                </a:extLst>
              </a:tr>
            </a:tbl>
          </a:graphicData>
        </a:graphic>
      </p:graphicFrame>
      <p:sp>
        <p:nvSpPr>
          <p:cNvPr id="10" name="Rectangle: Rounded Corners 9">
            <a:extLst>
              <a:ext uri="{FF2B5EF4-FFF2-40B4-BE49-F238E27FC236}">
                <a16:creationId xmlns:a16="http://schemas.microsoft.com/office/drawing/2014/main" id="{E1E3B9D8-286C-DF0F-DFE3-C3A575A76E4F}"/>
              </a:ext>
            </a:extLst>
          </p:cNvPr>
          <p:cNvSpPr/>
          <p:nvPr/>
        </p:nvSpPr>
        <p:spPr>
          <a:xfrm rot="1330384">
            <a:off x="1450107" y="1559914"/>
            <a:ext cx="1837005" cy="646331"/>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39E6AF7-2E78-7D3B-AE30-31816F6863DA}"/>
              </a:ext>
            </a:extLst>
          </p:cNvPr>
          <p:cNvSpPr/>
          <p:nvPr/>
        </p:nvSpPr>
        <p:spPr>
          <a:xfrm>
            <a:off x="3219687" y="4089301"/>
            <a:ext cx="2947649" cy="1399834"/>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4312A08-A45A-1175-81EA-38D7280E7B37}"/>
              </a:ext>
            </a:extLst>
          </p:cNvPr>
          <p:cNvSpPr txBox="1"/>
          <p:nvPr/>
        </p:nvSpPr>
        <p:spPr>
          <a:xfrm>
            <a:off x="1654095" y="2256428"/>
            <a:ext cx="2603641" cy="382983"/>
          </a:xfrm>
          <a:prstGeom prst="rect">
            <a:avLst/>
          </a:prstGeom>
          <a:noFill/>
        </p:spPr>
        <p:txBody>
          <a:bodyPr wrap="square" rtlCol="0">
            <a:spAutoFit/>
          </a:bodyPr>
          <a:lstStyle/>
          <a:p>
            <a:r>
              <a:rPr lang="en-US" dirty="0">
                <a:ln>
                  <a:solidFill>
                    <a:schemeClr val="tx1"/>
                  </a:solidFill>
                </a:ln>
                <a:effectLst/>
              </a:rPr>
              <a:t>Bridge to Bridge Project</a:t>
            </a:r>
          </a:p>
        </p:txBody>
      </p:sp>
      <p:sp>
        <p:nvSpPr>
          <p:cNvPr id="15" name="TextBox 14">
            <a:extLst>
              <a:ext uri="{FF2B5EF4-FFF2-40B4-BE49-F238E27FC236}">
                <a16:creationId xmlns:a16="http://schemas.microsoft.com/office/drawing/2014/main" id="{39A83EA5-6D9E-5A02-72E9-4B51E8D2B1E0}"/>
              </a:ext>
            </a:extLst>
          </p:cNvPr>
          <p:cNvSpPr txBox="1"/>
          <p:nvPr/>
        </p:nvSpPr>
        <p:spPr>
          <a:xfrm>
            <a:off x="3650635" y="5437567"/>
            <a:ext cx="2603641" cy="382983"/>
          </a:xfrm>
          <a:prstGeom prst="rect">
            <a:avLst/>
          </a:prstGeom>
          <a:noFill/>
        </p:spPr>
        <p:txBody>
          <a:bodyPr wrap="square" rtlCol="0">
            <a:spAutoFit/>
          </a:bodyPr>
          <a:lstStyle/>
          <a:p>
            <a:r>
              <a:rPr lang="en-US" dirty="0">
                <a:ln>
                  <a:solidFill>
                    <a:schemeClr val="tx1"/>
                  </a:solidFill>
                </a:ln>
                <a:effectLst/>
              </a:rPr>
              <a:t>Finley Growth Area</a:t>
            </a:r>
          </a:p>
        </p:txBody>
      </p:sp>
      <p:sp>
        <p:nvSpPr>
          <p:cNvPr id="2" name="TextBox 1">
            <a:extLst>
              <a:ext uri="{FF2B5EF4-FFF2-40B4-BE49-F238E27FC236}">
                <a16:creationId xmlns:a16="http://schemas.microsoft.com/office/drawing/2014/main" id="{7DDB3127-9F96-55F4-F2F5-2B244DE5D369}"/>
              </a:ext>
            </a:extLst>
          </p:cNvPr>
          <p:cNvSpPr txBox="1"/>
          <p:nvPr/>
        </p:nvSpPr>
        <p:spPr>
          <a:xfrm>
            <a:off x="4238462" y="4555823"/>
            <a:ext cx="1128196" cy="382983"/>
          </a:xfrm>
          <a:prstGeom prst="rect">
            <a:avLst/>
          </a:prstGeom>
          <a:noFill/>
        </p:spPr>
        <p:txBody>
          <a:bodyPr wrap="square" rtlCol="0">
            <a:spAutoFit/>
          </a:bodyPr>
          <a:lstStyle/>
          <a:p>
            <a:r>
              <a:rPr lang="en-US" dirty="0">
                <a:ln>
                  <a:solidFill>
                    <a:schemeClr val="tx1"/>
                  </a:solidFill>
                </a:ln>
                <a:effectLst/>
              </a:rPr>
              <a:t>$668.7k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P spid="15"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A7AEDF-733F-8F22-2ED5-4E6473E48D63}"/>
              </a:ext>
            </a:extLst>
          </p:cNvPr>
          <p:cNvPicPr>
            <a:picLocks noChangeAspect="1"/>
          </p:cNvPicPr>
          <p:nvPr/>
        </p:nvPicPr>
        <p:blipFill>
          <a:blip r:embed="rId3"/>
          <a:stretch>
            <a:fillRect/>
          </a:stretch>
        </p:blipFill>
        <p:spPr>
          <a:xfrm>
            <a:off x="4206240" y="1097280"/>
            <a:ext cx="7735715" cy="5264286"/>
          </a:xfrm>
          <a:prstGeom prst="rect">
            <a:avLst/>
          </a:prstGeom>
        </p:spPr>
      </p:pic>
      <p:sp>
        <p:nvSpPr>
          <p:cNvPr id="126"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3200" b="1" u="none" strike="noStrike" dirty="0">
                <a:solidFill>
                  <a:srgbClr val="FFFFFF"/>
                </a:solidFill>
                <a:effectLst/>
                <a:uFillTx/>
                <a:latin typeface="Arial"/>
                <a:ea typeface="Arial"/>
              </a:rPr>
              <a:t>West Kennewick  $7.1M</a:t>
            </a:r>
            <a:endParaRPr lang="en-US" sz="3200" b="0" u="none" strike="noStrike" dirty="0">
              <a:solidFill>
                <a:srgbClr val="000000"/>
              </a:solidFill>
              <a:effectLst/>
              <a:uFillTx/>
              <a:latin typeface="Arial"/>
            </a:endParaRPr>
          </a:p>
        </p:txBody>
      </p:sp>
      <p:sp>
        <p:nvSpPr>
          <p:cNvPr id="129" name="Text 1"/>
          <p:cNvSpPr/>
          <p:nvPr/>
        </p:nvSpPr>
        <p:spPr>
          <a:xfrm>
            <a:off x="683990" y="3429000"/>
            <a:ext cx="29714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solidFill>
                  <a:srgbClr val="3C8D73"/>
                </a:solidFill>
                <a:effectLst/>
                <a:uFillTx/>
                <a:latin typeface="Arial"/>
              </a:rPr>
              <a:t>Planning Focus</a:t>
            </a:r>
            <a:endParaRPr lang="en-US" sz="2000" b="0" u="none" strike="noStrike">
              <a:solidFill>
                <a:srgbClr val="000000"/>
              </a:solidFill>
              <a:effectLst/>
              <a:uFillTx/>
              <a:latin typeface="Arial"/>
            </a:endParaRPr>
          </a:p>
        </p:txBody>
      </p:sp>
      <p:sp>
        <p:nvSpPr>
          <p:cNvPr id="130" name="Shape 2"/>
          <p:cNvSpPr/>
          <p:nvPr/>
        </p:nvSpPr>
        <p:spPr>
          <a:xfrm>
            <a:off x="629270" y="3950280"/>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31" name="Text 3"/>
          <p:cNvSpPr/>
          <p:nvPr/>
        </p:nvSpPr>
        <p:spPr>
          <a:xfrm>
            <a:off x="793790" y="4123800"/>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dirty="0">
                <a:solidFill>
                  <a:srgbClr val="123041"/>
                </a:solidFill>
                <a:effectLst/>
                <a:uFillTx/>
                <a:latin typeface="Arial"/>
              </a:rPr>
              <a:t>Southridge</a:t>
            </a:r>
            <a:endParaRPr lang="en-US" sz="1550" b="0" u="none" strike="noStrike" dirty="0">
              <a:solidFill>
                <a:srgbClr val="000000"/>
              </a:solidFill>
              <a:effectLst/>
              <a:uFillTx/>
              <a:latin typeface="Arial"/>
            </a:endParaRPr>
          </a:p>
        </p:txBody>
      </p:sp>
      <p:sp>
        <p:nvSpPr>
          <p:cNvPr id="132" name="Shape 4"/>
          <p:cNvSpPr/>
          <p:nvPr/>
        </p:nvSpPr>
        <p:spPr>
          <a:xfrm>
            <a:off x="629270" y="4736520"/>
            <a:ext cx="3035520" cy="603000"/>
          </a:xfrm>
          <a:prstGeom prst="roundRect">
            <a:avLst>
              <a:gd name="adj" fmla="val 6061"/>
            </a:avLst>
          </a:prstGeom>
          <a:solidFill>
            <a:srgbClr val="F2F5F3"/>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33" name="Text 5"/>
          <p:cNvSpPr/>
          <p:nvPr/>
        </p:nvSpPr>
        <p:spPr>
          <a:xfrm>
            <a:off x="793790" y="4910400"/>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Vista Field</a:t>
            </a:r>
            <a:endParaRPr lang="en-US" sz="1550" b="0" u="none" strike="noStrike">
              <a:solidFill>
                <a:srgbClr val="000000"/>
              </a:solidFill>
              <a:effectLst/>
              <a:uFillTx/>
              <a:latin typeface="Arial"/>
            </a:endParaRPr>
          </a:p>
        </p:txBody>
      </p:sp>
      <p:sp>
        <p:nvSpPr>
          <p:cNvPr id="136" name="PlaceHolder 1"/>
          <p:cNvSpPr>
            <a:spLocks noGrp="1"/>
          </p:cNvSpPr>
          <p:nvPr>
            <p:ph type="sldNum" idx="12"/>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5974897F-BDB2-456F-9FFB-9B88B325BE3E}" type="slidenum">
              <a:rPr lang="en-US" sz="1000" b="0" u="none" strike="noStrike">
                <a:solidFill>
                  <a:srgbClr val="FFFFFF"/>
                </a:solidFill>
                <a:effectLst/>
                <a:uFillTx/>
                <a:latin typeface="Arial"/>
                <a:ea typeface="Arial"/>
              </a:rPr>
              <a:t>11</a:t>
            </a:fld>
            <a:endParaRPr lang="en-US" sz="1000" b="0" u="none" strike="noStrike" dirty="0">
              <a:solidFill>
                <a:srgbClr val="000000"/>
              </a:solidFill>
              <a:effectLst/>
              <a:uFillTx/>
              <a:latin typeface="Times New Roman"/>
            </a:endParaRPr>
          </a:p>
        </p:txBody>
      </p:sp>
      <p:graphicFrame>
        <p:nvGraphicFramePr>
          <p:cNvPr id="6" name="Table 5">
            <a:extLst>
              <a:ext uri="{FF2B5EF4-FFF2-40B4-BE49-F238E27FC236}">
                <a16:creationId xmlns:a16="http://schemas.microsoft.com/office/drawing/2014/main" id="{0231C051-22E7-B970-B331-503146F2A118}"/>
              </a:ext>
            </a:extLst>
          </p:cNvPr>
          <p:cNvGraphicFramePr>
            <a:graphicFrameLocks noGrp="1"/>
          </p:cNvGraphicFramePr>
          <p:nvPr>
            <p:extLst>
              <p:ext uri="{D42A27DB-BD31-4B8C-83A1-F6EECF244321}">
                <p14:modId xmlns:p14="http://schemas.microsoft.com/office/powerpoint/2010/main" val="3412374509"/>
              </p:ext>
            </p:extLst>
          </p:nvPr>
        </p:nvGraphicFramePr>
        <p:xfrm>
          <a:off x="87819" y="774726"/>
          <a:ext cx="5207000" cy="2306320"/>
        </p:xfrm>
        <a:graphic>
          <a:graphicData uri="http://schemas.openxmlformats.org/drawingml/2006/table">
            <a:tbl>
              <a:tblPr/>
              <a:tblGrid>
                <a:gridCol w="1777923">
                  <a:extLst>
                    <a:ext uri="{9D8B030D-6E8A-4147-A177-3AD203B41FA5}">
                      <a16:colId xmlns:a16="http://schemas.microsoft.com/office/drawing/2014/main" val="1289945371"/>
                    </a:ext>
                  </a:extLst>
                </a:gridCol>
                <a:gridCol w="570456">
                  <a:extLst>
                    <a:ext uri="{9D8B030D-6E8A-4147-A177-3AD203B41FA5}">
                      <a16:colId xmlns:a16="http://schemas.microsoft.com/office/drawing/2014/main" val="943883608"/>
                    </a:ext>
                  </a:extLst>
                </a:gridCol>
                <a:gridCol w="446858">
                  <a:extLst>
                    <a:ext uri="{9D8B030D-6E8A-4147-A177-3AD203B41FA5}">
                      <a16:colId xmlns:a16="http://schemas.microsoft.com/office/drawing/2014/main" val="10346370"/>
                    </a:ext>
                  </a:extLst>
                </a:gridCol>
                <a:gridCol w="570456">
                  <a:extLst>
                    <a:ext uri="{9D8B030D-6E8A-4147-A177-3AD203B41FA5}">
                      <a16:colId xmlns:a16="http://schemas.microsoft.com/office/drawing/2014/main" val="3357679718"/>
                    </a:ext>
                  </a:extLst>
                </a:gridCol>
                <a:gridCol w="446858">
                  <a:extLst>
                    <a:ext uri="{9D8B030D-6E8A-4147-A177-3AD203B41FA5}">
                      <a16:colId xmlns:a16="http://schemas.microsoft.com/office/drawing/2014/main" val="1174706405"/>
                    </a:ext>
                  </a:extLst>
                </a:gridCol>
                <a:gridCol w="570456">
                  <a:extLst>
                    <a:ext uri="{9D8B030D-6E8A-4147-A177-3AD203B41FA5}">
                      <a16:colId xmlns:a16="http://schemas.microsoft.com/office/drawing/2014/main" val="1867601061"/>
                    </a:ext>
                  </a:extLst>
                </a:gridCol>
                <a:gridCol w="823993">
                  <a:extLst>
                    <a:ext uri="{9D8B030D-6E8A-4147-A177-3AD203B41FA5}">
                      <a16:colId xmlns:a16="http://schemas.microsoft.com/office/drawing/2014/main" val="3512864010"/>
                    </a:ext>
                  </a:extLst>
                </a:gridCol>
              </a:tblGrid>
              <a:tr h="278765">
                <a:tc gridSpan="7">
                  <a:txBody>
                    <a:bodyPr/>
                    <a:lstStyle/>
                    <a:p>
                      <a:pPr algn="ctr" fontAlgn="ctr">
                        <a:buNone/>
                      </a:pPr>
                      <a:r>
                        <a:rPr lang="en-US" sz="1130" b="0" i="0" u="none" strike="noStrike" dirty="0">
                          <a:solidFill>
                            <a:srgbClr val="FFFFFF"/>
                          </a:solidFill>
                          <a:effectLst/>
                          <a:latin typeface="Arial" panose="020B0604020202020204" pitchFamily="34" charset="0"/>
                        </a:rPr>
                        <a:t> West Kennewick Distribution Capital Budget Forecast ($K)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1F7F4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5270663"/>
                  </a:ext>
                </a:extLst>
              </a:tr>
              <a:tr h="354965">
                <a:tc>
                  <a:txBody>
                    <a:bodyPr/>
                    <a:lstStyle/>
                    <a:p>
                      <a:pPr algn="ctr" fontAlgn="ctr">
                        <a:buNone/>
                      </a:pPr>
                      <a:r>
                        <a:rPr lang="en-US" sz="1100" b="0" i="0" u="none" strike="noStrike">
                          <a:solidFill>
                            <a:srgbClr val="FFFFFF"/>
                          </a:solidFill>
                          <a:effectLst/>
                          <a:latin typeface="Arial" panose="020B0604020202020204" pitchFamily="34" charset="0"/>
                        </a:rPr>
                        <a:t>Project Type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a:solidFill>
                            <a:srgbClr val="FF0000"/>
                          </a:solidFill>
                          <a:effectLst/>
                          <a:latin typeface="Arial" panose="020B0604020202020204" pitchFamily="34" charset="0"/>
                        </a:rPr>
                        <a:t>2027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B050"/>
                          </a:solidFill>
                          <a:effectLst/>
                          <a:latin typeface="Arial" panose="020B0604020202020204" pitchFamily="34" charset="0"/>
                        </a:rPr>
                        <a:t>2028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70C0"/>
                          </a:solidFill>
                          <a:effectLst/>
                          <a:latin typeface="Arial" panose="020B0604020202020204" pitchFamily="34" charset="0"/>
                        </a:rPr>
                        <a:t>2029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C000"/>
                          </a:solidFill>
                          <a:effectLst/>
                          <a:latin typeface="Arial" panose="020B0604020202020204" pitchFamily="34" charset="0"/>
                        </a:rPr>
                        <a:t>2030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7030A0"/>
                          </a:solidFill>
                          <a:effectLst/>
                          <a:latin typeface="Arial" panose="020B0604020202020204" pitchFamily="34" charset="0"/>
                        </a:rPr>
                        <a:t>2031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0" i="0" u="none" strike="noStrike">
                          <a:solidFill>
                            <a:srgbClr val="FFFFFF"/>
                          </a:solidFill>
                          <a:effectLst/>
                          <a:latin typeface="Arial" panose="020B0604020202020204" pitchFamily="34" charset="0"/>
                        </a:rPr>
                        <a:t>27-31 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875455156"/>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Power Xfmr Replacement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126.2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126.2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3120365161"/>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Battery Replacement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20.6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24.6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45.2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1217395895"/>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SCADA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62.5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62.5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882002099"/>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New Substation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2,770.5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2,770.5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3272191271"/>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Kennewick West Dist.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522.9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667.0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1,572.9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654.1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724.4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4,141.2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456488937"/>
                  </a:ext>
                </a:extLst>
              </a:tr>
              <a:tr h="278765">
                <a:tc>
                  <a:txBody>
                    <a:bodyPr/>
                    <a:lstStyle/>
                    <a:p>
                      <a:pPr algn="l"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dirty="0">
                          <a:solidFill>
                            <a:srgbClr val="FFFFFF"/>
                          </a:solidFill>
                          <a:effectLst/>
                          <a:latin typeface="Arial" panose="020B0604020202020204" pitchFamily="34" charset="0"/>
                        </a:rPr>
                        <a:t>7,145.6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709908033"/>
                  </a:ext>
                </a:extLst>
              </a:tr>
            </a:tbl>
          </a:graphicData>
        </a:graphic>
      </p:graphicFrame>
      <p:sp>
        <p:nvSpPr>
          <p:cNvPr id="7" name="Rectangle: Rounded Corners 6">
            <a:extLst>
              <a:ext uri="{FF2B5EF4-FFF2-40B4-BE49-F238E27FC236}">
                <a16:creationId xmlns:a16="http://schemas.microsoft.com/office/drawing/2014/main" id="{DC7B4C2E-1607-2675-903F-AFBB98D5DBCB}"/>
              </a:ext>
            </a:extLst>
          </p:cNvPr>
          <p:cNvSpPr/>
          <p:nvPr/>
        </p:nvSpPr>
        <p:spPr>
          <a:xfrm rot="18948564">
            <a:off x="10065470" y="2704309"/>
            <a:ext cx="870700" cy="490651"/>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A4C3653-DBC7-497E-EF5E-424F0F4034FD}"/>
              </a:ext>
            </a:extLst>
          </p:cNvPr>
          <p:cNvSpPr/>
          <p:nvPr/>
        </p:nvSpPr>
        <p:spPr>
          <a:xfrm rot="1685546">
            <a:off x="8555196" y="4256965"/>
            <a:ext cx="2518867" cy="1064027"/>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A758D81-C04F-A269-7798-C2694DDA976B}"/>
              </a:ext>
            </a:extLst>
          </p:cNvPr>
          <p:cNvSpPr txBox="1"/>
          <p:nvPr/>
        </p:nvSpPr>
        <p:spPr>
          <a:xfrm>
            <a:off x="4751399" y="3237507"/>
            <a:ext cx="2603641" cy="369332"/>
          </a:xfrm>
          <a:prstGeom prst="rect">
            <a:avLst/>
          </a:prstGeom>
          <a:noFill/>
        </p:spPr>
        <p:txBody>
          <a:bodyPr wrap="square" rtlCol="0">
            <a:spAutoFit/>
          </a:bodyPr>
          <a:lstStyle/>
          <a:p>
            <a:r>
              <a:rPr lang="en-US" dirty="0">
                <a:ln>
                  <a:solidFill>
                    <a:schemeClr val="tx1"/>
                  </a:solidFill>
                </a:ln>
                <a:effectLst/>
              </a:rPr>
              <a:t>Badger Canyon</a:t>
            </a:r>
          </a:p>
        </p:txBody>
      </p:sp>
      <p:sp>
        <p:nvSpPr>
          <p:cNvPr id="16" name="TextBox 15">
            <a:extLst>
              <a:ext uri="{FF2B5EF4-FFF2-40B4-BE49-F238E27FC236}">
                <a16:creationId xmlns:a16="http://schemas.microsoft.com/office/drawing/2014/main" id="{71AA66E4-87FC-FF8A-B095-497DD6D49262}"/>
              </a:ext>
            </a:extLst>
          </p:cNvPr>
          <p:cNvSpPr txBox="1"/>
          <p:nvPr/>
        </p:nvSpPr>
        <p:spPr>
          <a:xfrm>
            <a:off x="10454728" y="2870039"/>
            <a:ext cx="1487227" cy="646331"/>
          </a:xfrm>
          <a:prstGeom prst="rect">
            <a:avLst/>
          </a:prstGeom>
          <a:noFill/>
        </p:spPr>
        <p:txBody>
          <a:bodyPr wrap="square" rtlCol="0">
            <a:spAutoFit/>
          </a:bodyPr>
          <a:lstStyle/>
          <a:p>
            <a:r>
              <a:rPr lang="en-US" dirty="0">
                <a:ln>
                  <a:solidFill>
                    <a:schemeClr val="tx1"/>
                  </a:solidFill>
                </a:ln>
              </a:rPr>
              <a:t>Vista Field</a:t>
            </a:r>
          </a:p>
          <a:p>
            <a:r>
              <a:rPr lang="en-US" dirty="0">
                <a:ln>
                  <a:solidFill>
                    <a:schemeClr val="tx1"/>
                  </a:solidFill>
                </a:ln>
                <a:effectLst/>
              </a:rPr>
              <a:t>$2,770.5k</a:t>
            </a:r>
          </a:p>
        </p:txBody>
      </p:sp>
      <p:sp>
        <p:nvSpPr>
          <p:cNvPr id="18" name="TextBox 17">
            <a:extLst>
              <a:ext uri="{FF2B5EF4-FFF2-40B4-BE49-F238E27FC236}">
                <a16:creationId xmlns:a16="http://schemas.microsoft.com/office/drawing/2014/main" id="{F97D9E54-A0E3-EB04-FC1B-0F3A26DCB393}"/>
              </a:ext>
            </a:extLst>
          </p:cNvPr>
          <p:cNvSpPr txBox="1"/>
          <p:nvPr/>
        </p:nvSpPr>
        <p:spPr>
          <a:xfrm>
            <a:off x="9013593" y="5339520"/>
            <a:ext cx="1487227" cy="646331"/>
          </a:xfrm>
          <a:prstGeom prst="rect">
            <a:avLst/>
          </a:prstGeom>
          <a:noFill/>
        </p:spPr>
        <p:txBody>
          <a:bodyPr wrap="square" rtlCol="0">
            <a:spAutoFit/>
          </a:bodyPr>
          <a:lstStyle/>
          <a:p>
            <a:r>
              <a:rPr lang="en-US" dirty="0">
                <a:ln>
                  <a:solidFill>
                    <a:schemeClr val="tx1"/>
                  </a:solidFill>
                </a:ln>
              </a:rPr>
              <a:t>Southridge</a:t>
            </a:r>
          </a:p>
          <a:p>
            <a:r>
              <a:rPr lang="en-US" dirty="0">
                <a:ln>
                  <a:solidFill>
                    <a:schemeClr val="tx1"/>
                  </a:solidFill>
                </a:ln>
                <a:effectLst/>
              </a:rPr>
              <a:t>$2,813.2k</a:t>
            </a:r>
          </a:p>
        </p:txBody>
      </p:sp>
      <p:sp>
        <p:nvSpPr>
          <p:cNvPr id="21" name="Freeform: Shape 20">
            <a:extLst>
              <a:ext uri="{FF2B5EF4-FFF2-40B4-BE49-F238E27FC236}">
                <a16:creationId xmlns:a16="http://schemas.microsoft.com/office/drawing/2014/main" id="{304918B8-CB1F-D43E-E571-4A884B96C54D}"/>
              </a:ext>
            </a:extLst>
          </p:cNvPr>
          <p:cNvSpPr/>
          <p:nvPr/>
        </p:nvSpPr>
        <p:spPr>
          <a:xfrm>
            <a:off x="4330840" y="3074796"/>
            <a:ext cx="4230356" cy="2914022"/>
          </a:xfrm>
          <a:custGeom>
            <a:avLst/>
            <a:gdLst>
              <a:gd name="csX0" fmla="*/ 2672861 w 4230356"/>
              <a:gd name="csY0" fmla="*/ 1587639 h 2914022"/>
              <a:gd name="csX1" fmla="*/ 612949 w 4230356"/>
              <a:gd name="csY1" fmla="*/ 1567542 h 2914022"/>
              <a:gd name="csX2" fmla="*/ 0 w 4230356"/>
              <a:gd name="csY2" fmla="*/ 381837 h 2914022"/>
              <a:gd name="csX3" fmla="*/ 30145 w 4230356"/>
              <a:gd name="csY3" fmla="*/ 0 h 2914022"/>
              <a:gd name="csX4" fmla="*/ 934496 w 4230356"/>
              <a:gd name="csY4" fmla="*/ 140677 h 2914022"/>
              <a:gd name="csX5" fmla="*/ 994786 w 4230356"/>
              <a:gd name="csY5" fmla="*/ 180870 h 2914022"/>
              <a:gd name="csX6" fmla="*/ 1155560 w 4230356"/>
              <a:gd name="csY6" fmla="*/ 70338 h 2914022"/>
              <a:gd name="csX7" fmla="*/ 1356527 w 4230356"/>
              <a:gd name="csY7" fmla="*/ 391885 h 2914022"/>
              <a:gd name="csX8" fmla="*/ 1698171 w 4230356"/>
              <a:gd name="csY8" fmla="*/ 773723 h 2914022"/>
              <a:gd name="csX9" fmla="*/ 2260879 w 4230356"/>
              <a:gd name="csY9" fmla="*/ 1045028 h 2914022"/>
              <a:gd name="csX10" fmla="*/ 3004457 w 4230356"/>
              <a:gd name="csY10" fmla="*/ 1034980 h 2914022"/>
              <a:gd name="csX11" fmla="*/ 3627455 w 4230356"/>
              <a:gd name="csY11" fmla="*/ 1024931 h 2914022"/>
              <a:gd name="csX12" fmla="*/ 4059534 w 4230356"/>
              <a:gd name="csY12" fmla="*/ 1135463 h 2914022"/>
              <a:gd name="csX13" fmla="*/ 4230356 w 4230356"/>
              <a:gd name="csY13" fmla="*/ 1225899 h 2914022"/>
              <a:gd name="csX14" fmla="*/ 3798276 w 4230356"/>
              <a:gd name="csY14" fmla="*/ 2411604 h 2914022"/>
              <a:gd name="csX15" fmla="*/ 3145134 w 4230356"/>
              <a:gd name="csY15" fmla="*/ 2914022 h 2914022"/>
              <a:gd name="csX16" fmla="*/ 2632668 w 4230356"/>
              <a:gd name="csY16" fmla="*/ 2813538 h 2914022"/>
              <a:gd name="csX17" fmla="*/ 2672861 w 4230356"/>
              <a:gd name="csY17" fmla="*/ 1587639 h 29140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230356" h="2914022">
                <a:moveTo>
                  <a:pt x="2672861" y="1587639"/>
                </a:moveTo>
                <a:lnTo>
                  <a:pt x="612949" y="1567542"/>
                </a:lnTo>
                <a:lnTo>
                  <a:pt x="0" y="381837"/>
                </a:lnTo>
                <a:lnTo>
                  <a:pt x="30145" y="0"/>
                </a:lnTo>
                <a:lnTo>
                  <a:pt x="934496" y="140677"/>
                </a:lnTo>
                <a:lnTo>
                  <a:pt x="994786" y="180870"/>
                </a:lnTo>
                <a:lnTo>
                  <a:pt x="1155560" y="70338"/>
                </a:lnTo>
                <a:lnTo>
                  <a:pt x="1356527" y="391885"/>
                </a:lnTo>
                <a:lnTo>
                  <a:pt x="1698171" y="773723"/>
                </a:lnTo>
                <a:lnTo>
                  <a:pt x="2260879" y="1045028"/>
                </a:lnTo>
                <a:lnTo>
                  <a:pt x="3004457" y="1034980"/>
                </a:lnTo>
                <a:lnTo>
                  <a:pt x="3627455" y="1024931"/>
                </a:lnTo>
                <a:lnTo>
                  <a:pt x="4059534" y="1135463"/>
                </a:lnTo>
                <a:lnTo>
                  <a:pt x="4230356" y="1225899"/>
                </a:lnTo>
                <a:lnTo>
                  <a:pt x="3798276" y="2411604"/>
                </a:lnTo>
                <a:lnTo>
                  <a:pt x="3145134" y="2914022"/>
                </a:lnTo>
                <a:lnTo>
                  <a:pt x="2632668" y="2813538"/>
                </a:lnTo>
                <a:lnTo>
                  <a:pt x="2672861" y="1587639"/>
                </a:lnTo>
                <a:close/>
              </a:path>
            </a:pathLst>
          </a:cu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fltVal val="0"/>
                                          </p:val>
                                        </p:tav>
                                        <p:tav tm="100000">
                                          <p:val>
                                            <p:strVal val="#ppt_w"/>
                                          </p:val>
                                        </p:tav>
                                      </p:tavLst>
                                    </p:anim>
                                    <p:anim calcmode="lin" valueType="num">
                                      <p:cBhvr>
                                        <p:cTn id="20" dur="1000" fill="hold"/>
                                        <p:tgtEl>
                                          <p:spTgt spid="21"/>
                                        </p:tgtEl>
                                        <p:attrNameLst>
                                          <p:attrName>ppt_h</p:attrName>
                                        </p:attrNameLst>
                                      </p:cBhvr>
                                      <p:tavLst>
                                        <p:tav tm="0">
                                          <p:val>
                                            <p:fltVal val="0"/>
                                          </p:val>
                                        </p:tav>
                                        <p:tav tm="100000">
                                          <p:val>
                                            <p:strVal val="#ppt_h"/>
                                          </p:val>
                                        </p:tav>
                                      </p:tavLst>
                                    </p:anim>
                                    <p:anim calcmode="lin" valueType="num">
                                      <p:cBhvr>
                                        <p:cTn id="21" dur="1000" fill="hold"/>
                                        <p:tgtEl>
                                          <p:spTgt spid="21"/>
                                        </p:tgtEl>
                                        <p:attrNameLst>
                                          <p:attrName>style.rotation</p:attrName>
                                        </p:attrNameLst>
                                      </p:cBhvr>
                                      <p:tavLst>
                                        <p:tav tm="0">
                                          <p:val>
                                            <p:fltVal val="90"/>
                                          </p:val>
                                        </p:tav>
                                        <p:tav tm="100000">
                                          <p:val>
                                            <p:fltVal val="0"/>
                                          </p:val>
                                        </p:tav>
                                      </p:tavLst>
                                    </p:anim>
                                    <p:animEffect transition="in" filter="fade">
                                      <p:cBhvr>
                                        <p:cTn id="22" dur="1000"/>
                                        <p:tgtEl>
                                          <p:spTgt spid="2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16" grpId="0"/>
      <p:bldP spid="18" grpId="0"/>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BABD50-F0F3-4DBC-6017-7B472591A267}"/>
              </a:ext>
            </a:extLst>
          </p:cNvPr>
          <p:cNvPicPr>
            <a:picLocks noChangeAspect="1"/>
          </p:cNvPicPr>
          <p:nvPr/>
        </p:nvPicPr>
        <p:blipFill>
          <a:blip r:embed="rId3"/>
          <a:stretch>
            <a:fillRect/>
          </a:stretch>
        </p:blipFill>
        <p:spPr>
          <a:xfrm>
            <a:off x="4297680" y="1005840"/>
            <a:ext cx="7735824" cy="5288986"/>
          </a:xfrm>
          <a:prstGeom prst="rect">
            <a:avLst/>
          </a:prstGeom>
        </p:spPr>
      </p:pic>
      <p:sp>
        <p:nvSpPr>
          <p:cNvPr id="137"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3200" b="1" u="none" strike="noStrike" dirty="0">
                <a:solidFill>
                  <a:srgbClr val="FFFFFF"/>
                </a:solidFill>
                <a:effectLst/>
                <a:uFillTx/>
                <a:latin typeface="Arial"/>
                <a:ea typeface="Arial"/>
              </a:rPr>
              <a:t>Benton City  $2.0M</a:t>
            </a:r>
            <a:endParaRPr lang="en-US" sz="3200" b="0" u="none" strike="noStrike" dirty="0">
              <a:solidFill>
                <a:srgbClr val="000000"/>
              </a:solidFill>
              <a:effectLst/>
              <a:uFillTx/>
              <a:latin typeface="Arial"/>
            </a:endParaRPr>
          </a:p>
        </p:txBody>
      </p:sp>
      <p:sp>
        <p:nvSpPr>
          <p:cNvPr id="140" name="Text 1"/>
          <p:cNvSpPr/>
          <p:nvPr/>
        </p:nvSpPr>
        <p:spPr>
          <a:xfrm>
            <a:off x="806545" y="3239033"/>
            <a:ext cx="29714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dirty="0">
                <a:solidFill>
                  <a:srgbClr val="3C8D73"/>
                </a:solidFill>
                <a:effectLst/>
                <a:uFillTx/>
                <a:latin typeface="Arial"/>
              </a:rPr>
              <a:t>Planning Focus</a:t>
            </a:r>
            <a:endParaRPr lang="en-US" sz="2000" b="0" u="none" strike="noStrike" dirty="0">
              <a:solidFill>
                <a:srgbClr val="000000"/>
              </a:solidFill>
              <a:effectLst/>
              <a:uFillTx/>
              <a:latin typeface="Arial"/>
            </a:endParaRPr>
          </a:p>
        </p:txBody>
      </p:sp>
      <p:sp>
        <p:nvSpPr>
          <p:cNvPr id="141" name="Shape 2"/>
          <p:cNvSpPr/>
          <p:nvPr/>
        </p:nvSpPr>
        <p:spPr>
          <a:xfrm>
            <a:off x="751825" y="3760313"/>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42" name="Text 3"/>
          <p:cNvSpPr/>
          <p:nvPr/>
        </p:nvSpPr>
        <p:spPr>
          <a:xfrm>
            <a:off x="916345" y="3933833"/>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dirty="0">
                <a:solidFill>
                  <a:srgbClr val="123041"/>
                </a:solidFill>
                <a:effectLst/>
                <a:uFillTx/>
                <a:latin typeface="Arial"/>
              </a:rPr>
              <a:t>Red Mountain growth</a:t>
            </a:r>
            <a:endParaRPr lang="en-US" sz="1550" b="0" u="none" strike="noStrike" dirty="0">
              <a:solidFill>
                <a:srgbClr val="000000"/>
              </a:solidFill>
              <a:effectLst/>
              <a:uFillTx/>
              <a:latin typeface="Arial"/>
            </a:endParaRPr>
          </a:p>
        </p:txBody>
      </p:sp>
      <p:sp>
        <p:nvSpPr>
          <p:cNvPr id="143" name="Shape 4"/>
          <p:cNvSpPr/>
          <p:nvPr/>
        </p:nvSpPr>
        <p:spPr>
          <a:xfrm>
            <a:off x="751825" y="4546553"/>
            <a:ext cx="3035520" cy="603000"/>
          </a:xfrm>
          <a:prstGeom prst="roundRect">
            <a:avLst>
              <a:gd name="adj" fmla="val 6061"/>
            </a:avLst>
          </a:prstGeom>
          <a:solidFill>
            <a:srgbClr val="F2F5F3"/>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44" name="Text 5"/>
          <p:cNvSpPr/>
          <p:nvPr/>
        </p:nvSpPr>
        <p:spPr>
          <a:xfrm>
            <a:off x="916345" y="4720433"/>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Contingency switching</a:t>
            </a:r>
            <a:endParaRPr lang="en-US" sz="1550" b="0" u="none" strike="noStrike">
              <a:solidFill>
                <a:srgbClr val="000000"/>
              </a:solidFill>
              <a:effectLst/>
              <a:uFillTx/>
              <a:latin typeface="Arial"/>
            </a:endParaRPr>
          </a:p>
        </p:txBody>
      </p:sp>
      <p:sp>
        <p:nvSpPr>
          <p:cNvPr id="145" name="Shape 6"/>
          <p:cNvSpPr/>
          <p:nvPr/>
        </p:nvSpPr>
        <p:spPr>
          <a:xfrm>
            <a:off x="751825" y="5333153"/>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46" name="Text 7"/>
          <p:cNvSpPr/>
          <p:nvPr/>
        </p:nvSpPr>
        <p:spPr>
          <a:xfrm>
            <a:off x="916345" y="5506673"/>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Sunset Road modernization</a:t>
            </a:r>
            <a:endParaRPr lang="en-US" sz="1550" b="0" u="none" strike="noStrike">
              <a:solidFill>
                <a:srgbClr val="000000"/>
              </a:solidFill>
              <a:effectLst/>
              <a:uFillTx/>
              <a:latin typeface="Arial"/>
            </a:endParaRPr>
          </a:p>
        </p:txBody>
      </p:sp>
      <p:sp>
        <p:nvSpPr>
          <p:cNvPr id="147" name="PlaceHolder 1"/>
          <p:cNvSpPr>
            <a:spLocks noGrp="1"/>
          </p:cNvSpPr>
          <p:nvPr>
            <p:ph type="sldNum" idx="13"/>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330A9A41-CF26-4C7E-94D3-1CA091FF4389}" type="slidenum">
              <a:rPr lang="en-US" sz="1000" b="0" u="none" strike="noStrike">
                <a:solidFill>
                  <a:srgbClr val="FFFFFF"/>
                </a:solidFill>
                <a:effectLst/>
                <a:uFillTx/>
                <a:latin typeface="Arial"/>
                <a:ea typeface="Arial"/>
              </a:rPr>
              <a:t>12</a:t>
            </a:fld>
            <a:endParaRPr lang="en-US" sz="1000" b="0" u="none" strike="noStrike" dirty="0">
              <a:solidFill>
                <a:srgbClr val="000000"/>
              </a:solidFill>
              <a:effectLst/>
              <a:uFillTx/>
              <a:latin typeface="Times New Roman"/>
            </a:endParaRPr>
          </a:p>
        </p:txBody>
      </p:sp>
      <p:graphicFrame>
        <p:nvGraphicFramePr>
          <p:cNvPr id="4" name="Table 3">
            <a:extLst>
              <a:ext uri="{FF2B5EF4-FFF2-40B4-BE49-F238E27FC236}">
                <a16:creationId xmlns:a16="http://schemas.microsoft.com/office/drawing/2014/main" id="{3132A81F-4425-C5AE-1279-C6B0DF418AAD}"/>
              </a:ext>
            </a:extLst>
          </p:cNvPr>
          <p:cNvGraphicFramePr>
            <a:graphicFrameLocks noGrp="1"/>
          </p:cNvGraphicFramePr>
          <p:nvPr>
            <p:extLst>
              <p:ext uri="{D42A27DB-BD31-4B8C-83A1-F6EECF244321}">
                <p14:modId xmlns:p14="http://schemas.microsoft.com/office/powerpoint/2010/main" val="4147735602"/>
              </p:ext>
            </p:extLst>
          </p:nvPr>
        </p:nvGraphicFramePr>
        <p:xfrm>
          <a:off x="80617" y="800701"/>
          <a:ext cx="5207000" cy="2027555"/>
        </p:xfrm>
        <a:graphic>
          <a:graphicData uri="http://schemas.openxmlformats.org/drawingml/2006/table">
            <a:tbl>
              <a:tblPr/>
              <a:tblGrid>
                <a:gridCol w="1777923">
                  <a:extLst>
                    <a:ext uri="{9D8B030D-6E8A-4147-A177-3AD203B41FA5}">
                      <a16:colId xmlns:a16="http://schemas.microsoft.com/office/drawing/2014/main" val="1725880984"/>
                    </a:ext>
                  </a:extLst>
                </a:gridCol>
                <a:gridCol w="570456">
                  <a:extLst>
                    <a:ext uri="{9D8B030D-6E8A-4147-A177-3AD203B41FA5}">
                      <a16:colId xmlns:a16="http://schemas.microsoft.com/office/drawing/2014/main" val="1109568264"/>
                    </a:ext>
                  </a:extLst>
                </a:gridCol>
                <a:gridCol w="446858">
                  <a:extLst>
                    <a:ext uri="{9D8B030D-6E8A-4147-A177-3AD203B41FA5}">
                      <a16:colId xmlns:a16="http://schemas.microsoft.com/office/drawing/2014/main" val="1756044539"/>
                    </a:ext>
                  </a:extLst>
                </a:gridCol>
                <a:gridCol w="570456">
                  <a:extLst>
                    <a:ext uri="{9D8B030D-6E8A-4147-A177-3AD203B41FA5}">
                      <a16:colId xmlns:a16="http://schemas.microsoft.com/office/drawing/2014/main" val="2055946046"/>
                    </a:ext>
                  </a:extLst>
                </a:gridCol>
                <a:gridCol w="446858">
                  <a:extLst>
                    <a:ext uri="{9D8B030D-6E8A-4147-A177-3AD203B41FA5}">
                      <a16:colId xmlns:a16="http://schemas.microsoft.com/office/drawing/2014/main" val="1623733535"/>
                    </a:ext>
                  </a:extLst>
                </a:gridCol>
                <a:gridCol w="570456">
                  <a:extLst>
                    <a:ext uri="{9D8B030D-6E8A-4147-A177-3AD203B41FA5}">
                      <a16:colId xmlns:a16="http://schemas.microsoft.com/office/drawing/2014/main" val="1109066784"/>
                    </a:ext>
                  </a:extLst>
                </a:gridCol>
                <a:gridCol w="823993">
                  <a:extLst>
                    <a:ext uri="{9D8B030D-6E8A-4147-A177-3AD203B41FA5}">
                      <a16:colId xmlns:a16="http://schemas.microsoft.com/office/drawing/2014/main" val="2514652610"/>
                    </a:ext>
                  </a:extLst>
                </a:gridCol>
              </a:tblGrid>
              <a:tr h="278765">
                <a:tc gridSpan="7">
                  <a:txBody>
                    <a:bodyPr/>
                    <a:lstStyle/>
                    <a:p>
                      <a:pPr algn="ctr" fontAlgn="ctr">
                        <a:buNone/>
                      </a:pPr>
                      <a:r>
                        <a:rPr lang="en-US" sz="1130" b="0" i="0" u="none" strike="noStrike" dirty="0">
                          <a:solidFill>
                            <a:srgbClr val="FFFFFF"/>
                          </a:solidFill>
                          <a:effectLst/>
                          <a:latin typeface="Arial" panose="020B0604020202020204" pitchFamily="34" charset="0"/>
                        </a:rPr>
                        <a:t> Benton City Distribution Capital Budget Forecast ($K)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1F7F4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5652837"/>
                  </a:ext>
                </a:extLst>
              </a:tr>
              <a:tr h="354965">
                <a:tc>
                  <a:txBody>
                    <a:bodyPr/>
                    <a:lstStyle/>
                    <a:p>
                      <a:pPr algn="ctr" fontAlgn="ctr">
                        <a:buNone/>
                      </a:pPr>
                      <a:r>
                        <a:rPr lang="en-US" sz="1100" b="0" i="0" u="none" strike="noStrike" dirty="0">
                          <a:solidFill>
                            <a:srgbClr val="FFFFFF"/>
                          </a:solidFill>
                          <a:effectLst/>
                          <a:latin typeface="Arial" panose="020B0604020202020204" pitchFamily="34" charset="0"/>
                        </a:rPr>
                        <a:t>Project Type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a:solidFill>
                            <a:srgbClr val="FF0000"/>
                          </a:solidFill>
                          <a:effectLst/>
                          <a:latin typeface="Arial" panose="020B0604020202020204" pitchFamily="34" charset="0"/>
                        </a:rPr>
                        <a:t>2027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B050"/>
                          </a:solidFill>
                          <a:effectLst/>
                          <a:latin typeface="Arial" panose="020B0604020202020204" pitchFamily="34" charset="0"/>
                        </a:rPr>
                        <a:t>2028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70C0"/>
                          </a:solidFill>
                          <a:effectLst/>
                          <a:latin typeface="Arial" panose="020B0604020202020204" pitchFamily="34" charset="0"/>
                        </a:rPr>
                        <a:t>2029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C000"/>
                          </a:solidFill>
                          <a:effectLst/>
                          <a:latin typeface="Arial" panose="020B0604020202020204" pitchFamily="34" charset="0"/>
                        </a:rPr>
                        <a:t>2030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7030A0"/>
                          </a:solidFill>
                          <a:effectLst/>
                          <a:latin typeface="Arial" panose="020B0604020202020204" pitchFamily="34" charset="0"/>
                        </a:rPr>
                        <a:t>2031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0" i="0" u="none" strike="noStrike">
                          <a:solidFill>
                            <a:srgbClr val="FFFFFF"/>
                          </a:solidFill>
                          <a:effectLst/>
                          <a:latin typeface="Arial" panose="020B0604020202020204" pitchFamily="34" charset="0"/>
                        </a:rPr>
                        <a:t>27-31 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2416688233"/>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Sub. Controls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165.5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165.5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834052908"/>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Battery Replacement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20.6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20.6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2281383556"/>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SCADA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36.2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36.2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422835703"/>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Benton City Dist.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1,519.8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280.9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1,800.7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746797904"/>
                  </a:ext>
                </a:extLst>
              </a:tr>
              <a:tr h="278765">
                <a:tc>
                  <a:txBody>
                    <a:bodyPr/>
                    <a:lstStyle/>
                    <a:p>
                      <a:pPr algn="l"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dirty="0">
                          <a:solidFill>
                            <a:srgbClr val="FFFFFF"/>
                          </a:solidFill>
                          <a:effectLst/>
                          <a:latin typeface="Arial" panose="020B0604020202020204" pitchFamily="34" charset="0"/>
                        </a:rPr>
                        <a:t>2,023.0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73937004"/>
                  </a:ext>
                </a:extLst>
              </a:tr>
            </a:tbl>
          </a:graphicData>
        </a:graphic>
      </p:graphicFrame>
      <p:sp>
        <p:nvSpPr>
          <p:cNvPr id="5" name="Rectangle: Rounded Corners 4">
            <a:extLst>
              <a:ext uri="{FF2B5EF4-FFF2-40B4-BE49-F238E27FC236}">
                <a16:creationId xmlns:a16="http://schemas.microsoft.com/office/drawing/2014/main" id="{F092A6A1-5063-D72A-BE19-49FBF4D0C264}"/>
              </a:ext>
            </a:extLst>
          </p:cNvPr>
          <p:cNvSpPr/>
          <p:nvPr/>
        </p:nvSpPr>
        <p:spPr>
          <a:xfrm>
            <a:off x="7205061" y="2719396"/>
            <a:ext cx="1374736" cy="1827157"/>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E5FF90EB-B948-98E7-A573-BEE14B0B3CDE}"/>
              </a:ext>
            </a:extLst>
          </p:cNvPr>
          <p:cNvSpPr/>
          <p:nvPr/>
        </p:nvSpPr>
        <p:spPr>
          <a:xfrm>
            <a:off x="5826868" y="3144101"/>
            <a:ext cx="1196558" cy="1486266"/>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632F2E9-4109-1E57-9F66-13BE1B128AB8}"/>
              </a:ext>
            </a:extLst>
          </p:cNvPr>
          <p:cNvSpPr txBox="1"/>
          <p:nvPr/>
        </p:nvSpPr>
        <p:spPr>
          <a:xfrm>
            <a:off x="8579797" y="3346224"/>
            <a:ext cx="1487227" cy="1200329"/>
          </a:xfrm>
          <a:prstGeom prst="rect">
            <a:avLst/>
          </a:prstGeom>
          <a:noFill/>
        </p:spPr>
        <p:txBody>
          <a:bodyPr wrap="square" rtlCol="0">
            <a:spAutoFit/>
          </a:bodyPr>
          <a:lstStyle/>
          <a:p>
            <a:r>
              <a:rPr lang="en-US" dirty="0">
                <a:ln>
                  <a:solidFill>
                    <a:schemeClr val="tx1"/>
                  </a:solidFill>
                </a:ln>
              </a:rPr>
              <a:t>Red Mountain Growth Area</a:t>
            </a:r>
          </a:p>
          <a:p>
            <a:r>
              <a:rPr lang="en-US" dirty="0">
                <a:ln>
                  <a:solidFill>
                    <a:schemeClr val="tx1"/>
                  </a:solidFill>
                </a:ln>
                <a:effectLst/>
              </a:rPr>
              <a:t>$1,194.1k</a:t>
            </a:r>
          </a:p>
        </p:txBody>
      </p:sp>
      <p:sp>
        <p:nvSpPr>
          <p:cNvPr id="2" name="TextBox 1">
            <a:extLst>
              <a:ext uri="{FF2B5EF4-FFF2-40B4-BE49-F238E27FC236}">
                <a16:creationId xmlns:a16="http://schemas.microsoft.com/office/drawing/2014/main" id="{915DA1F4-678E-3F61-54AD-918DF35637D1}"/>
              </a:ext>
            </a:extLst>
          </p:cNvPr>
          <p:cNvSpPr txBox="1"/>
          <p:nvPr/>
        </p:nvSpPr>
        <p:spPr>
          <a:xfrm>
            <a:off x="4394519" y="3173789"/>
            <a:ext cx="1487227" cy="923330"/>
          </a:xfrm>
          <a:prstGeom prst="rect">
            <a:avLst/>
          </a:prstGeom>
          <a:noFill/>
        </p:spPr>
        <p:txBody>
          <a:bodyPr wrap="square" rtlCol="0">
            <a:spAutoFit/>
          </a:bodyPr>
          <a:lstStyle/>
          <a:p>
            <a:r>
              <a:rPr lang="en-US" dirty="0">
                <a:ln>
                  <a:solidFill>
                    <a:schemeClr val="tx1"/>
                  </a:solidFill>
                </a:ln>
              </a:rPr>
              <a:t>Benton City Growth Area</a:t>
            </a:r>
          </a:p>
          <a:p>
            <a:r>
              <a:rPr lang="en-US" dirty="0">
                <a:ln>
                  <a:solidFill>
                    <a:schemeClr val="tx1"/>
                  </a:solidFill>
                </a:ln>
                <a:effectLst/>
              </a:rPr>
              <a:t>$280.9k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ext 0"/>
          <p:cNvSpPr/>
          <p:nvPr/>
        </p:nvSpPr>
        <p:spPr>
          <a:xfrm>
            <a:off x="658440" y="137160"/>
            <a:ext cx="107895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3200" b="1" u="none" strike="noStrike" dirty="0">
                <a:solidFill>
                  <a:srgbClr val="FFFFFF"/>
                </a:solidFill>
                <a:effectLst/>
                <a:uFillTx/>
                <a:latin typeface="Arial"/>
                <a:ea typeface="Arial"/>
              </a:rPr>
              <a:t>Prosser  $2.3M - Distribution</a:t>
            </a:r>
            <a:endParaRPr lang="en-US" sz="3200" b="0" u="none" strike="noStrike" dirty="0">
              <a:solidFill>
                <a:srgbClr val="000000"/>
              </a:solidFill>
              <a:effectLst/>
              <a:uFillTx/>
              <a:latin typeface="Arial"/>
            </a:endParaRPr>
          </a:p>
        </p:txBody>
      </p:sp>
      <p:sp>
        <p:nvSpPr>
          <p:cNvPr id="151" name="Text 1"/>
          <p:cNvSpPr/>
          <p:nvPr/>
        </p:nvSpPr>
        <p:spPr>
          <a:xfrm>
            <a:off x="8394120" y="2880360"/>
            <a:ext cx="29714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solidFill>
                  <a:srgbClr val="3C8D73"/>
                </a:solidFill>
                <a:effectLst/>
                <a:uFillTx/>
                <a:latin typeface="Arial"/>
              </a:rPr>
              <a:t>Planning Focus</a:t>
            </a:r>
            <a:endParaRPr lang="en-US" sz="2000" b="0" u="none" strike="noStrike">
              <a:solidFill>
                <a:srgbClr val="000000"/>
              </a:solidFill>
              <a:effectLst/>
              <a:uFillTx/>
              <a:latin typeface="Arial"/>
            </a:endParaRPr>
          </a:p>
        </p:txBody>
      </p:sp>
      <p:sp>
        <p:nvSpPr>
          <p:cNvPr id="152" name="Shape 2"/>
          <p:cNvSpPr/>
          <p:nvPr/>
        </p:nvSpPr>
        <p:spPr>
          <a:xfrm>
            <a:off x="8339400" y="3401640"/>
            <a:ext cx="3035520"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53" name="Text 3"/>
          <p:cNvSpPr/>
          <p:nvPr/>
        </p:nvSpPr>
        <p:spPr>
          <a:xfrm>
            <a:off x="8503920" y="3575160"/>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Aging infrastructure</a:t>
            </a:r>
            <a:endParaRPr lang="en-US" sz="1550" b="0" u="none" strike="noStrike">
              <a:solidFill>
                <a:srgbClr val="000000"/>
              </a:solidFill>
              <a:effectLst/>
              <a:uFillTx/>
              <a:latin typeface="Arial"/>
            </a:endParaRPr>
          </a:p>
        </p:txBody>
      </p:sp>
      <p:sp>
        <p:nvSpPr>
          <p:cNvPr id="154" name="Shape 4"/>
          <p:cNvSpPr/>
          <p:nvPr/>
        </p:nvSpPr>
        <p:spPr>
          <a:xfrm>
            <a:off x="8339400" y="4187880"/>
            <a:ext cx="3035520" cy="603000"/>
          </a:xfrm>
          <a:prstGeom prst="roundRect">
            <a:avLst>
              <a:gd name="adj" fmla="val 6061"/>
            </a:avLst>
          </a:prstGeom>
          <a:solidFill>
            <a:srgbClr val="F2F5F3"/>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55" name="Text 5"/>
          <p:cNvSpPr/>
          <p:nvPr/>
        </p:nvSpPr>
        <p:spPr>
          <a:xfrm>
            <a:off x="8503920" y="4361760"/>
            <a:ext cx="26971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50" b="1" u="none" strike="noStrike">
                <a:solidFill>
                  <a:srgbClr val="123041"/>
                </a:solidFill>
                <a:effectLst/>
                <a:uFillTx/>
                <a:latin typeface="Arial"/>
              </a:rPr>
              <a:t>Reliability upgrades</a:t>
            </a:r>
            <a:endParaRPr lang="en-US" sz="1550" b="0" u="none" strike="noStrike">
              <a:solidFill>
                <a:srgbClr val="000000"/>
              </a:solidFill>
              <a:effectLst/>
              <a:uFillTx/>
              <a:latin typeface="Arial"/>
            </a:endParaRPr>
          </a:p>
        </p:txBody>
      </p:sp>
      <p:sp>
        <p:nvSpPr>
          <p:cNvPr id="158" name="PlaceHolder 1"/>
          <p:cNvSpPr>
            <a:spLocks noGrp="1"/>
          </p:cNvSpPr>
          <p:nvPr>
            <p:ph type="sldNum" idx="14"/>
          </p:nvPr>
        </p:nvSpPr>
        <p:spPr>
          <a:xfrm>
            <a:off x="11868840" y="6684120"/>
            <a:ext cx="228240" cy="145800"/>
          </a:xfrm>
          <a:prstGeom prst="rect">
            <a:avLst/>
          </a:prstGeom>
          <a:noFill/>
          <a:ln w="0">
            <a:noFill/>
          </a:ln>
        </p:spPr>
        <p:txBody>
          <a:bodyPr lIns="0" tIns="0" rIns="0" bIns="0" anchor="t">
            <a:noAutofit/>
          </a:bodyPr>
          <a:lstStyle>
            <a:lvl1pPr indent="0" algn="ctr" defTabSz="914400">
              <a:lnSpc>
                <a:spcPct val="100000"/>
              </a:lnSpc>
              <a:buNone/>
              <a:defRPr lang="en-US" sz="600" b="0" u="none" strike="noStrike">
                <a:solidFill>
                  <a:srgbClr val="FFFFFF"/>
                </a:solidFill>
                <a:effectLst/>
                <a:uFillTx/>
                <a:latin typeface="Arial"/>
                <a:ea typeface="Arial"/>
              </a:defRPr>
            </a:lvl1pPr>
          </a:lstStyle>
          <a:p>
            <a:pPr indent="0" algn="ctr" defTabSz="914400">
              <a:lnSpc>
                <a:spcPct val="100000"/>
              </a:lnSpc>
              <a:buNone/>
            </a:pPr>
            <a:fld id="{76D2A02E-77BA-4914-A0A8-4E8EF735D081}" type="slidenum">
              <a:rPr lang="en-US" sz="1000" b="0" u="none" strike="noStrike">
                <a:solidFill>
                  <a:srgbClr val="FFFFFF"/>
                </a:solidFill>
                <a:effectLst/>
                <a:uFillTx/>
                <a:latin typeface="Arial"/>
                <a:ea typeface="Arial"/>
              </a:rPr>
              <a:t>13</a:t>
            </a:fld>
            <a:endParaRPr lang="en-US" sz="1000" b="0" u="none" strike="noStrike" dirty="0">
              <a:solidFill>
                <a:srgbClr val="000000"/>
              </a:solidFill>
              <a:effectLst/>
              <a:uFillTx/>
              <a:latin typeface="Times New Roman"/>
            </a:endParaRPr>
          </a:p>
        </p:txBody>
      </p:sp>
      <p:pic>
        <p:nvPicPr>
          <p:cNvPr id="3" name="Picture 2">
            <a:extLst>
              <a:ext uri="{FF2B5EF4-FFF2-40B4-BE49-F238E27FC236}">
                <a16:creationId xmlns:a16="http://schemas.microsoft.com/office/drawing/2014/main" id="{1DC3EDC1-A01E-4B39-F4C2-EB6B15F2A2F9}"/>
              </a:ext>
            </a:extLst>
          </p:cNvPr>
          <p:cNvPicPr>
            <a:picLocks noChangeAspect="1"/>
          </p:cNvPicPr>
          <p:nvPr/>
        </p:nvPicPr>
        <p:blipFill>
          <a:blip r:embed="rId3"/>
          <a:stretch>
            <a:fillRect/>
          </a:stretch>
        </p:blipFill>
        <p:spPr>
          <a:xfrm>
            <a:off x="274320" y="1097280"/>
            <a:ext cx="7764286" cy="5285714"/>
          </a:xfrm>
          <a:prstGeom prst="rect">
            <a:avLst/>
          </a:prstGeom>
        </p:spPr>
      </p:pic>
      <p:graphicFrame>
        <p:nvGraphicFramePr>
          <p:cNvPr id="5" name="Table 4">
            <a:extLst>
              <a:ext uri="{FF2B5EF4-FFF2-40B4-BE49-F238E27FC236}">
                <a16:creationId xmlns:a16="http://schemas.microsoft.com/office/drawing/2014/main" id="{4D8716D0-6D40-6583-34B7-76F88749FE6F}"/>
              </a:ext>
            </a:extLst>
          </p:cNvPr>
          <p:cNvGraphicFramePr>
            <a:graphicFrameLocks noGrp="1"/>
          </p:cNvGraphicFramePr>
          <p:nvPr>
            <p:extLst>
              <p:ext uri="{D42A27DB-BD31-4B8C-83A1-F6EECF244321}">
                <p14:modId xmlns:p14="http://schemas.microsoft.com/office/powerpoint/2010/main" val="2489994085"/>
              </p:ext>
            </p:extLst>
          </p:nvPr>
        </p:nvGraphicFramePr>
        <p:xfrm>
          <a:off x="6890080" y="765865"/>
          <a:ext cx="5207000" cy="2027555"/>
        </p:xfrm>
        <a:graphic>
          <a:graphicData uri="http://schemas.openxmlformats.org/drawingml/2006/table">
            <a:tbl>
              <a:tblPr/>
              <a:tblGrid>
                <a:gridCol w="1777923">
                  <a:extLst>
                    <a:ext uri="{9D8B030D-6E8A-4147-A177-3AD203B41FA5}">
                      <a16:colId xmlns:a16="http://schemas.microsoft.com/office/drawing/2014/main" val="3421842270"/>
                    </a:ext>
                  </a:extLst>
                </a:gridCol>
                <a:gridCol w="570456">
                  <a:extLst>
                    <a:ext uri="{9D8B030D-6E8A-4147-A177-3AD203B41FA5}">
                      <a16:colId xmlns:a16="http://schemas.microsoft.com/office/drawing/2014/main" val="123638239"/>
                    </a:ext>
                  </a:extLst>
                </a:gridCol>
                <a:gridCol w="446858">
                  <a:extLst>
                    <a:ext uri="{9D8B030D-6E8A-4147-A177-3AD203B41FA5}">
                      <a16:colId xmlns:a16="http://schemas.microsoft.com/office/drawing/2014/main" val="2941292512"/>
                    </a:ext>
                  </a:extLst>
                </a:gridCol>
                <a:gridCol w="570456">
                  <a:extLst>
                    <a:ext uri="{9D8B030D-6E8A-4147-A177-3AD203B41FA5}">
                      <a16:colId xmlns:a16="http://schemas.microsoft.com/office/drawing/2014/main" val="607123380"/>
                    </a:ext>
                  </a:extLst>
                </a:gridCol>
                <a:gridCol w="446858">
                  <a:extLst>
                    <a:ext uri="{9D8B030D-6E8A-4147-A177-3AD203B41FA5}">
                      <a16:colId xmlns:a16="http://schemas.microsoft.com/office/drawing/2014/main" val="3930053939"/>
                    </a:ext>
                  </a:extLst>
                </a:gridCol>
                <a:gridCol w="570456">
                  <a:extLst>
                    <a:ext uri="{9D8B030D-6E8A-4147-A177-3AD203B41FA5}">
                      <a16:colId xmlns:a16="http://schemas.microsoft.com/office/drawing/2014/main" val="452861182"/>
                    </a:ext>
                  </a:extLst>
                </a:gridCol>
                <a:gridCol w="823993">
                  <a:extLst>
                    <a:ext uri="{9D8B030D-6E8A-4147-A177-3AD203B41FA5}">
                      <a16:colId xmlns:a16="http://schemas.microsoft.com/office/drawing/2014/main" val="208688271"/>
                    </a:ext>
                  </a:extLst>
                </a:gridCol>
              </a:tblGrid>
              <a:tr h="278765">
                <a:tc gridSpan="7">
                  <a:txBody>
                    <a:bodyPr/>
                    <a:lstStyle/>
                    <a:p>
                      <a:pPr algn="ctr" fontAlgn="ctr">
                        <a:buNone/>
                      </a:pPr>
                      <a:r>
                        <a:rPr lang="en-US" sz="1130" b="0" i="0" u="none" strike="noStrike" dirty="0">
                          <a:solidFill>
                            <a:srgbClr val="FFFFFF"/>
                          </a:solidFill>
                          <a:effectLst/>
                          <a:latin typeface="Arial" panose="020B0604020202020204" pitchFamily="34" charset="0"/>
                        </a:rPr>
                        <a:t>Prosser Distribution Capital Budget Forecast ($K)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1F7F4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49904117"/>
                  </a:ext>
                </a:extLst>
              </a:tr>
              <a:tr h="354965">
                <a:tc>
                  <a:txBody>
                    <a:bodyPr/>
                    <a:lstStyle/>
                    <a:p>
                      <a:pPr algn="ctr" fontAlgn="ctr">
                        <a:buNone/>
                      </a:pPr>
                      <a:r>
                        <a:rPr lang="en-US" sz="1100" b="0" i="0" u="none" strike="noStrike">
                          <a:solidFill>
                            <a:srgbClr val="FFFFFF"/>
                          </a:solidFill>
                          <a:effectLst/>
                          <a:latin typeface="Arial" panose="020B0604020202020204" pitchFamily="34" charset="0"/>
                        </a:rPr>
                        <a:t>Project Type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a:solidFill>
                            <a:srgbClr val="FF0000"/>
                          </a:solidFill>
                          <a:effectLst/>
                          <a:latin typeface="Arial" panose="020B0604020202020204" pitchFamily="34" charset="0"/>
                        </a:rPr>
                        <a:t>2027</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B050"/>
                          </a:solidFill>
                          <a:effectLst/>
                          <a:latin typeface="Arial" panose="020B0604020202020204" pitchFamily="34" charset="0"/>
                        </a:rPr>
                        <a:t>2028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0070C0"/>
                          </a:solidFill>
                          <a:effectLst/>
                          <a:latin typeface="Arial" panose="020B0604020202020204" pitchFamily="34" charset="0"/>
                        </a:rPr>
                        <a:t>2029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C000"/>
                          </a:solidFill>
                          <a:effectLst/>
                          <a:latin typeface="Arial" panose="020B0604020202020204" pitchFamily="34" charset="0"/>
                        </a:rPr>
                        <a:t>2030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7030A0"/>
                          </a:solidFill>
                          <a:effectLst/>
                          <a:latin typeface="Arial" panose="020B0604020202020204" pitchFamily="34" charset="0"/>
                        </a:rPr>
                        <a:t>2031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0" i="0" u="none" strike="noStrike">
                          <a:solidFill>
                            <a:srgbClr val="FFFFFF"/>
                          </a:solidFill>
                          <a:effectLst/>
                          <a:latin typeface="Arial" panose="020B0604020202020204" pitchFamily="34" charset="0"/>
                        </a:rPr>
                        <a:t>27-31 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032686544"/>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Sub. Controls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261.6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261.6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834480137"/>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Power Xfmr Protection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363.3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412.6</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775.9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616948403"/>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SCADA Upgrades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36.1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15.0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15.0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tc>
                  <a:txBody>
                    <a:bodyPr/>
                    <a:lstStyle/>
                    <a:p>
                      <a:pPr algn="ctr" fontAlgn="ctr">
                        <a:buNone/>
                      </a:pPr>
                      <a:r>
                        <a:rPr lang="en-US" sz="1100" b="0" i="0" u="none" strike="noStrike">
                          <a:solidFill>
                            <a:srgbClr val="12222B"/>
                          </a:solidFill>
                          <a:effectLst/>
                          <a:latin typeface="Arial" panose="020B0604020202020204" pitchFamily="34" charset="0"/>
                        </a:rPr>
                        <a:t>66.1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F2E1"/>
                    </a:solidFill>
                  </a:tcPr>
                </a:tc>
                <a:extLst>
                  <a:ext uri="{0D108BD9-81ED-4DB2-BD59-A6C34878D82A}">
                    <a16:rowId xmlns:a16="http://schemas.microsoft.com/office/drawing/2014/main" val="1438227526"/>
                  </a:ext>
                </a:extLst>
              </a:tr>
              <a:tr h="278765">
                <a:tc>
                  <a:txBody>
                    <a:bodyPr/>
                    <a:lstStyle/>
                    <a:p>
                      <a:pPr algn="l" fontAlgn="ctr">
                        <a:buNone/>
                      </a:pPr>
                      <a:r>
                        <a:rPr lang="en-US" sz="1100" b="0" i="0" u="none" strike="noStrike">
                          <a:solidFill>
                            <a:srgbClr val="12222B"/>
                          </a:solidFill>
                          <a:effectLst/>
                          <a:latin typeface="Arial" panose="020B0604020202020204" pitchFamily="34" charset="0"/>
                        </a:rPr>
                        <a:t>Prosser Dist.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690.8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161.1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361.0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tc>
                  <a:txBody>
                    <a:bodyPr/>
                    <a:lstStyle/>
                    <a:p>
                      <a:pPr algn="ctr" fontAlgn="ctr">
                        <a:buNone/>
                      </a:pPr>
                      <a:r>
                        <a:rPr lang="en-US" sz="1100" b="0" i="0" u="none" strike="noStrike">
                          <a:solidFill>
                            <a:srgbClr val="12222B"/>
                          </a:solidFill>
                          <a:effectLst/>
                          <a:latin typeface="Arial" panose="020B0604020202020204" pitchFamily="34" charset="0"/>
                        </a:rPr>
                        <a:t>1,212.9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5FAF7"/>
                    </a:solidFill>
                  </a:tcPr>
                </a:tc>
                <a:extLst>
                  <a:ext uri="{0D108BD9-81ED-4DB2-BD59-A6C34878D82A}">
                    <a16:rowId xmlns:a16="http://schemas.microsoft.com/office/drawing/2014/main" val="3430281985"/>
                  </a:ext>
                </a:extLst>
              </a:tr>
              <a:tr h="278765">
                <a:tc>
                  <a:txBody>
                    <a:bodyPr/>
                    <a:lstStyle/>
                    <a:p>
                      <a:pPr algn="l"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US" sz="1100" b="1" i="0" u="none" strike="noStrike">
                          <a:solidFill>
                            <a:srgbClr val="FFFFFF"/>
                          </a:solidFill>
                          <a:effectLst/>
                          <a:latin typeface="Arial" panose="020B0604020202020204" pitchFamily="34" charset="0"/>
                        </a:rPr>
                        <a:t>Total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tc>
                  <a:txBody>
                    <a:bodyPr/>
                    <a:lstStyle/>
                    <a:p>
                      <a:pPr algn="ctr" fontAlgn="ctr">
                        <a:buNone/>
                      </a:pPr>
                      <a:r>
                        <a:rPr lang="en-US" sz="1100" b="1" i="0" u="none" strike="noStrike" dirty="0">
                          <a:solidFill>
                            <a:srgbClr val="FFFFFF"/>
                          </a:solidFill>
                          <a:effectLst/>
                          <a:latin typeface="Arial" panose="020B0604020202020204" pitchFamily="34" charset="0"/>
                        </a:rPr>
                        <a:t>2,316.4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7F43"/>
                    </a:solidFill>
                  </a:tcPr>
                </a:tc>
                <a:extLst>
                  <a:ext uri="{0D108BD9-81ED-4DB2-BD59-A6C34878D82A}">
                    <a16:rowId xmlns:a16="http://schemas.microsoft.com/office/drawing/2014/main" val="1044938370"/>
                  </a:ext>
                </a:extLst>
              </a:tr>
            </a:tbl>
          </a:graphicData>
        </a:graphic>
      </p:graphicFrame>
      <p:sp>
        <p:nvSpPr>
          <p:cNvPr id="6" name="Rectangle: Rounded Corners 5">
            <a:extLst>
              <a:ext uri="{FF2B5EF4-FFF2-40B4-BE49-F238E27FC236}">
                <a16:creationId xmlns:a16="http://schemas.microsoft.com/office/drawing/2014/main" id="{FA9682CF-621A-8CD3-F033-37A5980A44A6}"/>
              </a:ext>
            </a:extLst>
          </p:cNvPr>
          <p:cNvSpPr/>
          <p:nvPr/>
        </p:nvSpPr>
        <p:spPr>
          <a:xfrm>
            <a:off x="1336842" y="3740137"/>
            <a:ext cx="576075" cy="503417"/>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070301A-56C6-F8C2-C432-2C9EC6D86BE1}"/>
              </a:ext>
            </a:extLst>
          </p:cNvPr>
          <p:cNvSpPr/>
          <p:nvPr/>
        </p:nvSpPr>
        <p:spPr>
          <a:xfrm>
            <a:off x="1832531" y="3163777"/>
            <a:ext cx="576075" cy="525503"/>
          </a:xfrm>
          <a:prstGeom prst="roundRect">
            <a:avLst/>
          </a:prstGeom>
          <a:noFill/>
          <a:ln w="19050">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A6B51-1BB4-19FD-E870-EE9CB88F6C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716F27-F852-A7D2-E16B-4927AC3FBC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0320" y="822960"/>
            <a:ext cx="7200900" cy="5760720"/>
          </a:xfrm>
          <a:prstGeom prst="rect">
            <a:avLst/>
          </a:prstGeom>
        </p:spPr>
      </p:pic>
      <p:sp>
        <p:nvSpPr>
          <p:cNvPr id="21" name="Shape 2">
            <a:extLst>
              <a:ext uri="{FF2B5EF4-FFF2-40B4-BE49-F238E27FC236}">
                <a16:creationId xmlns:a16="http://schemas.microsoft.com/office/drawing/2014/main" id="{68899FA0-ED9A-C429-E356-050DF8B7CCE7}"/>
              </a:ext>
            </a:extLst>
          </p:cNvPr>
          <p:cNvSpPr/>
          <p:nvPr/>
        </p:nvSpPr>
        <p:spPr>
          <a:xfrm>
            <a:off x="246690" y="5417672"/>
            <a:ext cx="2777816" cy="983386"/>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9" name="Shape 4">
            <a:extLst>
              <a:ext uri="{FF2B5EF4-FFF2-40B4-BE49-F238E27FC236}">
                <a16:creationId xmlns:a16="http://schemas.microsoft.com/office/drawing/2014/main" id="{4A64BFFD-EAA7-7CEC-B462-60AF1C4586A3}"/>
              </a:ext>
            </a:extLst>
          </p:cNvPr>
          <p:cNvSpPr/>
          <p:nvPr/>
        </p:nvSpPr>
        <p:spPr>
          <a:xfrm>
            <a:off x="252881" y="4132143"/>
            <a:ext cx="2803088" cy="937222"/>
          </a:xfrm>
          <a:prstGeom prst="roundRect">
            <a:avLst>
              <a:gd name="adj" fmla="val 6061"/>
            </a:avLst>
          </a:prstGeom>
          <a:solidFill>
            <a:srgbClr val="F2F5F3"/>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17" name="Shape 2">
            <a:extLst>
              <a:ext uri="{FF2B5EF4-FFF2-40B4-BE49-F238E27FC236}">
                <a16:creationId xmlns:a16="http://schemas.microsoft.com/office/drawing/2014/main" id="{E4DA29B5-5219-2F33-66FD-FC1282BDB740}"/>
              </a:ext>
            </a:extLst>
          </p:cNvPr>
          <p:cNvSpPr/>
          <p:nvPr/>
        </p:nvSpPr>
        <p:spPr>
          <a:xfrm>
            <a:off x="252881" y="2488887"/>
            <a:ext cx="2777816" cy="129495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3" name="Slide Number Placeholder 2">
            <a:extLst>
              <a:ext uri="{FF2B5EF4-FFF2-40B4-BE49-F238E27FC236}">
                <a16:creationId xmlns:a16="http://schemas.microsoft.com/office/drawing/2014/main" id="{136FBBCC-4B73-BED1-542A-1040F19AA841}"/>
              </a:ext>
            </a:extLst>
          </p:cNvPr>
          <p:cNvSpPr>
            <a:spLocks noGrp="1"/>
          </p:cNvSpPr>
          <p:nvPr>
            <p:ph type="sldNum" idx="1"/>
          </p:nvPr>
        </p:nvSpPr>
        <p:spPr/>
        <p:txBody>
          <a:bodyPr/>
          <a:lstStyle/>
          <a:p>
            <a:fld id="{CC91EBC3-7C31-4E33-BA18-1FEA669A01B1}" type="slidenum">
              <a:rPr lang="en-US" sz="1000" smtClean="0"/>
              <a:pPr/>
              <a:t>14</a:t>
            </a:fld>
            <a:endParaRPr lang="en-US" sz="1000"/>
          </a:p>
        </p:txBody>
      </p:sp>
      <p:sp>
        <p:nvSpPr>
          <p:cNvPr id="9" name="TextBox 8" hidden="1">
            <a:extLst>
              <a:ext uri="{FF2B5EF4-FFF2-40B4-BE49-F238E27FC236}">
                <a16:creationId xmlns:a16="http://schemas.microsoft.com/office/drawing/2014/main" id="{510508D9-D86C-7E04-7E7B-2C142119C798}"/>
              </a:ext>
            </a:extLst>
          </p:cNvPr>
          <p:cNvSpPr txBox="1"/>
          <p:nvPr/>
        </p:nvSpPr>
        <p:spPr>
          <a:xfrm>
            <a:off x="2582291" y="2540072"/>
            <a:ext cx="7027418" cy="2893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endParaRPr lang="en-US" sz="2000" dirty="0"/>
          </a:p>
          <a:p>
            <a:r>
              <a:rPr lang="en-US" dirty="0"/>
              <a:t>Capital Budget Planning:       2026 – 2046</a:t>
            </a:r>
          </a:p>
          <a:p>
            <a:endParaRPr lang="en-US" dirty="0"/>
          </a:p>
          <a:p>
            <a:endParaRPr lang="en-US" dirty="0"/>
          </a:p>
          <a:p>
            <a:r>
              <a:rPr lang="en-US" dirty="0"/>
              <a:t>Current Cost: 	 ~$1.4M each</a:t>
            </a:r>
          </a:p>
          <a:p>
            <a:endParaRPr lang="en-US" dirty="0"/>
          </a:p>
          <a:p>
            <a:endParaRPr lang="en-US" dirty="0"/>
          </a:p>
          <a:p>
            <a:r>
              <a:rPr lang="en-US" dirty="0"/>
              <a:t>The 5 Year Capital Plan includes a forecasted $1.8M in 2032+ </a:t>
            </a:r>
          </a:p>
          <a:p>
            <a:r>
              <a:rPr lang="en-US" sz="1400" i="1" dirty="0"/>
              <a:t>Revisited annually</a:t>
            </a:r>
          </a:p>
          <a:p>
            <a:endParaRPr lang="en-US" sz="2200" dirty="0"/>
          </a:p>
        </p:txBody>
      </p:sp>
      <p:sp>
        <p:nvSpPr>
          <p:cNvPr id="6" name="Title 3">
            <a:extLst>
              <a:ext uri="{FF2B5EF4-FFF2-40B4-BE49-F238E27FC236}">
                <a16:creationId xmlns:a16="http://schemas.microsoft.com/office/drawing/2014/main" id="{CC839C9B-A5C0-8DB0-AD16-1345B90913D5}"/>
              </a:ext>
            </a:extLst>
          </p:cNvPr>
          <p:cNvSpPr txBox="1">
            <a:spLocks/>
          </p:cNvSpPr>
          <p:nvPr/>
        </p:nvSpPr>
        <p:spPr>
          <a:xfrm>
            <a:off x="543377" y="91428"/>
            <a:ext cx="11648623" cy="61022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solidFill>
                  <a:srgbClr val="FFFFFF"/>
                </a:solidFill>
                <a:latin typeface="Arial"/>
                <a:cs typeface="+mn-cs"/>
              </a:rPr>
              <a:t>Underground</a:t>
            </a:r>
            <a:r>
              <a:rPr lang="en-US" sz="3200" b="1" dirty="0">
                <a:solidFill>
                  <a:schemeClr val="bg1"/>
                </a:solidFill>
                <a:latin typeface="Montserrat (Headings)"/>
                <a:cs typeface="Arial" panose="020B0604020202020204" pitchFamily="34" charset="0"/>
              </a:rPr>
              <a:t> </a:t>
            </a:r>
            <a:r>
              <a:rPr lang="en-US" sz="3200" b="1" dirty="0">
                <a:solidFill>
                  <a:srgbClr val="FFFFFF"/>
                </a:solidFill>
                <a:latin typeface="Arial"/>
                <a:cs typeface="+mn-cs"/>
              </a:rPr>
              <a:t>Cable</a:t>
            </a:r>
            <a:r>
              <a:rPr lang="en-US" sz="3200" b="1" dirty="0">
                <a:solidFill>
                  <a:schemeClr val="bg1"/>
                </a:solidFill>
                <a:latin typeface="Montserrat (Headings)"/>
                <a:cs typeface="Arial" panose="020B0604020202020204" pitchFamily="34" charset="0"/>
              </a:rPr>
              <a:t> </a:t>
            </a:r>
            <a:r>
              <a:rPr lang="en-US" sz="3200" b="1" dirty="0">
                <a:solidFill>
                  <a:srgbClr val="FFFFFF"/>
                </a:solidFill>
                <a:latin typeface="Arial"/>
                <a:cs typeface="+mn-cs"/>
              </a:rPr>
              <a:t>Replacements</a:t>
            </a:r>
          </a:p>
        </p:txBody>
      </p:sp>
      <p:sp>
        <p:nvSpPr>
          <p:cNvPr id="27" name="TextBox 26">
            <a:extLst>
              <a:ext uri="{FF2B5EF4-FFF2-40B4-BE49-F238E27FC236}">
                <a16:creationId xmlns:a16="http://schemas.microsoft.com/office/drawing/2014/main" id="{7EA76914-2780-526E-AEB8-4EAA932AD4B1}"/>
              </a:ext>
            </a:extLst>
          </p:cNvPr>
          <p:cNvSpPr txBox="1"/>
          <p:nvPr/>
        </p:nvSpPr>
        <p:spPr>
          <a:xfrm>
            <a:off x="665216" y="2494660"/>
            <a:ext cx="2390753" cy="369332"/>
          </a:xfrm>
          <a:prstGeom prst="rect">
            <a:avLst/>
          </a:prstGeom>
          <a:noFill/>
        </p:spPr>
        <p:txBody>
          <a:bodyPr wrap="square" rtlCol="0">
            <a:spAutoFit/>
          </a:bodyPr>
          <a:lstStyle/>
          <a:p>
            <a:r>
              <a:rPr lang="en-US" dirty="0">
                <a:ln>
                  <a:solidFill>
                    <a:schemeClr val="tx1"/>
                  </a:solidFill>
                </a:ln>
              </a:rPr>
              <a:t>Replaced 2016-2025</a:t>
            </a:r>
            <a:endParaRPr lang="en-US" dirty="0">
              <a:ln>
                <a:solidFill>
                  <a:schemeClr val="tx1"/>
                </a:solidFill>
              </a:ln>
              <a:effectLst/>
            </a:endParaRPr>
          </a:p>
        </p:txBody>
      </p:sp>
      <p:sp>
        <p:nvSpPr>
          <p:cNvPr id="28" name="Oval 27">
            <a:extLst>
              <a:ext uri="{FF2B5EF4-FFF2-40B4-BE49-F238E27FC236}">
                <a16:creationId xmlns:a16="http://schemas.microsoft.com/office/drawing/2014/main" id="{7BE7E3B4-0D25-FEB8-4826-EE10FD34F6DA}"/>
              </a:ext>
            </a:extLst>
          </p:cNvPr>
          <p:cNvSpPr/>
          <p:nvPr/>
        </p:nvSpPr>
        <p:spPr>
          <a:xfrm>
            <a:off x="424055" y="2565313"/>
            <a:ext cx="241161" cy="231658"/>
          </a:xfrm>
          <a:prstGeom prst="ellipse">
            <a:avLst/>
          </a:prstGeom>
          <a:solidFill>
            <a:srgbClr val="33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4D362D5-62E8-F9FF-28EF-CE3CB5EE0A49}"/>
              </a:ext>
            </a:extLst>
          </p:cNvPr>
          <p:cNvSpPr/>
          <p:nvPr/>
        </p:nvSpPr>
        <p:spPr>
          <a:xfrm>
            <a:off x="424056" y="2900172"/>
            <a:ext cx="241161" cy="231658"/>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A55E5F4-BEF6-545E-E590-78D57E116F67}"/>
              </a:ext>
            </a:extLst>
          </p:cNvPr>
          <p:cNvSpPr txBox="1"/>
          <p:nvPr/>
        </p:nvSpPr>
        <p:spPr>
          <a:xfrm>
            <a:off x="665216" y="2831335"/>
            <a:ext cx="2390753" cy="646331"/>
          </a:xfrm>
          <a:prstGeom prst="rect">
            <a:avLst/>
          </a:prstGeom>
          <a:noFill/>
        </p:spPr>
        <p:txBody>
          <a:bodyPr wrap="square" rtlCol="0">
            <a:spAutoFit/>
          </a:bodyPr>
          <a:lstStyle/>
          <a:p>
            <a:r>
              <a:rPr lang="en-US" dirty="0">
                <a:ln>
                  <a:solidFill>
                    <a:schemeClr val="tx1"/>
                  </a:solidFill>
                </a:ln>
              </a:rPr>
              <a:t>Pending 2026 Replacement</a:t>
            </a:r>
            <a:endParaRPr lang="en-US" dirty="0">
              <a:ln>
                <a:solidFill>
                  <a:schemeClr val="tx1"/>
                </a:solidFill>
              </a:ln>
              <a:effectLst/>
            </a:endParaRPr>
          </a:p>
        </p:txBody>
      </p:sp>
      <p:sp>
        <p:nvSpPr>
          <p:cNvPr id="4" name="TextBox 3">
            <a:extLst>
              <a:ext uri="{FF2B5EF4-FFF2-40B4-BE49-F238E27FC236}">
                <a16:creationId xmlns:a16="http://schemas.microsoft.com/office/drawing/2014/main" id="{B55EC928-8DBE-662D-B031-74875E54A787}"/>
              </a:ext>
            </a:extLst>
          </p:cNvPr>
          <p:cNvSpPr txBox="1"/>
          <p:nvPr/>
        </p:nvSpPr>
        <p:spPr>
          <a:xfrm>
            <a:off x="543378" y="4137165"/>
            <a:ext cx="2222383" cy="923330"/>
          </a:xfrm>
          <a:prstGeom prst="rect">
            <a:avLst/>
          </a:prstGeom>
          <a:noFill/>
        </p:spPr>
        <p:txBody>
          <a:bodyPr wrap="square" rtlCol="0">
            <a:spAutoFit/>
          </a:bodyPr>
          <a:lstStyle/>
          <a:p>
            <a:r>
              <a:rPr lang="en-US" dirty="0">
                <a:ln>
                  <a:solidFill>
                    <a:schemeClr val="tx1"/>
                  </a:solidFill>
                </a:ln>
              </a:rPr>
              <a:t>Cable Priority</a:t>
            </a:r>
          </a:p>
          <a:p>
            <a:pPr marL="342900" indent="-342900">
              <a:buAutoNum type="arabicPeriod"/>
            </a:pPr>
            <a:r>
              <a:rPr lang="en-US" dirty="0">
                <a:ln>
                  <a:solidFill>
                    <a:schemeClr val="tx1"/>
                  </a:solidFill>
                </a:ln>
              </a:rPr>
              <a:t>Previous faults</a:t>
            </a:r>
          </a:p>
          <a:p>
            <a:pPr marL="342900" indent="-342900">
              <a:buAutoNum type="arabicPeriod"/>
            </a:pPr>
            <a:r>
              <a:rPr lang="en-US" dirty="0">
                <a:ln>
                  <a:solidFill>
                    <a:schemeClr val="tx1"/>
                  </a:solidFill>
                </a:ln>
              </a:rPr>
              <a:t>ALCN / HM</a:t>
            </a:r>
          </a:p>
        </p:txBody>
      </p:sp>
      <p:graphicFrame>
        <p:nvGraphicFramePr>
          <p:cNvPr id="8" name="Table 7">
            <a:extLst>
              <a:ext uri="{FF2B5EF4-FFF2-40B4-BE49-F238E27FC236}">
                <a16:creationId xmlns:a16="http://schemas.microsoft.com/office/drawing/2014/main" id="{57B422EA-3297-5205-4F32-94ABAA88D1B4}"/>
              </a:ext>
            </a:extLst>
          </p:cNvPr>
          <p:cNvGraphicFramePr>
            <a:graphicFrameLocks noGrp="1"/>
          </p:cNvGraphicFramePr>
          <p:nvPr>
            <p:extLst>
              <p:ext uri="{D42A27DB-BD31-4B8C-83A1-F6EECF244321}">
                <p14:modId xmlns:p14="http://schemas.microsoft.com/office/powerpoint/2010/main" val="497907223"/>
              </p:ext>
            </p:extLst>
          </p:nvPr>
        </p:nvGraphicFramePr>
        <p:xfrm>
          <a:off x="8157556" y="5537200"/>
          <a:ext cx="3848099" cy="954405"/>
        </p:xfrm>
        <a:graphic>
          <a:graphicData uri="http://schemas.openxmlformats.org/drawingml/2006/table">
            <a:tbl>
              <a:tblPr/>
              <a:tblGrid>
                <a:gridCol w="1878050">
                  <a:extLst>
                    <a:ext uri="{9D8B030D-6E8A-4147-A177-3AD203B41FA5}">
                      <a16:colId xmlns:a16="http://schemas.microsoft.com/office/drawing/2014/main" val="2605304068"/>
                    </a:ext>
                  </a:extLst>
                </a:gridCol>
                <a:gridCol w="609097">
                  <a:extLst>
                    <a:ext uri="{9D8B030D-6E8A-4147-A177-3AD203B41FA5}">
                      <a16:colId xmlns:a16="http://schemas.microsoft.com/office/drawing/2014/main" val="3204213873"/>
                    </a:ext>
                  </a:extLst>
                </a:gridCol>
                <a:gridCol w="675717">
                  <a:extLst>
                    <a:ext uri="{9D8B030D-6E8A-4147-A177-3AD203B41FA5}">
                      <a16:colId xmlns:a16="http://schemas.microsoft.com/office/drawing/2014/main" val="2936846912"/>
                    </a:ext>
                  </a:extLst>
                </a:gridCol>
                <a:gridCol w="685235">
                  <a:extLst>
                    <a:ext uri="{9D8B030D-6E8A-4147-A177-3AD203B41FA5}">
                      <a16:colId xmlns:a16="http://schemas.microsoft.com/office/drawing/2014/main" val="1519951996"/>
                    </a:ext>
                  </a:extLst>
                </a:gridCol>
              </a:tblGrid>
              <a:tr h="190500">
                <a:tc gridSpan="4">
                  <a:txBody>
                    <a:bodyPr/>
                    <a:lstStyle/>
                    <a:p>
                      <a:pPr algn="ctr" fontAlgn="ctr">
                        <a:buNone/>
                      </a:pPr>
                      <a:r>
                        <a:rPr lang="en-US" sz="1200" b="0" i="0" u="none" strike="noStrike" dirty="0">
                          <a:solidFill>
                            <a:srgbClr val="FFFFFF"/>
                          </a:solidFill>
                          <a:effectLst/>
                          <a:latin typeface="Arial" panose="020B0604020202020204" pitchFamily="34" charset="0"/>
                        </a:rPr>
                        <a:t>Projected Cable Replacement</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23844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4921176"/>
                  </a:ext>
                </a:extLst>
              </a:tr>
              <a:tr h="381000">
                <a:tc>
                  <a:txBody>
                    <a:bodyPr/>
                    <a:lstStyle/>
                    <a:p>
                      <a:pPr algn="ctr" fontAlgn="ctr">
                        <a:buNone/>
                      </a:pPr>
                      <a:r>
                        <a:rPr lang="en-US" sz="1000" b="0"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Feet per Year</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ALCN Feet Remaining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Years to Completion</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extLst>
                  <a:ext uri="{0D108BD9-81ED-4DB2-BD59-A6C34878D82A}">
                    <a16:rowId xmlns:a16="http://schemas.microsoft.com/office/drawing/2014/main" val="3019475438"/>
                  </a:ext>
                </a:extLst>
              </a:tr>
              <a:tr h="190500">
                <a:tc>
                  <a:txBody>
                    <a:bodyPr/>
                    <a:lstStyle/>
                    <a:p>
                      <a:pPr algn="l" fontAlgn="ctr">
                        <a:buNone/>
                      </a:pPr>
                      <a:r>
                        <a:rPr lang="en-US" sz="1000" b="0" i="0" u="none" strike="noStrike">
                          <a:solidFill>
                            <a:srgbClr val="000000"/>
                          </a:solidFill>
                          <a:effectLst/>
                          <a:latin typeface="Arial" panose="020B0604020202020204" pitchFamily="34" charset="0"/>
                        </a:rPr>
                        <a:t>Direct Bury and Injected Cable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14K</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200,485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14.3</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extLst>
                  <a:ext uri="{0D108BD9-81ED-4DB2-BD59-A6C34878D82A}">
                    <a16:rowId xmlns:a16="http://schemas.microsoft.com/office/drawing/2014/main" val="1768418273"/>
                  </a:ext>
                </a:extLst>
              </a:tr>
              <a:tr h="190500">
                <a:tc>
                  <a:txBody>
                    <a:bodyPr/>
                    <a:lstStyle/>
                    <a:p>
                      <a:pPr algn="l" fontAlgn="ctr">
                        <a:buNone/>
                      </a:pPr>
                      <a:r>
                        <a:rPr lang="en-US" sz="1000" b="0" i="0" u="none" strike="noStrike">
                          <a:solidFill>
                            <a:srgbClr val="000000"/>
                          </a:solidFill>
                          <a:effectLst/>
                          <a:latin typeface="Arial" panose="020B0604020202020204" pitchFamily="34" charset="0"/>
                        </a:rPr>
                        <a:t>Cable in Conduit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25K</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47,479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F6F1"/>
                    </a:solidFill>
                  </a:tcPr>
                </a:tc>
                <a:tc>
                  <a:txBody>
                    <a:bodyPr/>
                    <a:lstStyle/>
                    <a:p>
                      <a:pPr algn="ctr" fontAlgn="ctr">
                        <a:buNone/>
                      </a:pPr>
                      <a:r>
                        <a:rPr lang="en-US" sz="1000" b="0" i="0" u="none" strike="noStrike" dirty="0">
                          <a:solidFill>
                            <a:srgbClr val="000000"/>
                          </a:solidFill>
                          <a:effectLst/>
                          <a:latin typeface="Arial" panose="020B0604020202020204" pitchFamily="34" charset="0"/>
                        </a:rPr>
                        <a:t>1.9</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F6F1"/>
                    </a:solidFill>
                  </a:tcPr>
                </a:tc>
                <a:extLst>
                  <a:ext uri="{0D108BD9-81ED-4DB2-BD59-A6C34878D82A}">
                    <a16:rowId xmlns:a16="http://schemas.microsoft.com/office/drawing/2014/main" val="4021521131"/>
                  </a:ext>
                </a:extLst>
              </a:tr>
            </a:tbl>
          </a:graphicData>
        </a:graphic>
      </p:graphicFrame>
      <p:sp>
        <p:nvSpPr>
          <p:cNvPr id="11" name="TextBox 10">
            <a:extLst>
              <a:ext uri="{FF2B5EF4-FFF2-40B4-BE49-F238E27FC236}">
                <a16:creationId xmlns:a16="http://schemas.microsoft.com/office/drawing/2014/main" id="{31F498C0-56AD-D033-2F5D-33F68C3E4D28}"/>
              </a:ext>
            </a:extLst>
          </p:cNvPr>
          <p:cNvSpPr txBox="1"/>
          <p:nvPr/>
        </p:nvSpPr>
        <p:spPr>
          <a:xfrm>
            <a:off x="543378" y="5477727"/>
            <a:ext cx="2222383" cy="923330"/>
          </a:xfrm>
          <a:prstGeom prst="rect">
            <a:avLst/>
          </a:prstGeom>
          <a:noFill/>
        </p:spPr>
        <p:txBody>
          <a:bodyPr wrap="square" rtlCol="0">
            <a:spAutoFit/>
          </a:bodyPr>
          <a:lstStyle/>
          <a:p>
            <a:r>
              <a:rPr lang="en-US" dirty="0">
                <a:ln>
                  <a:solidFill>
                    <a:schemeClr val="tx1"/>
                  </a:solidFill>
                </a:ln>
              </a:rPr>
              <a:t>ALCN cable replacements are 40% complete</a:t>
            </a:r>
          </a:p>
        </p:txBody>
      </p:sp>
      <p:sp>
        <p:nvSpPr>
          <p:cNvPr id="14" name="TextBox 13">
            <a:extLst>
              <a:ext uri="{FF2B5EF4-FFF2-40B4-BE49-F238E27FC236}">
                <a16:creationId xmlns:a16="http://schemas.microsoft.com/office/drawing/2014/main" id="{A65F760B-0D49-41A1-1112-B7A627E5902C}"/>
              </a:ext>
            </a:extLst>
          </p:cNvPr>
          <p:cNvSpPr txBox="1"/>
          <p:nvPr/>
        </p:nvSpPr>
        <p:spPr>
          <a:xfrm>
            <a:off x="639944" y="3414505"/>
            <a:ext cx="2390753" cy="369332"/>
          </a:xfrm>
          <a:prstGeom prst="rect">
            <a:avLst/>
          </a:prstGeom>
          <a:noFill/>
        </p:spPr>
        <p:txBody>
          <a:bodyPr wrap="square" rtlCol="0">
            <a:spAutoFit/>
          </a:bodyPr>
          <a:lstStyle/>
          <a:p>
            <a:r>
              <a:rPr lang="en-US" dirty="0">
                <a:ln>
                  <a:solidFill>
                    <a:schemeClr val="tx1"/>
                  </a:solidFill>
                </a:ln>
              </a:rPr>
              <a:t>Remaining ALCN</a:t>
            </a:r>
            <a:endParaRPr lang="en-US" dirty="0">
              <a:ln>
                <a:solidFill>
                  <a:schemeClr val="tx1"/>
                </a:solidFill>
              </a:ln>
              <a:effectLst/>
            </a:endParaRPr>
          </a:p>
        </p:txBody>
      </p:sp>
      <p:sp>
        <p:nvSpPr>
          <p:cNvPr id="15" name="Oval 14">
            <a:extLst>
              <a:ext uri="{FF2B5EF4-FFF2-40B4-BE49-F238E27FC236}">
                <a16:creationId xmlns:a16="http://schemas.microsoft.com/office/drawing/2014/main" id="{205E5FCC-0D41-8FD4-0531-C8D974C008FA}"/>
              </a:ext>
            </a:extLst>
          </p:cNvPr>
          <p:cNvSpPr/>
          <p:nvPr/>
        </p:nvSpPr>
        <p:spPr>
          <a:xfrm>
            <a:off x="398783" y="3485158"/>
            <a:ext cx="241161" cy="231658"/>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Table 23">
            <a:extLst>
              <a:ext uri="{FF2B5EF4-FFF2-40B4-BE49-F238E27FC236}">
                <a16:creationId xmlns:a16="http://schemas.microsoft.com/office/drawing/2014/main" id="{D30F2551-9052-2999-6EA2-3BBF1504703E}"/>
              </a:ext>
            </a:extLst>
          </p:cNvPr>
          <p:cNvGraphicFramePr>
            <a:graphicFrameLocks noGrp="1"/>
          </p:cNvGraphicFramePr>
          <p:nvPr>
            <p:extLst>
              <p:ext uri="{D42A27DB-BD31-4B8C-83A1-F6EECF244321}">
                <p14:modId xmlns:p14="http://schemas.microsoft.com/office/powerpoint/2010/main" val="3102428018"/>
              </p:ext>
            </p:extLst>
          </p:nvPr>
        </p:nvGraphicFramePr>
        <p:xfrm>
          <a:off x="94920" y="843597"/>
          <a:ext cx="4800599" cy="954405"/>
        </p:xfrm>
        <a:graphic>
          <a:graphicData uri="http://schemas.openxmlformats.org/drawingml/2006/table">
            <a:tbl>
              <a:tblPr/>
              <a:tblGrid>
                <a:gridCol w="1256469">
                  <a:extLst>
                    <a:ext uri="{9D8B030D-6E8A-4147-A177-3AD203B41FA5}">
                      <a16:colId xmlns:a16="http://schemas.microsoft.com/office/drawing/2014/main" val="714415196"/>
                    </a:ext>
                  </a:extLst>
                </a:gridCol>
                <a:gridCol w="444206">
                  <a:extLst>
                    <a:ext uri="{9D8B030D-6E8A-4147-A177-3AD203B41FA5}">
                      <a16:colId xmlns:a16="http://schemas.microsoft.com/office/drawing/2014/main" val="2279843475"/>
                    </a:ext>
                  </a:extLst>
                </a:gridCol>
                <a:gridCol w="444206">
                  <a:extLst>
                    <a:ext uri="{9D8B030D-6E8A-4147-A177-3AD203B41FA5}">
                      <a16:colId xmlns:a16="http://schemas.microsoft.com/office/drawing/2014/main" val="2998604736"/>
                    </a:ext>
                  </a:extLst>
                </a:gridCol>
                <a:gridCol w="444206">
                  <a:extLst>
                    <a:ext uri="{9D8B030D-6E8A-4147-A177-3AD203B41FA5}">
                      <a16:colId xmlns:a16="http://schemas.microsoft.com/office/drawing/2014/main" val="2845006"/>
                    </a:ext>
                  </a:extLst>
                </a:gridCol>
                <a:gridCol w="444206">
                  <a:extLst>
                    <a:ext uri="{9D8B030D-6E8A-4147-A177-3AD203B41FA5}">
                      <a16:colId xmlns:a16="http://schemas.microsoft.com/office/drawing/2014/main" val="1849491633"/>
                    </a:ext>
                  </a:extLst>
                </a:gridCol>
                <a:gridCol w="609197">
                  <a:extLst>
                    <a:ext uri="{9D8B030D-6E8A-4147-A177-3AD203B41FA5}">
                      <a16:colId xmlns:a16="http://schemas.microsoft.com/office/drawing/2014/main" val="4022164337"/>
                    </a:ext>
                  </a:extLst>
                </a:gridCol>
                <a:gridCol w="520356">
                  <a:extLst>
                    <a:ext uri="{9D8B030D-6E8A-4147-A177-3AD203B41FA5}">
                      <a16:colId xmlns:a16="http://schemas.microsoft.com/office/drawing/2014/main" val="3359873456"/>
                    </a:ext>
                  </a:extLst>
                </a:gridCol>
                <a:gridCol w="637753">
                  <a:extLst>
                    <a:ext uri="{9D8B030D-6E8A-4147-A177-3AD203B41FA5}">
                      <a16:colId xmlns:a16="http://schemas.microsoft.com/office/drawing/2014/main" val="1240218186"/>
                    </a:ext>
                  </a:extLst>
                </a:gridCol>
              </a:tblGrid>
              <a:tr h="190500">
                <a:tc gridSpan="8">
                  <a:txBody>
                    <a:bodyPr/>
                    <a:lstStyle/>
                    <a:p>
                      <a:pPr algn="ctr" fontAlgn="ctr">
                        <a:buNone/>
                      </a:pPr>
                      <a:r>
                        <a:rPr lang="en-US" sz="1200" b="0" i="0" u="none" strike="noStrike" dirty="0">
                          <a:solidFill>
                            <a:srgbClr val="FFFFFF"/>
                          </a:solidFill>
                          <a:effectLst/>
                          <a:latin typeface="Arial" panose="020B0604020202020204" pitchFamily="34" charset="0"/>
                        </a:rPr>
                        <a:t>Historical Cable Replacement</a:t>
                      </a:r>
                    </a:p>
                  </a:txBody>
                  <a:tcPr marL="9525" marR="9525"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23844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6015042"/>
                  </a:ext>
                </a:extLst>
              </a:tr>
              <a:tr h="381000">
                <a:tc>
                  <a:txBody>
                    <a:bodyPr/>
                    <a:lstStyle/>
                    <a:p>
                      <a:pPr algn="ctr" fontAlgn="ctr">
                        <a:buNone/>
                      </a:pPr>
                      <a:r>
                        <a:rPr lang="en-US" sz="1000" b="0" i="0" u="none" strike="noStrike">
                          <a:solidFill>
                            <a:srgbClr val="FFFFFF"/>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2023</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2025</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2026 YTD</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2026 Pending</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tc>
                  <a:txBody>
                    <a:bodyPr/>
                    <a:lstStyle/>
                    <a:p>
                      <a:pPr algn="ctr" fontAlgn="ctr">
                        <a:buNone/>
                      </a:pPr>
                      <a:r>
                        <a:rPr lang="en-US" sz="1000" b="0" i="0" u="none" strike="noStrike">
                          <a:solidFill>
                            <a:srgbClr val="FFFFFF"/>
                          </a:solidFill>
                          <a:effectLst/>
                          <a:latin typeface="Arial" panose="020B0604020202020204" pitchFamily="34" charset="0"/>
                        </a:rPr>
                        <a:t>2022-2026 Total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38447"/>
                    </a:solidFill>
                  </a:tcPr>
                </a:tc>
                <a:extLst>
                  <a:ext uri="{0D108BD9-81ED-4DB2-BD59-A6C34878D82A}">
                    <a16:rowId xmlns:a16="http://schemas.microsoft.com/office/drawing/2014/main" val="1188057439"/>
                  </a:ext>
                </a:extLst>
              </a:tr>
              <a:tr h="190500">
                <a:tc>
                  <a:txBody>
                    <a:bodyPr/>
                    <a:lstStyle/>
                    <a:p>
                      <a:pPr algn="l" fontAlgn="ctr">
                        <a:buNone/>
                      </a:pPr>
                      <a:r>
                        <a:rPr lang="en-US" sz="1000" b="0" i="0" u="none" strike="noStrike" dirty="0">
                          <a:solidFill>
                            <a:srgbClr val="000000"/>
                          </a:solidFill>
                          <a:effectLst/>
                          <a:latin typeface="Arial" panose="020B0604020202020204" pitchFamily="34" charset="0"/>
                        </a:rPr>
                        <a:t>Actual Spending ($K)</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$1,765</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dirty="0">
                          <a:solidFill>
                            <a:srgbClr val="000000"/>
                          </a:solidFill>
                          <a:effectLst/>
                          <a:latin typeface="Arial" panose="020B0604020202020204" pitchFamily="34" charset="0"/>
                        </a:rPr>
                        <a:t>$2,008</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$2,680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$1,972</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$812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$1,044</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tc>
                  <a:txBody>
                    <a:bodyPr/>
                    <a:lstStyle/>
                    <a:p>
                      <a:pPr algn="ctr" fontAlgn="ctr">
                        <a:buNone/>
                      </a:pPr>
                      <a:r>
                        <a:rPr lang="en-US" sz="1000" b="0" i="0" u="none" strike="noStrike">
                          <a:solidFill>
                            <a:srgbClr val="000000"/>
                          </a:solidFill>
                          <a:effectLst/>
                          <a:latin typeface="Arial" panose="020B0604020202020204" pitchFamily="34" charset="0"/>
                        </a:rPr>
                        <a:t>$10,281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FE2"/>
                    </a:solidFill>
                  </a:tcPr>
                </a:tc>
                <a:extLst>
                  <a:ext uri="{0D108BD9-81ED-4DB2-BD59-A6C34878D82A}">
                    <a16:rowId xmlns:a16="http://schemas.microsoft.com/office/drawing/2014/main" val="837269461"/>
                  </a:ext>
                </a:extLst>
              </a:tr>
              <a:tr h="190500">
                <a:tc>
                  <a:txBody>
                    <a:bodyPr/>
                    <a:lstStyle/>
                    <a:p>
                      <a:pPr algn="l" fontAlgn="ctr">
                        <a:buNone/>
                      </a:pPr>
                      <a:r>
                        <a:rPr lang="en-US" sz="1000" b="0" i="0" u="none" strike="noStrike" dirty="0">
                          <a:solidFill>
                            <a:srgbClr val="000000"/>
                          </a:solidFill>
                          <a:effectLst/>
                          <a:latin typeface="Arial" panose="020B0604020202020204" pitchFamily="34" charset="0"/>
                        </a:rPr>
                        <a:t>Cable Replaced (Ft)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26,891</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25,599</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14,180</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12,873</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8,713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F6F1"/>
                    </a:solidFill>
                  </a:tcPr>
                </a:tc>
                <a:tc>
                  <a:txBody>
                    <a:bodyPr/>
                    <a:lstStyle/>
                    <a:p>
                      <a:pPr algn="ctr" fontAlgn="ctr">
                        <a:buNone/>
                      </a:pPr>
                      <a:r>
                        <a:rPr lang="en-US" sz="1000" b="0" i="0" u="none" strike="noStrike">
                          <a:solidFill>
                            <a:srgbClr val="000000"/>
                          </a:solidFill>
                          <a:effectLst/>
                          <a:latin typeface="Arial" panose="020B0604020202020204" pitchFamily="34" charset="0"/>
                        </a:rPr>
                        <a:t>10,555</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F6F1"/>
                    </a:solidFill>
                  </a:tcPr>
                </a:tc>
                <a:tc>
                  <a:txBody>
                    <a:bodyPr/>
                    <a:lstStyle/>
                    <a:p>
                      <a:pPr algn="ctr" fontAlgn="ctr">
                        <a:buNone/>
                      </a:pPr>
                      <a:r>
                        <a:rPr lang="en-US" sz="1000" b="0" i="0" u="none" strike="noStrike" dirty="0">
                          <a:solidFill>
                            <a:srgbClr val="000000"/>
                          </a:solidFill>
                          <a:effectLst/>
                          <a:latin typeface="Arial" panose="020B0604020202020204" pitchFamily="34" charset="0"/>
                        </a:rPr>
                        <a:t>98,811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6F1"/>
                    </a:solidFill>
                  </a:tcPr>
                </a:tc>
                <a:extLst>
                  <a:ext uri="{0D108BD9-81ED-4DB2-BD59-A6C34878D82A}">
                    <a16:rowId xmlns:a16="http://schemas.microsoft.com/office/drawing/2014/main" val="215165023"/>
                  </a:ext>
                </a:extLst>
              </a:tr>
            </a:tbl>
          </a:graphicData>
        </a:graphic>
      </p:graphicFrame>
      <p:pic>
        <p:nvPicPr>
          <p:cNvPr id="1025" name="Picture 1024">
            <a:extLst>
              <a:ext uri="{FF2B5EF4-FFF2-40B4-BE49-F238E27FC236}">
                <a16:creationId xmlns:a16="http://schemas.microsoft.com/office/drawing/2014/main" id="{5BE37816-1358-7B1E-21EC-1C6BFA0F4E41}"/>
              </a:ext>
            </a:extLst>
          </p:cNvPr>
          <p:cNvPicPr>
            <a:picLocks noChangeAspect="1"/>
          </p:cNvPicPr>
          <p:nvPr/>
        </p:nvPicPr>
        <p:blipFill>
          <a:blip r:embed="rId4" cstate="print">
            <a:extLst>
              <a:ext uri="{28A0092B-C50C-407E-A947-70E740481C1C}">
                <a14:useLocalDpi xmlns:a14="http://schemas.microsoft.com/office/drawing/2010/main" val="0"/>
              </a:ext>
            </a:extLst>
          </a:blip>
          <a:srcRect l="15379" b="17228"/>
          <a:stretch>
            <a:fillRect/>
          </a:stretch>
        </p:blipFill>
        <p:spPr>
          <a:xfrm rot="5400000">
            <a:off x="2046010" y="2356529"/>
            <a:ext cx="4032772" cy="2958491"/>
          </a:xfrm>
          <a:prstGeom prst="rect">
            <a:avLst/>
          </a:prstGeom>
          <a:ln w="6350">
            <a:solidFill>
              <a:schemeClr val="bg1"/>
            </a:solidFill>
          </a:ln>
          <a:effectLst>
            <a:outerShdw blurRad="292100" dist="139700" dir="2700000" algn="ctr" rotWithShape="0">
              <a:schemeClr val="bg1">
                <a:alpha val="65000"/>
              </a:schemeClr>
            </a:outerShdw>
          </a:effectLst>
        </p:spPr>
      </p:pic>
      <p:pic>
        <p:nvPicPr>
          <p:cNvPr id="1024" name="Picture 1023">
            <a:extLst>
              <a:ext uri="{FF2B5EF4-FFF2-40B4-BE49-F238E27FC236}">
                <a16:creationId xmlns:a16="http://schemas.microsoft.com/office/drawing/2014/main" id="{AB93EAC9-4D0C-689B-5A39-31268122D95D}"/>
              </a:ext>
            </a:extLst>
          </p:cNvPr>
          <p:cNvPicPr>
            <a:picLocks noChangeAspect="1"/>
          </p:cNvPicPr>
          <p:nvPr/>
        </p:nvPicPr>
        <p:blipFill>
          <a:blip r:embed="rId5" cstate="print">
            <a:extLst>
              <a:ext uri="{28A0092B-C50C-407E-A947-70E740481C1C}">
                <a14:useLocalDpi xmlns:a14="http://schemas.microsoft.com/office/drawing/2010/main" val="0"/>
              </a:ext>
            </a:extLst>
          </a:blip>
          <a:srcRect l="13667"/>
          <a:stretch>
            <a:fillRect/>
          </a:stretch>
        </p:blipFill>
        <p:spPr>
          <a:xfrm rot="5400000">
            <a:off x="5832265" y="2097808"/>
            <a:ext cx="4018087" cy="3490617"/>
          </a:xfrm>
          <a:prstGeom prst="rect">
            <a:avLst/>
          </a:prstGeom>
          <a:ln w="6350">
            <a:solidFill>
              <a:schemeClr val="bg1"/>
            </a:solidFill>
          </a:ln>
          <a:effectLst>
            <a:outerShdw blurRad="292100" dist="139700" dir="2700000" algn="ctr" rotWithShape="0">
              <a:schemeClr val="bg1">
                <a:alpha val="65000"/>
              </a:schemeClr>
            </a:outerShdw>
          </a:effectLst>
        </p:spPr>
      </p:pic>
    </p:spTree>
    <p:extLst>
      <p:ext uri="{BB962C8B-B14F-4D97-AF65-F5344CB8AC3E}">
        <p14:creationId xmlns:p14="http://schemas.microsoft.com/office/powerpoint/2010/main" val="124365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 calcmode="lin" valueType="num">
                                      <p:cBhvr>
                                        <p:cTn id="14" dur="1000" fill="hold"/>
                                        <p:tgtEl>
                                          <p:spTgt spid="27"/>
                                        </p:tgtEl>
                                        <p:attrNameLst>
                                          <p:attrName>style.rotation</p:attrName>
                                        </p:attrNameLst>
                                      </p:cBhvr>
                                      <p:tavLst>
                                        <p:tav tm="0">
                                          <p:val>
                                            <p:fltVal val="90"/>
                                          </p:val>
                                        </p:tav>
                                        <p:tav tm="100000">
                                          <p:val>
                                            <p:fltVal val="0"/>
                                          </p:val>
                                        </p:tav>
                                      </p:tavLst>
                                    </p:anim>
                                    <p:animEffect transition="in" filter="fade">
                                      <p:cBhvr>
                                        <p:cTn id="15" dur="1000"/>
                                        <p:tgtEl>
                                          <p:spTgt spid="2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1000" fill="hold"/>
                                        <p:tgtEl>
                                          <p:spTgt spid="31"/>
                                        </p:tgtEl>
                                        <p:attrNameLst>
                                          <p:attrName>ppt_w</p:attrName>
                                        </p:attrNameLst>
                                      </p:cBhvr>
                                      <p:tavLst>
                                        <p:tav tm="0">
                                          <p:val>
                                            <p:fltVal val="0"/>
                                          </p:val>
                                        </p:tav>
                                        <p:tav tm="100000">
                                          <p:val>
                                            <p:strVal val="#ppt_w"/>
                                          </p:val>
                                        </p:tav>
                                      </p:tavLst>
                                    </p:anim>
                                    <p:anim calcmode="lin" valueType="num">
                                      <p:cBhvr>
                                        <p:cTn id="19" dur="1000" fill="hold"/>
                                        <p:tgtEl>
                                          <p:spTgt spid="31"/>
                                        </p:tgtEl>
                                        <p:attrNameLst>
                                          <p:attrName>ppt_h</p:attrName>
                                        </p:attrNameLst>
                                      </p:cBhvr>
                                      <p:tavLst>
                                        <p:tav tm="0">
                                          <p:val>
                                            <p:fltVal val="0"/>
                                          </p:val>
                                        </p:tav>
                                        <p:tav tm="100000">
                                          <p:val>
                                            <p:strVal val="#ppt_h"/>
                                          </p:val>
                                        </p:tav>
                                      </p:tavLst>
                                    </p:anim>
                                    <p:anim calcmode="lin" valueType="num">
                                      <p:cBhvr>
                                        <p:cTn id="20" dur="1000" fill="hold"/>
                                        <p:tgtEl>
                                          <p:spTgt spid="31"/>
                                        </p:tgtEl>
                                        <p:attrNameLst>
                                          <p:attrName>style.rotation</p:attrName>
                                        </p:attrNameLst>
                                      </p:cBhvr>
                                      <p:tavLst>
                                        <p:tav tm="0">
                                          <p:val>
                                            <p:fltVal val="90"/>
                                          </p:val>
                                        </p:tav>
                                        <p:tav tm="100000">
                                          <p:val>
                                            <p:fltVal val="0"/>
                                          </p:val>
                                        </p:tav>
                                      </p:tavLst>
                                    </p:anim>
                                    <p:animEffect transition="in" filter="fade">
                                      <p:cBhvr>
                                        <p:cTn id="21" dur="1000"/>
                                        <p:tgtEl>
                                          <p:spTgt spid="31"/>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1000"/>
                                        <p:tgtEl>
                                          <p:spTgt spid="30"/>
                                        </p:tgtEl>
                                      </p:cBhvr>
                                    </p:animEffect>
                                    <p:anim calcmode="lin" valueType="num">
                                      <p:cBhvr>
                                        <p:cTn id="25" dur="1000" fill="hold"/>
                                        <p:tgtEl>
                                          <p:spTgt spid="30"/>
                                        </p:tgtEl>
                                        <p:attrNameLst>
                                          <p:attrName>ppt_x</p:attrName>
                                        </p:attrNameLst>
                                      </p:cBhvr>
                                      <p:tavLst>
                                        <p:tav tm="0">
                                          <p:val>
                                            <p:strVal val="#ppt_x"/>
                                          </p:val>
                                        </p:tav>
                                        <p:tav tm="100000">
                                          <p:val>
                                            <p:strVal val="#ppt_x"/>
                                          </p:val>
                                        </p:tav>
                                      </p:tavLst>
                                    </p:anim>
                                    <p:anim calcmode="lin" valueType="num">
                                      <p:cBhvr>
                                        <p:cTn id="26" dur="1000" fill="hold"/>
                                        <p:tgtEl>
                                          <p:spTgt spid="3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31"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style.rotation</p:attrName>
                                        </p:attrNameLst>
                                      </p:cBhvr>
                                      <p:tavLst>
                                        <p:tav tm="0">
                                          <p:val>
                                            <p:fltVal val="90"/>
                                          </p:val>
                                        </p:tav>
                                        <p:tav tm="100000">
                                          <p:val>
                                            <p:fltVal val="0"/>
                                          </p:val>
                                        </p:tav>
                                      </p:tavLst>
                                    </p:anim>
                                    <p:animEffect transition="in" filter="fade">
                                      <p:cBhvr>
                                        <p:cTn id="37" dur="1000"/>
                                        <p:tgtEl>
                                          <p:spTgt spid="4"/>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fltVal val="0"/>
                                          </p:val>
                                        </p:tav>
                                        <p:tav tm="100000">
                                          <p:val>
                                            <p:strVal val="#ppt_w"/>
                                          </p:val>
                                        </p:tav>
                                      </p:tavLst>
                                    </p:anim>
                                    <p:anim calcmode="lin" valueType="num">
                                      <p:cBhvr>
                                        <p:cTn id="41" dur="1000" fill="hold"/>
                                        <p:tgtEl>
                                          <p:spTgt spid="14"/>
                                        </p:tgtEl>
                                        <p:attrNameLst>
                                          <p:attrName>ppt_h</p:attrName>
                                        </p:attrNameLst>
                                      </p:cBhvr>
                                      <p:tavLst>
                                        <p:tav tm="0">
                                          <p:val>
                                            <p:fltVal val="0"/>
                                          </p:val>
                                        </p:tav>
                                        <p:tav tm="100000">
                                          <p:val>
                                            <p:strVal val="#ppt_h"/>
                                          </p:val>
                                        </p:tav>
                                      </p:tavLst>
                                    </p:anim>
                                    <p:anim calcmode="lin" valueType="num">
                                      <p:cBhvr>
                                        <p:cTn id="42" dur="1000" fill="hold"/>
                                        <p:tgtEl>
                                          <p:spTgt spid="14"/>
                                        </p:tgtEl>
                                        <p:attrNameLst>
                                          <p:attrName>style.rotation</p:attrName>
                                        </p:attrNameLst>
                                      </p:cBhvr>
                                      <p:tavLst>
                                        <p:tav tm="0">
                                          <p:val>
                                            <p:fltVal val="90"/>
                                          </p:val>
                                        </p:tav>
                                        <p:tav tm="100000">
                                          <p:val>
                                            <p:fltVal val="0"/>
                                          </p:val>
                                        </p:tav>
                                      </p:tavLst>
                                    </p:anim>
                                    <p:animEffect transition="in" filter="fade">
                                      <p:cBhvr>
                                        <p:cTn id="43" dur="1000"/>
                                        <p:tgtEl>
                                          <p:spTgt spid="14"/>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31"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1000" fill="hold"/>
                                        <p:tgtEl>
                                          <p:spTgt spid="11"/>
                                        </p:tgtEl>
                                        <p:attrNameLst>
                                          <p:attrName>ppt_w</p:attrName>
                                        </p:attrNameLst>
                                      </p:cBhvr>
                                      <p:tavLst>
                                        <p:tav tm="0">
                                          <p:val>
                                            <p:fltVal val="0"/>
                                          </p:val>
                                        </p:tav>
                                        <p:tav tm="100000">
                                          <p:val>
                                            <p:strVal val="#ppt_w"/>
                                          </p:val>
                                        </p:tav>
                                      </p:tavLst>
                                    </p:anim>
                                    <p:anim calcmode="lin" valueType="num">
                                      <p:cBhvr>
                                        <p:cTn id="64" dur="1000" fill="hold"/>
                                        <p:tgtEl>
                                          <p:spTgt spid="11"/>
                                        </p:tgtEl>
                                        <p:attrNameLst>
                                          <p:attrName>ppt_h</p:attrName>
                                        </p:attrNameLst>
                                      </p:cBhvr>
                                      <p:tavLst>
                                        <p:tav tm="0">
                                          <p:val>
                                            <p:fltVal val="0"/>
                                          </p:val>
                                        </p:tav>
                                        <p:tav tm="100000">
                                          <p:val>
                                            <p:strVal val="#ppt_h"/>
                                          </p:val>
                                        </p:tav>
                                      </p:tavLst>
                                    </p:anim>
                                    <p:anim calcmode="lin" valueType="num">
                                      <p:cBhvr>
                                        <p:cTn id="65" dur="1000" fill="hold"/>
                                        <p:tgtEl>
                                          <p:spTgt spid="11"/>
                                        </p:tgtEl>
                                        <p:attrNameLst>
                                          <p:attrName>style.rotation</p:attrName>
                                        </p:attrNameLst>
                                      </p:cBhvr>
                                      <p:tavLst>
                                        <p:tav tm="0">
                                          <p:val>
                                            <p:fltVal val="90"/>
                                          </p:val>
                                        </p:tav>
                                        <p:tav tm="100000">
                                          <p:val>
                                            <p:fltVal val="0"/>
                                          </p:val>
                                        </p:tav>
                                      </p:tavLst>
                                    </p:anim>
                                    <p:animEffect transition="in" filter="fade">
                                      <p:cBhvr>
                                        <p:cTn id="66" dur="1000"/>
                                        <p:tgtEl>
                                          <p:spTgt spid="11"/>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1000" fill="hold"/>
                                        <p:tgtEl>
                                          <p:spTgt spid="21"/>
                                        </p:tgtEl>
                                        <p:attrNameLst>
                                          <p:attrName>ppt_w</p:attrName>
                                        </p:attrNameLst>
                                      </p:cBhvr>
                                      <p:tavLst>
                                        <p:tav tm="0">
                                          <p:val>
                                            <p:fltVal val="0"/>
                                          </p:val>
                                        </p:tav>
                                        <p:tav tm="100000">
                                          <p:val>
                                            <p:strVal val="#ppt_w"/>
                                          </p:val>
                                        </p:tav>
                                      </p:tavLst>
                                    </p:anim>
                                    <p:anim calcmode="lin" valueType="num">
                                      <p:cBhvr>
                                        <p:cTn id="70" dur="1000" fill="hold"/>
                                        <p:tgtEl>
                                          <p:spTgt spid="21"/>
                                        </p:tgtEl>
                                        <p:attrNameLst>
                                          <p:attrName>ppt_h</p:attrName>
                                        </p:attrNameLst>
                                      </p:cBhvr>
                                      <p:tavLst>
                                        <p:tav tm="0">
                                          <p:val>
                                            <p:fltVal val="0"/>
                                          </p:val>
                                        </p:tav>
                                        <p:tav tm="100000">
                                          <p:val>
                                            <p:strVal val="#ppt_h"/>
                                          </p:val>
                                        </p:tav>
                                      </p:tavLst>
                                    </p:anim>
                                    <p:anim calcmode="lin" valueType="num">
                                      <p:cBhvr>
                                        <p:cTn id="71" dur="1000" fill="hold"/>
                                        <p:tgtEl>
                                          <p:spTgt spid="21"/>
                                        </p:tgtEl>
                                        <p:attrNameLst>
                                          <p:attrName>style.rotation</p:attrName>
                                        </p:attrNameLst>
                                      </p:cBhvr>
                                      <p:tavLst>
                                        <p:tav tm="0">
                                          <p:val>
                                            <p:fltVal val="90"/>
                                          </p:val>
                                        </p:tav>
                                        <p:tav tm="100000">
                                          <p:val>
                                            <p:fltVal val="0"/>
                                          </p:val>
                                        </p:tav>
                                      </p:tavLst>
                                    </p:anim>
                                    <p:animEffect transition="in" filter="fade">
                                      <p:cBhvr>
                                        <p:cTn id="72" dur="10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025"/>
                                        </p:tgtEl>
                                        <p:attrNameLst>
                                          <p:attrName>style.visibility</p:attrName>
                                        </p:attrNameLst>
                                      </p:cBhvr>
                                      <p:to>
                                        <p:strVal val="visible"/>
                                      </p:to>
                                    </p:set>
                                    <p:animEffect transition="in" filter="fade">
                                      <p:cBhvr>
                                        <p:cTn id="77" dur="500"/>
                                        <p:tgtEl>
                                          <p:spTgt spid="1025"/>
                                        </p:tgtEl>
                                      </p:cBhvr>
                                    </p:animEffect>
                                  </p:childTnLst>
                                </p:cTn>
                              </p:par>
                              <p:par>
                                <p:cTn id="78" presetID="10" presetClass="entr" presetSubtype="0" fill="hold" nodeType="withEffect">
                                  <p:stCondLst>
                                    <p:cond delay="0"/>
                                  </p:stCondLst>
                                  <p:childTnLst>
                                    <p:set>
                                      <p:cBhvr>
                                        <p:cTn id="79" dur="1" fill="hold">
                                          <p:stCondLst>
                                            <p:cond delay="0"/>
                                          </p:stCondLst>
                                        </p:cTn>
                                        <p:tgtEl>
                                          <p:spTgt spid="1024"/>
                                        </p:tgtEl>
                                        <p:attrNameLst>
                                          <p:attrName>style.visibility</p:attrName>
                                        </p:attrNameLst>
                                      </p:cBhvr>
                                      <p:to>
                                        <p:strVal val="visible"/>
                                      </p:to>
                                    </p:set>
                                    <p:animEffect transition="in" filter="fade">
                                      <p:cBhvr>
                                        <p:cTn id="80" dur="500"/>
                                        <p:tgtEl>
                                          <p:spTgt spid="1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27" grpId="0"/>
      <p:bldP spid="28" grpId="0" animBg="1"/>
      <p:bldP spid="30" grpId="0" animBg="1"/>
      <p:bldP spid="31" grpId="0"/>
      <p:bldP spid="4" grpId="0"/>
      <p:bldP spid="11" grpId="0"/>
      <p:bldP spid="14" grpId="0"/>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0C0DBE-6090-65AB-731E-238613800260}"/>
              </a:ext>
            </a:extLst>
          </p:cNvPr>
          <p:cNvPicPr>
            <a:picLocks noChangeAspect="1"/>
          </p:cNvPicPr>
          <p:nvPr/>
        </p:nvPicPr>
        <p:blipFill>
          <a:blip r:embed="rId3">
            <a:duotone>
              <a:schemeClr val="accent3">
                <a:shade val="45000"/>
                <a:satMod val="135000"/>
              </a:schemeClr>
              <a:prstClr val="white"/>
            </a:duotone>
          </a:blip>
          <a:stretch>
            <a:fillRect/>
          </a:stretch>
        </p:blipFill>
        <p:spPr>
          <a:xfrm>
            <a:off x="1483187" y="1930400"/>
            <a:ext cx="8956211" cy="4573103"/>
          </a:xfrm>
          <a:prstGeom prst="rect">
            <a:avLst/>
          </a:prstGeom>
        </p:spPr>
      </p:pic>
      <p:sp>
        <p:nvSpPr>
          <p:cNvPr id="3" name="Slide Number Placeholder 2"/>
          <p:cNvSpPr>
            <a:spLocks noGrp="1"/>
          </p:cNvSpPr>
          <p:nvPr>
            <p:ph type="sldNum" idx="1"/>
          </p:nvPr>
        </p:nvSpPr>
        <p:spPr/>
        <p:txBody>
          <a:bodyPr/>
          <a:lstStyle/>
          <a:p>
            <a:fld id="{CC91EBC3-7C31-4E33-BA18-1FEA669A01B1}" type="slidenum">
              <a:rPr lang="en-US" sz="1000" smtClean="0"/>
              <a:pPr/>
              <a:t>15</a:t>
            </a:fld>
            <a:endParaRPr lang="en-US" sz="1000" dirty="0"/>
          </a:p>
        </p:txBody>
      </p:sp>
      <p:sp>
        <p:nvSpPr>
          <p:cNvPr id="2" name="Title 1"/>
          <p:cNvSpPr>
            <a:spLocks noGrp="1"/>
          </p:cNvSpPr>
          <p:nvPr>
            <p:ph type="title"/>
          </p:nvPr>
        </p:nvSpPr>
        <p:spPr>
          <a:xfrm>
            <a:off x="609780" y="740228"/>
            <a:ext cx="10972440" cy="934335"/>
          </a:xfrm>
        </p:spPr>
        <p:txBody>
          <a:bodyPr>
            <a:normAutofit/>
          </a:bodyPr>
          <a:lstStyle/>
          <a:p>
            <a:pPr algn="ctr"/>
            <a:r>
              <a:rPr lang="en-US" sz="4000" dirty="0">
                <a:solidFill>
                  <a:srgbClr val="011F34"/>
                </a:solidFill>
                <a:latin typeface="Arial" panose="020B0604020202020204" pitchFamily="34" charset="0"/>
                <a:cs typeface="Arial" panose="020B0604020202020204" pitchFamily="34" charset="0"/>
              </a:rPr>
              <a:t>Power Transformer Age</a:t>
            </a:r>
          </a:p>
        </p:txBody>
      </p:sp>
      <p:sp>
        <p:nvSpPr>
          <p:cNvPr id="7" name="Oval 6">
            <a:extLst>
              <a:ext uri="{FF2B5EF4-FFF2-40B4-BE49-F238E27FC236}">
                <a16:creationId xmlns:a16="http://schemas.microsoft.com/office/drawing/2014/main" id="{238103AC-C5CF-89E1-4BE1-A34B1BC315C5}"/>
              </a:ext>
            </a:extLst>
          </p:cNvPr>
          <p:cNvSpPr/>
          <p:nvPr/>
        </p:nvSpPr>
        <p:spPr>
          <a:xfrm>
            <a:off x="8185987" y="2743201"/>
            <a:ext cx="870524" cy="36237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EA40B1E-2BAF-B965-CB96-9A9F4D7008E2}"/>
              </a:ext>
            </a:extLst>
          </p:cNvPr>
          <p:cNvSpPr txBox="1"/>
          <p:nvPr/>
        </p:nvSpPr>
        <p:spPr>
          <a:xfrm>
            <a:off x="2582291" y="2540072"/>
            <a:ext cx="7027418" cy="2308324"/>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p>
            <a:endParaRPr lang="en-US" dirty="0">
              <a:cs typeface="Arial"/>
            </a:endParaRPr>
          </a:p>
          <a:p>
            <a:endParaRPr lang="en-US" dirty="0"/>
          </a:p>
          <a:p>
            <a:r>
              <a:rPr lang="en-US" dirty="0"/>
              <a:t>Current Cost: 	 ~$1.4M each</a:t>
            </a:r>
          </a:p>
          <a:p>
            <a:endParaRPr lang="en-US" dirty="0"/>
          </a:p>
          <a:p>
            <a:endParaRPr lang="en-US" dirty="0"/>
          </a:p>
          <a:p>
            <a:r>
              <a:rPr lang="en-US" dirty="0"/>
              <a:t>The 5 Year Capital Plan includes a forecasted $1.8M in 2032+ </a:t>
            </a:r>
          </a:p>
          <a:p>
            <a:r>
              <a:rPr lang="en-US" sz="1400" i="1" dirty="0"/>
              <a:t>Revisited annually</a:t>
            </a:r>
          </a:p>
          <a:p>
            <a:endParaRPr lang="en-US" sz="2200" dirty="0"/>
          </a:p>
        </p:txBody>
      </p:sp>
      <p:sp>
        <p:nvSpPr>
          <p:cNvPr id="6" name="Title 3">
            <a:extLst>
              <a:ext uri="{FF2B5EF4-FFF2-40B4-BE49-F238E27FC236}">
                <a16:creationId xmlns:a16="http://schemas.microsoft.com/office/drawing/2014/main" id="{A7AABD45-DF7E-32FA-18EA-B0E30AB37FD0}"/>
              </a:ext>
            </a:extLst>
          </p:cNvPr>
          <p:cNvSpPr txBox="1">
            <a:spLocks/>
          </p:cNvSpPr>
          <p:nvPr/>
        </p:nvSpPr>
        <p:spPr>
          <a:xfrm>
            <a:off x="609779" y="28080"/>
            <a:ext cx="11582221" cy="614795"/>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solidFill>
                  <a:srgbClr val="FFFFFF"/>
                </a:solidFill>
                <a:latin typeface="Arial"/>
                <a:cs typeface="+mn-cs"/>
              </a:rPr>
              <a:t>Power</a:t>
            </a:r>
            <a:r>
              <a:rPr lang="en-US" sz="3200" b="1" dirty="0">
                <a:solidFill>
                  <a:schemeClr val="bg1"/>
                </a:solidFill>
                <a:latin typeface="Montserrat (Headings)"/>
                <a:cs typeface="Arial" panose="020B0604020202020204" pitchFamily="34" charset="0"/>
              </a:rPr>
              <a:t> </a:t>
            </a:r>
            <a:r>
              <a:rPr lang="en-US" sz="3200" b="1" dirty="0">
                <a:solidFill>
                  <a:srgbClr val="FFFFFF"/>
                </a:solidFill>
                <a:latin typeface="Arial"/>
                <a:cs typeface="+mn-cs"/>
              </a:rPr>
              <a:t>Transformer</a:t>
            </a:r>
            <a:r>
              <a:rPr lang="en-US" sz="3200" b="1" dirty="0">
                <a:solidFill>
                  <a:schemeClr val="bg1"/>
                </a:solidFill>
                <a:latin typeface="Montserrat (Headings)"/>
                <a:cs typeface="Arial" panose="020B0604020202020204" pitchFamily="34" charset="0"/>
              </a:rPr>
              <a:t> </a:t>
            </a:r>
            <a:r>
              <a:rPr lang="en-US" sz="3200" b="1" dirty="0">
                <a:solidFill>
                  <a:srgbClr val="FFFFFF"/>
                </a:solidFill>
                <a:latin typeface="Arial"/>
                <a:cs typeface="+mn-cs"/>
              </a:rPr>
              <a:t>Replacements</a:t>
            </a:r>
          </a:p>
        </p:txBody>
      </p:sp>
      <p:sp>
        <p:nvSpPr>
          <p:cNvPr id="4" name="Substation Transformer Complete">
            <a:extLst>
              <a:ext uri="{FF2B5EF4-FFF2-40B4-BE49-F238E27FC236}">
                <a16:creationId xmlns:a16="http://schemas.microsoft.com/office/drawing/2014/main" id="{B3A9E812-99F5-CF5E-597A-8AE8B75ACAF2}"/>
              </a:ext>
            </a:extLst>
          </p:cNvPr>
          <p:cNvSpPr/>
          <p:nvPr/>
        </p:nvSpPr>
        <p:spPr>
          <a:xfrm>
            <a:off x="9222903" y="1576636"/>
            <a:ext cx="2831173" cy="1462489"/>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rgbClr val="011F34"/>
                </a:solidFill>
                <a:effectLst>
                  <a:outerShdw blurRad="38100" dist="38100" dir="2700000" algn="tl">
                    <a:srgbClr val="000000">
                      <a:alpha val="43137"/>
                    </a:srgbClr>
                  </a:outerShdw>
                </a:effectLst>
              </a:rPr>
              <a:t>Total Inventory</a:t>
            </a:r>
          </a:p>
          <a:p>
            <a:pPr algn="ctr"/>
            <a:r>
              <a:rPr lang="en-US" sz="2800" b="1" i="1" dirty="0"/>
              <a:t>66</a:t>
            </a:r>
          </a:p>
        </p:txBody>
      </p:sp>
    </p:spTree>
    <p:extLst>
      <p:ext uri="{BB962C8B-B14F-4D97-AF65-F5344CB8AC3E}">
        <p14:creationId xmlns:p14="http://schemas.microsoft.com/office/powerpoint/2010/main" val="98386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White background"/>
          <p:cNvSpPr/>
          <p:nvPr/>
        </p:nvSpPr>
        <p:spPr>
          <a:xfrm>
            <a:off x="0" y="0"/>
            <a:ext cx="12191760" cy="685764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86" name="Rectangle 185"/>
          <p:cNvSpPr/>
          <p:nvPr/>
        </p:nvSpPr>
        <p:spPr>
          <a:xfrm>
            <a:off x="0" y="0"/>
            <a:ext cx="12192000" cy="713232"/>
          </a:xfrm>
          <a:prstGeom prst="rect">
            <a:avLst/>
          </a:prstGeom>
          <a:solidFill>
            <a:srgbClr val="002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0" name="Title"/>
          <p:cNvSpPr/>
          <p:nvPr/>
        </p:nvSpPr>
        <p:spPr>
          <a:xfrm>
            <a:off x="550213" y="100624"/>
            <a:ext cx="11066053" cy="56824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l" defTabSz="914400">
              <a:lnSpc>
                <a:spcPct val="100000"/>
              </a:lnSpc>
              <a:defRPr sz="3600" b="0">
                <a:solidFill>
                  <a:srgbClr val="FFFFFF"/>
                </a:solidFill>
                <a:latin typeface="Arial"/>
              </a:defRPr>
            </a:pPr>
            <a:r>
              <a:rPr lang="en-US" sz="3200" b="1" u="none" strike="noStrike" dirty="0">
                <a:solidFill>
                  <a:srgbClr val="FFFFFF"/>
                </a:solidFill>
                <a:effectLst/>
                <a:uFillTx/>
                <a:latin typeface="Arial"/>
              </a:rPr>
              <a:t>Transmission Reliability Improvement Projects</a:t>
            </a:r>
            <a:endParaRPr lang="en-US" sz="3200" b="1" u="none" strike="noStrike" dirty="0">
              <a:solidFill>
                <a:srgbClr val="000000"/>
              </a:solidFill>
              <a:effectLst/>
              <a:uFillTx/>
              <a:latin typeface="Arial"/>
            </a:endParaRPr>
          </a:p>
        </p:txBody>
      </p:sp>
      <p:sp>
        <p:nvSpPr>
          <p:cNvPr id="161" name="Subtitle"/>
          <p:cNvSpPr/>
          <p:nvPr/>
        </p:nvSpPr>
        <p:spPr>
          <a:xfrm>
            <a:off x="548640" y="786384"/>
            <a:ext cx="11094720" cy="25603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l" defTabSz="914400">
              <a:lnSpc>
                <a:spcPct val="100000"/>
              </a:lnSpc>
              <a:defRPr sz="2000" b="1">
                <a:solidFill>
                  <a:srgbClr val="207A3B"/>
                </a:solidFill>
                <a:latin typeface="Arial"/>
              </a:defRPr>
            </a:pPr>
            <a:r>
              <a:rPr lang="en-US" sz="2000" b="1" u="none" strike="noStrike">
                <a:solidFill>
                  <a:srgbClr val="207A3B"/>
                </a:solidFill>
                <a:effectLst/>
                <a:uFillTx/>
                <a:latin typeface="Arial"/>
              </a:rPr>
              <a:t>115-kV Transmission Lines for Redundancy</a:t>
            </a:r>
            <a:endParaRPr lang="en-US" sz="1700" b="0" u="none" strike="noStrike">
              <a:solidFill>
                <a:srgbClr val="000000"/>
              </a:solidFill>
              <a:effectLst/>
              <a:uFillTx/>
              <a:latin typeface="Arial"/>
            </a:endParaRPr>
          </a:p>
        </p:txBody>
      </p:sp>
      <p:sp>
        <p:nvSpPr>
          <p:cNvPr id="162" name="Green title rule"/>
          <p:cNvSpPr/>
          <p:nvPr/>
        </p:nvSpPr>
        <p:spPr>
          <a:xfrm>
            <a:off x="548640" y="1078992"/>
            <a:ext cx="11094720" cy="27432"/>
          </a:xfrm>
          <a:prstGeom prst="rect">
            <a:avLst/>
          </a:prstGeom>
          <a:solidFill>
            <a:srgbClr val="207A3B"/>
          </a:solidFill>
          <a:ln w="0">
            <a:noFill/>
          </a:ln>
        </p:spPr>
        <p:style>
          <a:lnRef idx="0">
            <a:scrgbClr r="0" g="0" b="0"/>
          </a:lnRef>
          <a:fillRef idx="0">
            <a:scrgbClr r="0" g="0" b="0"/>
          </a:fillRef>
          <a:effectRef idx="0">
            <a:scrgbClr r="0" g="0" b="0"/>
          </a:effectRef>
          <a:fontRef idx="minor"/>
        </p:style>
        <p:txBody>
          <a:bodyPr lIns="90000" tIns="-17640" rIns="90000" bIns="-17640" anchor="t">
            <a:noAutofit/>
          </a:bodyPr>
          <a:lstStyle/>
          <a:p>
            <a:pPr defTabSz="914400">
              <a:lnSpc>
                <a:spcPct val="100000"/>
              </a:lnSpc>
            </a:pPr>
            <a:endParaRPr lang="en-US" sz="1800" b="0" u="none" strike="noStrike">
              <a:solidFill>
                <a:srgbClr val="FFFFFF"/>
              </a:solidFill>
              <a:effectLst/>
              <a:uFillTx/>
              <a:latin typeface="Arial"/>
            </a:endParaRPr>
          </a:p>
        </p:txBody>
      </p:sp>
      <p:pic>
        <p:nvPicPr>
          <p:cNvPr id="163" name="Picture 5"/>
          <p:cNvPicPr/>
          <p:nvPr/>
        </p:nvPicPr>
        <p:blipFill>
          <a:blip r:embed="rId3"/>
          <a:stretch/>
        </p:blipFill>
        <p:spPr>
          <a:xfrm>
            <a:off x="2589120" y="1251720"/>
            <a:ext cx="7762320" cy="5225040"/>
          </a:xfrm>
          <a:prstGeom prst="rect">
            <a:avLst/>
          </a:prstGeom>
          <a:noFill/>
          <a:ln w="0">
            <a:noFill/>
          </a:ln>
        </p:spPr>
      </p:pic>
      <p:sp>
        <p:nvSpPr>
          <p:cNvPr id="164" name="Rounded Rectangle 21"/>
          <p:cNvSpPr/>
          <p:nvPr/>
        </p:nvSpPr>
        <p:spPr>
          <a:xfrm>
            <a:off x="5701680" y="1721880"/>
            <a:ext cx="2147400" cy="1317960"/>
          </a:xfrm>
          <a:prstGeom prst="roundRect">
            <a:avLst>
              <a:gd name="adj" fmla="val 16667"/>
            </a:avLst>
          </a:prstGeom>
          <a:noFill/>
          <a:ln w="25400">
            <a:solidFill>
              <a:srgbClr val="FFFF00"/>
            </a:solidFill>
            <a:prstDash val="sys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spcBef>
                <a:spcPts val="901"/>
              </a:spcBef>
              <a:tabLst>
                <a:tab pos="0" algn="l"/>
              </a:tabLst>
            </a:pPr>
            <a:endParaRPr lang="en-US" sz="1800" b="1" u="none" strike="noStrike">
              <a:solidFill>
                <a:srgbClr val="FFFFFF"/>
              </a:solidFill>
              <a:effectLst/>
              <a:uFillTx/>
              <a:latin typeface="Franklin Gothic Book"/>
            </a:endParaRPr>
          </a:p>
        </p:txBody>
      </p:sp>
      <p:cxnSp>
        <p:nvCxnSpPr>
          <p:cNvPr id="165" name="Straight Arrow Connector 7"/>
          <p:cNvCxnSpPr/>
          <p:nvPr/>
        </p:nvCxnSpPr>
        <p:spPr>
          <a:xfrm flipH="1">
            <a:off x="7147800" y="5888520"/>
            <a:ext cx="202320" cy="509040"/>
          </a:xfrm>
          <a:prstGeom prst="straightConnector1">
            <a:avLst/>
          </a:prstGeom>
          <a:ln w="19050">
            <a:solidFill>
              <a:srgbClr val="FFFFFF"/>
            </a:solidFill>
            <a:prstDash val="sysDash"/>
            <a:tailEnd type="arrow" w="med" len="med"/>
          </a:ln>
        </p:spPr>
      </p:cxnSp>
      <p:sp>
        <p:nvSpPr>
          <p:cNvPr id="166" name="Rounded Rectangle 5"/>
          <p:cNvSpPr/>
          <p:nvPr/>
        </p:nvSpPr>
        <p:spPr>
          <a:xfrm>
            <a:off x="2621520" y="2561760"/>
            <a:ext cx="883440" cy="513720"/>
          </a:xfrm>
          <a:prstGeom prst="roundRect">
            <a:avLst>
              <a:gd name="adj" fmla="val 16667"/>
            </a:avLst>
          </a:prstGeom>
          <a:noFill/>
          <a:ln w="25400">
            <a:solidFill>
              <a:srgbClr val="FFFF00"/>
            </a:solidFill>
            <a:prstDash val="sys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spcBef>
                <a:spcPts val="901"/>
              </a:spcBef>
              <a:tabLst>
                <a:tab pos="0" algn="l"/>
              </a:tabLst>
            </a:pPr>
            <a:endParaRPr lang="en-US" sz="1800" b="1" u="none" strike="noStrike">
              <a:solidFill>
                <a:srgbClr val="FFFFFF"/>
              </a:solidFill>
              <a:effectLst/>
              <a:uFillTx/>
              <a:latin typeface="Franklin Gothic Book"/>
            </a:endParaRPr>
          </a:p>
        </p:txBody>
      </p:sp>
      <p:cxnSp>
        <p:nvCxnSpPr>
          <p:cNvPr id="167" name="Straight Arrow Connector 16"/>
          <p:cNvCxnSpPr>
            <a:stCxn id="168" idx="3"/>
          </p:cNvCxnSpPr>
          <p:nvPr/>
        </p:nvCxnSpPr>
        <p:spPr>
          <a:xfrm>
            <a:off x="5064120" y="2100600"/>
            <a:ext cx="1371600" cy="360"/>
          </a:xfrm>
          <a:prstGeom prst="straightConnector1">
            <a:avLst/>
          </a:prstGeom>
          <a:ln w="19050">
            <a:solidFill>
              <a:srgbClr val="FFFF00"/>
            </a:solidFill>
            <a:prstDash val="sysDash"/>
            <a:round/>
            <a:tailEnd type="arrow" w="med" len="med"/>
          </a:ln>
        </p:spPr>
      </p:cxnSp>
      <p:sp>
        <p:nvSpPr>
          <p:cNvPr id="168" name="TextBox 17"/>
          <p:cNvSpPr/>
          <p:nvPr/>
        </p:nvSpPr>
        <p:spPr>
          <a:xfrm>
            <a:off x="2916720" y="1731600"/>
            <a:ext cx="2147400" cy="73836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400" b="1" u="none" strike="noStrike">
                <a:solidFill>
                  <a:srgbClr val="FFFFFF"/>
                </a:solidFill>
                <a:effectLst/>
                <a:uFillTx/>
                <a:latin typeface="Tahoma"/>
              </a:rPr>
              <a:t>Sunset-to-Dallas 2026/2027</a:t>
            </a:r>
            <a:endParaRPr lang="en-US" sz="1400" b="0" u="none" strike="noStrike">
              <a:solidFill>
                <a:srgbClr val="FFFFFF"/>
              </a:solidFill>
              <a:effectLst/>
              <a:uFillTx/>
              <a:latin typeface="Arial"/>
            </a:endParaRPr>
          </a:p>
          <a:p>
            <a:pPr algn="r" defTabSz="914400">
              <a:lnSpc>
                <a:spcPct val="100000"/>
              </a:lnSpc>
              <a:tabLst>
                <a:tab pos="0" algn="l"/>
              </a:tabLst>
            </a:pPr>
            <a:r>
              <a:rPr lang="en-US" sz="1400" b="1" u="sng" strike="noStrike">
                <a:solidFill>
                  <a:srgbClr val="FFFFFF"/>
                </a:solidFill>
                <a:effectLst/>
                <a:uFillTx/>
                <a:latin typeface="Tahoma"/>
              </a:rPr>
              <a:t>Budget: $4.8M</a:t>
            </a:r>
            <a:endParaRPr lang="en-US" sz="1400" b="0" u="none" strike="noStrike">
              <a:solidFill>
                <a:srgbClr val="FFFFFF"/>
              </a:solidFill>
              <a:effectLst/>
              <a:uFillTx/>
              <a:latin typeface="Arial"/>
            </a:endParaRPr>
          </a:p>
        </p:txBody>
      </p:sp>
      <p:sp>
        <p:nvSpPr>
          <p:cNvPr id="169" name="TextBox 18"/>
          <p:cNvSpPr/>
          <p:nvPr/>
        </p:nvSpPr>
        <p:spPr>
          <a:xfrm>
            <a:off x="7248960" y="1620029"/>
            <a:ext cx="2139480" cy="52272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1" u="none" strike="noStrike" dirty="0">
                <a:solidFill>
                  <a:srgbClr val="FFFFFF"/>
                </a:solidFill>
                <a:effectLst/>
                <a:uFillTx/>
                <a:latin typeface="Tahoma"/>
              </a:rPr>
              <a:t>Reata-to-Dallas</a:t>
            </a:r>
            <a:endParaRPr lang="en-US" sz="1400" b="0" u="none" strike="noStrike" dirty="0">
              <a:solidFill>
                <a:srgbClr val="FFFFFF"/>
              </a:solidFill>
              <a:effectLst/>
              <a:uFillTx/>
              <a:latin typeface="Arial"/>
            </a:endParaRPr>
          </a:p>
          <a:p>
            <a:pPr defTabSz="914400">
              <a:lnSpc>
                <a:spcPct val="100000"/>
              </a:lnSpc>
              <a:tabLst>
                <a:tab pos="0" algn="l"/>
              </a:tabLst>
            </a:pPr>
            <a:r>
              <a:rPr lang="en-US" sz="1400" b="1" u="none" strike="noStrike" dirty="0">
                <a:solidFill>
                  <a:srgbClr val="FFFFFF"/>
                </a:solidFill>
                <a:effectLst/>
                <a:uFillTx/>
                <a:latin typeface="Tahoma"/>
              </a:rPr>
              <a:t>Completed (Richland)</a:t>
            </a:r>
            <a:endParaRPr lang="en-US" sz="1400" b="0" u="none" strike="noStrike" dirty="0">
              <a:solidFill>
                <a:srgbClr val="FFFFFF"/>
              </a:solidFill>
              <a:effectLst/>
              <a:uFillTx/>
              <a:latin typeface="Arial"/>
            </a:endParaRPr>
          </a:p>
        </p:txBody>
      </p:sp>
      <p:cxnSp>
        <p:nvCxnSpPr>
          <p:cNvPr id="170" name="Straight Arrow Connector 19"/>
          <p:cNvCxnSpPr>
            <a:cxnSpLocks/>
          </p:cNvCxnSpPr>
          <p:nvPr/>
        </p:nvCxnSpPr>
        <p:spPr>
          <a:xfrm flipH="1">
            <a:off x="6890040" y="2142749"/>
            <a:ext cx="866224" cy="439387"/>
          </a:xfrm>
          <a:prstGeom prst="straightConnector1">
            <a:avLst/>
          </a:prstGeom>
          <a:ln w="19050">
            <a:solidFill>
              <a:srgbClr val="FFFF00"/>
            </a:solidFill>
            <a:prstDash val="sysDash"/>
            <a:round/>
            <a:tailEnd type="arrow" w="med" len="med"/>
          </a:ln>
        </p:spPr>
      </p:cxnSp>
      <p:sp>
        <p:nvSpPr>
          <p:cNvPr id="171" name="Rounded Rectangle 22"/>
          <p:cNvSpPr/>
          <p:nvPr/>
        </p:nvSpPr>
        <p:spPr>
          <a:xfrm>
            <a:off x="9187560" y="3208680"/>
            <a:ext cx="815400" cy="2757600"/>
          </a:xfrm>
          <a:prstGeom prst="roundRect">
            <a:avLst>
              <a:gd name="adj" fmla="val 16667"/>
            </a:avLst>
          </a:prstGeom>
          <a:noFill/>
          <a:ln w="25400">
            <a:solidFill>
              <a:srgbClr val="FFFF00"/>
            </a:solidFill>
            <a:prstDash val="sys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spcBef>
                <a:spcPts val="901"/>
              </a:spcBef>
              <a:tabLst>
                <a:tab pos="0" algn="l"/>
              </a:tabLst>
            </a:pPr>
            <a:endParaRPr lang="en-US" sz="1800" b="1" u="none" strike="noStrike">
              <a:solidFill>
                <a:srgbClr val="FFFFFF"/>
              </a:solidFill>
              <a:effectLst/>
              <a:uFillTx/>
              <a:latin typeface="Franklin Gothic Book"/>
            </a:endParaRPr>
          </a:p>
        </p:txBody>
      </p:sp>
      <p:cxnSp>
        <p:nvCxnSpPr>
          <p:cNvPr id="172" name="Straight Arrow Connector 21"/>
          <p:cNvCxnSpPr/>
          <p:nvPr/>
        </p:nvCxnSpPr>
        <p:spPr>
          <a:xfrm>
            <a:off x="9029880" y="4545000"/>
            <a:ext cx="532800" cy="360"/>
          </a:xfrm>
          <a:prstGeom prst="straightConnector1">
            <a:avLst/>
          </a:prstGeom>
          <a:ln w="19050">
            <a:solidFill>
              <a:srgbClr val="FFFF00"/>
            </a:solidFill>
            <a:prstDash val="sysDash"/>
            <a:round/>
            <a:tailEnd type="arrow" w="med" len="med"/>
          </a:ln>
        </p:spPr>
      </p:cxnSp>
      <p:sp>
        <p:nvSpPr>
          <p:cNvPr id="173" name="TextBox 22"/>
          <p:cNvSpPr/>
          <p:nvPr/>
        </p:nvSpPr>
        <p:spPr>
          <a:xfrm>
            <a:off x="6890040" y="4283640"/>
            <a:ext cx="2139480" cy="52272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400" b="1" u="none" strike="noStrike">
                <a:solidFill>
                  <a:srgbClr val="FFFFFF"/>
                </a:solidFill>
                <a:effectLst/>
                <a:uFillTx/>
                <a:latin typeface="Tahoma"/>
              </a:rPr>
              <a:t>Spaw-to-Phillips</a:t>
            </a:r>
            <a:endParaRPr lang="en-US" sz="1400" b="0" u="none" strike="noStrike">
              <a:solidFill>
                <a:srgbClr val="FFFFFF"/>
              </a:solidFill>
              <a:effectLst/>
              <a:uFillTx/>
              <a:latin typeface="Arial"/>
            </a:endParaRPr>
          </a:p>
          <a:p>
            <a:pPr algn="r" defTabSz="914400">
              <a:lnSpc>
                <a:spcPct val="100000"/>
              </a:lnSpc>
              <a:tabLst>
                <a:tab pos="0" algn="l"/>
              </a:tabLst>
            </a:pPr>
            <a:r>
              <a:rPr lang="en-US" sz="1400" b="1" u="none" strike="noStrike">
                <a:solidFill>
                  <a:srgbClr val="FFFFFF"/>
                </a:solidFill>
                <a:effectLst/>
                <a:uFillTx/>
                <a:latin typeface="Tahoma"/>
              </a:rPr>
              <a:t>Completed 2024</a:t>
            </a:r>
            <a:endParaRPr lang="en-US" sz="1400" b="0" u="none" strike="noStrike">
              <a:solidFill>
                <a:srgbClr val="FFFFFF"/>
              </a:solidFill>
              <a:effectLst/>
              <a:uFillTx/>
              <a:latin typeface="Arial"/>
            </a:endParaRPr>
          </a:p>
        </p:txBody>
      </p:sp>
      <p:sp>
        <p:nvSpPr>
          <p:cNvPr id="174" name="TextBox 23"/>
          <p:cNvSpPr/>
          <p:nvPr/>
        </p:nvSpPr>
        <p:spPr>
          <a:xfrm>
            <a:off x="7248960" y="5675400"/>
            <a:ext cx="1929960" cy="52272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1" u="none" strike="noStrike">
                <a:solidFill>
                  <a:srgbClr val="FFFFFF"/>
                </a:solidFill>
                <a:effectLst/>
                <a:uFillTx/>
                <a:latin typeface="Tahoma"/>
              </a:rPr>
              <a:t>BPA McNary POD</a:t>
            </a:r>
            <a:endParaRPr lang="en-US" sz="1400" b="0" u="none" strike="noStrike">
              <a:solidFill>
                <a:srgbClr val="FFFFFF"/>
              </a:solidFill>
              <a:effectLst/>
              <a:uFillTx/>
              <a:latin typeface="Arial"/>
            </a:endParaRPr>
          </a:p>
          <a:p>
            <a:pPr defTabSz="914400">
              <a:lnSpc>
                <a:spcPct val="100000"/>
              </a:lnSpc>
              <a:tabLst>
                <a:tab pos="0" algn="l"/>
              </a:tabLst>
            </a:pPr>
            <a:r>
              <a:rPr lang="en-US" sz="1400" b="1" u="none" strike="noStrike">
                <a:solidFill>
                  <a:srgbClr val="FFFFFF"/>
                </a:solidFill>
                <a:effectLst/>
                <a:uFillTx/>
                <a:latin typeface="Tahoma"/>
              </a:rPr>
              <a:t>Completed</a:t>
            </a:r>
            <a:endParaRPr lang="en-US" sz="1400" b="0" u="none" strike="noStrike">
              <a:solidFill>
                <a:srgbClr val="FFFFFF"/>
              </a:solidFill>
              <a:effectLst/>
              <a:uFillTx/>
              <a:latin typeface="Arial"/>
            </a:endParaRPr>
          </a:p>
        </p:txBody>
      </p:sp>
      <p:sp>
        <p:nvSpPr>
          <p:cNvPr id="175" name="TextBox 24"/>
          <p:cNvSpPr/>
          <p:nvPr/>
        </p:nvSpPr>
        <p:spPr>
          <a:xfrm>
            <a:off x="786272" y="3393900"/>
            <a:ext cx="2484699" cy="73836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r" defTabSz="914400">
              <a:lnSpc>
                <a:spcPct val="100000"/>
              </a:lnSpc>
              <a:tabLst>
                <a:tab pos="0" algn="l"/>
              </a:tabLst>
            </a:pPr>
            <a:r>
              <a:rPr lang="en-US" sz="1400" b="1" u="none" strike="noStrike">
                <a:solidFill>
                  <a:srgbClr val="FFFFFF"/>
                </a:solidFill>
                <a:effectLst/>
                <a:uFillTx/>
                <a:latin typeface="Tahoma"/>
              </a:rPr>
              <a:t>Second Source to Prosser </a:t>
            </a:r>
            <a:endParaRPr lang="en-US" sz="1400" b="0" u="none" strike="noStrike">
              <a:solidFill>
                <a:srgbClr val="FFFFFF"/>
              </a:solidFill>
              <a:effectLst/>
              <a:uFillTx/>
              <a:latin typeface="Arial"/>
            </a:endParaRPr>
          </a:p>
          <a:p>
            <a:pPr algn="r" defTabSz="914400">
              <a:lnSpc>
                <a:spcPct val="100000"/>
              </a:lnSpc>
              <a:tabLst>
                <a:tab pos="0" algn="l"/>
              </a:tabLst>
            </a:pPr>
            <a:r>
              <a:rPr lang="en-US" sz="1400" b="1" u="none" strike="noStrike">
                <a:solidFill>
                  <a:srgbClr val="FFFFFF"/>
                </a:solidFill>
                <a:effectLst/>
                <a:uFillTx/>
                <a:latin typeface="Tahoma"/>
              </a:rPr>
              <a:t>2030+</a:t>
            </a:r>
            <a:endParaRPr lang="en-US" sz="1400" b="0" u="none" strike="noStrike">
              <a:solidFill>
                <a:srgbClr val="FFFFFF"/>
              </a:solidFill>
              <a:effectLst/>
              <a:uFillTx/>
              <a:latin typeface="Arial"/>
            </a:endParaRPr>
          </a:p>
          <a:p>
            <a:pPr algn="r" defTabSz="914400">
              <a:lnSpc>
                <a:spcPct val="100000"/>
              </a:lnSpc>
              <a:tabLst>
                <a:tab pos="0" algn="l"/>
              </a:tabLst>
            </a:pPr>
            <a:r>
              <a:rPr lang="en-US" sz="1400" b="1" u="sng" strike="noStrike">
                <a:solidFill>
                  <a:srgbClr val="FFFFFF"/>
                </a:solidFill>
                <a:effectLst/>
                <a:uFillTx/>
                <a:latin typeface="Tahoma"/>
              </a:rPr>
              <a:t>Budget: $5.2M</a:t>
            </a:r>
            <a:endParaRPr lang="en-US" sz="1400" b="0" u="none" strike="noStrike">
              <a:solidFill>
                <a:srgbClr val="FFFFFF"/>
              </a:solidFill>
              <a:effectLst/>
              <a:uFillTx/>
              <a:latin typeface="Arial"/>
            </a:endParaRPr>
          </a:p>
        </p:txBody>
      </p:sp>
      <p:cxnSp>
        <p:nvCxnSpPr>
          <p:cNvPr id="176" name="Straight Arrow Connector 25"/>
          <p:cNvCxnSpPr/>
          <p:nvPr/>
        </p:nvCxnSpPr>
        <p:spPr>
          <a:xfrm flipV="1">
            <a:off x="2968560" y="3071520"/>
            <a:ext cx="360" cy="326880"/>
          </a:xfrm>
          <a:prstGeom prst="straightConnector1">
            <a:avLst/>
          </a:prstGeom>
          <a:ln w="19050">
            <a:solidFill>
              <a:srgbClr val="FFFF00"/>
            </a:solidFill>
            <a:prstDash val="sysDash"/>
            <a:round/>
            <a:tailEnd type="arrow" w="med" len="med"/>
          </a:ln>
        </p:spPr>
      </p:cxnSp>
      <p:sp>
        <p:nvSpPr>
          <p:cNvPr id="177" name="Rounded Rectangle 21"/>
          <p:cNvSpPr/>
          <p:nvPr/>
        </p:nvSpPr>
        <p:spPr>
          <a:xfrm>
            <a:off x="4357440" y="4648680"/>
            <a:ext cx="1714680" cy="388080"/>
          </a:xfrm>
          <a:prstGeom prst="roundRect">
            <a:avLst>
              <a:gd name="adj" fmla="val 16667"/>
            </a:avLst>
          </a:prstGeom>
          <a:noFill/>
          <a:ln w="25400">
            <a:solidFill>
              <a:srgbClr val="FFFF00"/>
            </a:solidFill>
            <a:prstDash val="sys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spcBef>
                <a:spcPts val="901"/>
              </a:spcBef>
              <a:tabLst>
                <a:tab pos="0" algn="l"/>
              </a:tabLst>
            </a:pPr>
            <a:endParaRPr lang="en-US" sz="1800" b="1" u="none" strike="noStrike">
              <a:solidFill>
                <a:srgbClr val="FFFFFF"/>
              </a:solidFill>
              <a:effectLst/>
              <a:uFillTx/>
              <a:latin typeface="Franklin Gothic Book"/>
            </a:endParaRPr>
          </a:p>
        </p:txBody>
      </p:sp>
      <p:sp>
        <p:nvSpPr>
          <p:cNvPr id="178" name="TextBox 27"/>
          <p:cNvSpPr/>
          <p:nvPr/>
        </p:nvSpPr>
        <p:spPr>
          <a:xfrm>
            <a:off x="1647360" y="5135760"/>
            <a:ext cx="2206440" cy="522720"/>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400" b="1" u="none" strike="noStrike">
                <a:solidFill>
                  <a:srgbClr val="FFFFFF"/>
                </a:solidFill>
                <a:effectLst/>
                <a:uFillTx/>
                <a:latin typeface="Tahoma"/>
              </a:rPr>
              <a:t>Sunheaven2-to-Prior4</a:t>
            </a:r>
            <a:endParaRPr lang="en-US" sz="1400" b="0" u="none" strike="noStrike">
              <a:solidFill>
                <a:srgbClr val="FFFFFF"/>
              </a:solidFill>
              <a:effectLst/>
              <a:uFillTx/>
              <a:latin typeface="Arial"/>
            </a:endParaRPr>
          </a:p>
          <a:p>
            <a:pPr algn="r" defTabSz="914400">
              <a:lnSpc>
                <a:spcPct val="100000"/>
              </a:lnSpc>
              <a:tabLst>
                <a:tab pos="0" algn="l"/>
              </a:tabLst>
            </a:pPr>
            <a:r>
              <a:rPr lang="en-US" sz="1400" b="1" u="none" strike="noStrike">
                <a:solidFill>
                  <a:srgbClr val="FFFFFF"/>
                </a:solidFill>
                <a:effectLst/>
                <a:uFillTx/>
                <a:latin typeface="Tahoma"/>
              </a:rPr>
              <a:t>Completed</a:t>
            </a:r>
            <a:endParaRPr lang="en-US" sz="1400" b="0" u="none" strike="noStrike">
              <a:solidFill>
                <a:srgbClr val="FFFFFF"/>
              </a:solidFill>
              <a:effectLst/>
              <a:uFillTx/>
              <a:latin typeface="Arial"/>
            </a:endParaRPr>
          </a:p>
        </p:txBody>
      </p:sp>
      <p:cxnSp>
        <p:nvCxnSpPr>
          <p:cNvPr id="179" name="Straight Arrow Connector 28"/>
          <p:cNvCxnSpPr/>
          <p:nvPr/>
        </p:nvCxnSpPr>
        <p:spPr>
          <a:xfrm flipV="1">
            <a:off x="3831840" y="4831560"/>
            <a:ext cx="977040" cy="342000"/>
          </a:xfrm>
          <a:prstGeom prst="straightConnector1">
            <a:avLst/>
          </a:prstGeom>
          <a:ln w="19050">
            <a:solidFill>
              <a:srgbClr val="FFFF00"/>
            </a:solidFill>
            <a:prstDash val="sysDash"/>
            <a:round/>
            <a:tailEnd type="arrow" w="med" len="med"/>
          </a:ln>
        </p:spPr>
      </p:cxnSp>
      <p:sp>
        <p:nvSpPr>
          <p:cNvPr id="180" name="Rectangle 2"/>
          <p:cNvSpPr/>
          <p:nvPr/>
        </p:nvSpPr>
        <p:spPr>
          <a:xfrm>
            <a:off x="11808000" y="6400800"/>
            <a:ext cx="383760" cy="456840"/>
          </a:xfrm>
          <a:prstGeom prst="rect">
            <a:avLst/>
          </a:prstGeom>
          <a:solidFill>
            <a:srgbClr val="217D3C"/>
          </a:solidFill>
          <a:ln>
            <a:noFill/>
          </a:ln>
        </p:spPr>
        <p:style>
          <a:lnRef idx="1">
            <a:schemeClr val="accent1"/>
          </a:lnRef>
          <a:fillRef idx="3">
            <a:schemeClr val="accent1"/>
          </a:fillRef>
          <a:effectRef idx="2">
            <a:schemeClr val="accent1"/>
          </a:effectRef>
          <a:fontRef idx="minor"/>
        </p:style>
        <p:txBody>
          <a:bodyPr lIns="0" tIns="0" rIns="0" bIns="0" anchor="ctr">
            <a:noAutofit/>
          </a:bodyPr>
          <a:lstStyle/>
          <a:p>
            <a:pPr algn="ctr" defTabSz="914400">
              <a:lnSpc>
                <a:spcPct val="100000"/>
              </a:lnSpc>
            </a:pPr>
            <a:r>
              <a:rPr lang="en-US" sz="1700" b="1" u="none" strike="noStrike">
                <a:solidFill>
                  <a:srgbClr val="FFFFFF"/>
                </a:solidFill>
                <a:effectLst/>
                <a:uFillTx/>
                <a:latin typeface="Arial"/>
              </a:rPr>
              <a:t>13</a:t>
            </a:r>
            <a:endParaRPr lang="en-US" sz="1700" b="0" u="none" strike="noStrike">
              <a:solidFill>
                <a:srgbClr val="FFFFFF"/>
              </a:solidFill>
              <a:effectLst/>
              <a:uFillTx/>
              <a:latin typeface="Arial"/>
            </a:endParaRPr>
          </a:p>
        </p:txBody>
      </p:sp>
      <p:sp>
        <p:nvSpPr>
          <p:cNvPr id="181" name="Rectangle 3"/>
          <p:cNvSpPr/>
          <p:nvPr/>
        </p:nvSpPr>
        <p:spPr>
          <a:xfrm>
            <a:off x="0" y="6346080"/>
            <a:ext cx="12191760" cy="511560"/>
          </a:xfrm>
          <a:prstGeom prst="rect">
            <a:avLst/>
          </a:prstGeom>
          <a:solidFill>
            <a:srgbClr val="FFFFFF"/>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182" name="Rectangle 4"/>
          <p:cNvSpPr/>
          <p:nvPr/>
        </p:nvSpPr>
        <p:spPr>
          <a:xfrm>
            <a:off x="0" y="6675120"/>
            <a:ext cx="12191760" cy="182520"/>
          </a:xfrm>
          <a:prstGeom prst="rect">
            <a:avLst/>
          </a:prstGeom>
          <a:solidFill>
            <a:srgbClr val="06283B"/>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183" name="TextBox 5"/>
          <p:cNvSpPr/>
          <p:nvPr/>
        </p:nvSpPr>
        <p:spPr>
          <a:xfrm>
            <a:off x="146160" y="6707160"/>
            <a:ext cx="1142640" cy="109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defTabSz="914400">
              <a:lnSpc>
                <a:spcPct val="100000"/>
              </a:lnSpc>
            </a:pPr>
            <a:r>
              <a:rPr lang="en-US" sz="520" b="0" u="none" strike="noStrike">
                <a:solidFill>
                  <a:srgbClr val="FFFFFF"/>
                </a:solidFill>
                <a:effectLst/>
                <a:uFillTx/>
                <a:latin typeface="Aptos"/>
              </a:rPr>
              <a:t>Benton PUD</a:t>
            </a:r>
            <a:endParaRPr lang="en-US" sz="520" b="0" u="none" strike="noStrike">
              <a:solidFill>
                <a:srgbClr val="000000"/>
              </a:solidFill>
              <a:effectLst/>
              <a:uFillTx/>
              <a:latin typeface="Arial"/>
            </a:endParaRPr>
          </a:p>
        </p:txBody>
      </p:sp>
      <p:sp>
        <p:nvSpPr>
          <p:cNvPr id="184" name="Rectangle 6"/>
          <p:cNvSpPr/>
          <p:nvPr/>
        </p:nvSpPr>
        <p:spPr>
          <a:xfrm>
            <a:off x="11826360" y="6675120"/>
            <a:ext cx="365400" cy="182520"/>
          </a:xfrm>
          <a:prstGeom prst="rect">
            <a:avLst/>
          </a:prstGeom>
          <a:solidFill>
            <a:srgbClr val="3C8D73"/>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rial"/>
            </a:endParaRPr>
          </a:p>
        </p:txBody>
      </p:sp>
      <p:sp>
        <p:nvSpPr>
          <p:cNvPr id="185" name="TextBox 7"/>
          <p:cNvSpPr/>
          <p:nvPr/>
        </p:nvSpPr>
        <p:spPr>
          <a:xfrm>
            <a:off x="11940132" y="6693480"/>
            <a:ext cx="137858" cy="153888"/>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defTabSz="914400">
              <a:lnSpc>
                <a:spcPct val="100000"/>
              </a:lnSpc>
            </a:pPr>
            <a:r>
              <a:rPr lang="en-US" sz="1000" b="0" u="none" strike="noStrike" dirty="0">
                <a:solidFill>
                  <a:srgbClr val="FFFFFF"/>
                </a:solidFill>
                <a:effectLst/>
                <a:uFillTx/>
                <a:latin typeface="Aptos"/>
              </a:rPr>
              <a:t>16</a:t>
            </a:r>
            <a:endParaRPr lang="en-US" sz="1000" b="0" u="none" strike="noStrike" dirty="0">
              <a:solidFill>
                <a:srgbClr val="000000"/>
              </a:solidFill>
              <a:effectLst/>
              <a:uFillTx/>
              <a:latin typeface="Arial"/>
            </a:endParaRPr>
          </a:p>
        </p:txBody>
      </p:sp>
      <p:sp>
        <p:nvSpPr>
          <p:cNvPr id="6" name="TextBox 22">
            <a:extLst>
              <a:ext uri="{FF2B5EF4-FFF2-40B4-BE49-F238E27FC236}">
                <a16:creationId xmlns:a16="http://schemas.microsoft.com/office/drawing/2014/main" id="{E60141AB-D5B1-E015-2ADE-A88214AA9CCB}"/>
              </a:ext>
            </a:extLst>
          </p:cNvPr>
          <p:cNvSpPr/>
          <p:nvPr/>
        </p:nvSpPr>
        <p:spPr>
          <a:xfrm>
            <a:off x="4420620" y="3689640"/>
            <a:ext cx="2139480" cy="521766"/>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400" b="1" u="none" strike="noStrike" dirty="0">
                <a:solidFill>
                  <a:srgbClr val="FFFFFF"/>
                </a:solidFill>
                <a:effectLst/>
                <a:uFillTx/>
                <a:latin typeface="Tahoma"/>
              </a:rPr>
              <a:t>River System 3</a:t>
            </a:r>
            <a:r>
              <a:rPr lang="en-US" sz="1400" b="1" u="none" strike="noStrike" baseline="30000" dirty="0">
                <a:solidFill>
                  <a:srgbClr val="FFFFFF"/>
                </a:solidFill>
                <a:effectLst/>
                <a:uFillTx/>
                <a:latin typeface="Tahoma"/>
              </a:rPr>
              <a:t>rd</a:t>
            </a:r>
            <a:r>
              <a:rPr lang="en-US" sz="1400" b="1" u="none" strike="noStrike" dirty="0">
                <a:solidFill>
                  <a:srgbClr val="FFFFFF"/>
                </a:solidFill>
                <a:effectLst/>
                <a:uFillTx/>
                <a:latin typeface="Tahoma"/>
              </a:rPr>
              <a:t> Injection Point</a:t>
            </a:r>
            <a:endParaRPr lang="en-US" sz="1400" b="0" u="none" strike="noStrike" dirty="0">
              <a:solidFill>
                <a:srgbClr val="FFFFFF"/>
              </a:solidFill>
              <a:effectLst/>
              <a:uFillTx/>
              <a:latin typeface="Arial"/>
            </a:endParaRPr>
          </a:p>
        </p:txBody>
      </p:sp>
      <p:sp>
        <p:nvSpPr>
          <p:cNvPr id="2" name="TextBox 22">
            <a:extLst>
              <a:ext uri="{FF2B5EF4-FFF2-40B4-BE49-F238E27FC236}">
                <a16:creationId xmlns:a16="http://schemas.microsoft.com/office/drawing/2014/main" id="{17E7C410-54C9-BF01-D385-D387519BA74F}"/>
              </a:ext>
            </a:extLst>
          </p:cNvPr>
          <p:cNvSpPr/>
          <p:nvPr/>
        </p:nvSpPr>
        <p:spPr>
          <a:xfrm>
            <a:off x="656040" y="1803351"/>
            <a:ext cx="1648380" cy="521766"/>
          </a:xfrm>
          <a:prstGeom prst="rect">
            <a:avLst/>
          </a:prstGeom>
          <a:solidFill>
            <a:srgbClr val="000000">
              <a:alpha val="70000"/>
            </a:srgb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r" defTabSz="914400">
              <a:lnSpc>
                <a:spcPct val="100000"/>
              </a:lnSpc>
              <a:tabLst>
                <a:tab pos="0" algn="l"/>
              </a:tabLst>
            </a:pPr>
            <a:r>
              <a:rPr lang="en-US" sz="1400" b="1" u="none" strike="noStrike" dirty="0">
                <a:solidFill>
                  <a:srgbClr val="FFFFFF"/>
                </a:solidFill>
                <a:effectLst/>
                <a:uFillTx/>
                <a:latin typeface="Tahoma"/>
              </a:rPr>
              <a:t>Faulted Circuit Indicators</a:t>
            </a:r>
            <a:endParaRPr lang="en-US" sz="1400" b="0" u="none" strike="noStrike" dirty="0">
              <a:solidFill>
                <a:srgbClr val="FFFFFF"/>
              </a:solidFill>
              <a:effectLst/>
              <a:uFillTx/>
              <a:latin typeface="Arial"/>
            </a:endParaRPr>
          </a:p>
        </p:txBody>
      </p:sp>
      <p:sp>
        <p:nvSpPr>
          <p:cNvPr id="3" name="Rounded Rectangle 5">
            <a:extLst>
              <a:ext uri="{FF2B5EF4-FFF2-40B4-BE49-F238E27FC236}">
                <a16:creationId xmlns:a16="http://schemas.microsoft.com/office/drawing/2014/main" id="{2F0CBAD7-73B8-A980-D13F-F473993547BA}"/>
              </a:ext>
            </a:extLst>
          </p:cNvPr>
          <p:cNvSpPr/>
          <p:nvPr/>
        </p:nvSpPr>
        <p:spPr>
          <a:xfrm>
            <a:off x="2613900" y="1281600"/>
            <a:ext cx="3664980" cy="434772"/>
          </a:xfrm>
          <a:prstGeom prst="roundRect">
            <a:avLst>
              <a:gd name="adj" fmla="val 16667"/>
            </a:avLst>
          </a:prstGeom>
          <a:noFill/>
          <a:ln w="25400">
            <a:solidFill>
              <a:srgbClr val="FFFF00"/>
            </a:solidFill>
            <a:prstDash val="sys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spcBef>
                <a:spcPts val="901"/>
              </a:spcBef>
              <a:tabLst>
                <a:tab pos="0" algn="l"/>
              </a:tabLst>
            </a:pPr>
            <a:endParaRPr lang="en-US" sz="1800" b="1" u="none" strike="noStrike">
              <a:solidFill>
                <a:srgbClr val="FFFFFF"/>
              </a:solidFill>
              <a:effectLst/>
              <a:uFillTx/>
              <a:latin typeface="Franklin Gothic Book"/>
            </a:endParaRPr>
          </a:p>
        </p:txBody>
      </p:sp>
      <p:cxnSp>
        <p:nvCxnSpPr>
          <p:cNvPr id="4" name="Straight Arrow Connector 25">
            <a:extLst>
              <a:ext uri="{FF2B5EF4-FFF2-40B4-BE49-F238E27FC236}">
                <a16:creationId xmlns:a16="http://schemas.microsoft.com/office/drawing/2014/main" id="{43BECC66-7A46-208F-9227-6A5AC89CB68D}"/>
              </a:ext>
            </a:extLst>
          </p:cNvPr>
          <p:cNvCxnSpPr>
            <a:cxnSpLocks/>
          </p:cNvCxnSpPr>
          <p:nvPr/>
        </p:nvCxnSpPr>
        <p:spPr>
          <a:xfrm flipV="1">
            <a:off x="2290380" y="1737650"/>
            <a:ext cx="298740" cy="182470"/>
          </a:xfrm>
          <a:prstGeom prst="straightConnector1">
            <a:avLst/>
          </a:prstGeom>
          <a:ln w="19050">
            <a:solidFill>
              <a:srgbClr val="FFFF00"/>
            </a:solidFill>
            <a:prstDash val="sysDash"/>
            <a:round/>
            <a:tailEnd type="arrow" w="med" len="med"/>
          </a:ln>
        </p:spPr>
      </p:cxnSp>
    </p:spTree>
    <p:extLst>
      <p:ext uri="{BB962C8B-B14F-4D97-AF65-F5344CB8AC3E}">
        <p14:creationId xmlns:p14="http://schemas.microsoft.com/office/powerpoint/2010/main" val="3704549627"/>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barn(inVertical)">
                                      <p:cBhvr additive="repl">
                                        <p:cTn id="7" dur="500"/>
                                        <p:tgtEl>
                                          <p:spTgt spid="178"/>
                                        </p:tgtEl>
                                      </p:cBhvr>
                                    </p:animEffect>
                                  </p:childTnLst>
                                </p:cTn>
                              </p:par>
                              <p:par>
                                <p:cTn id="8" presetID="22" presetClass="entr" presetSubtype="4" fill="hold" nodeType="withEffect">
                                  <p:stCondLst>
                                    <p:cond delay="0"/>
                                  </p:stCondLst>
                                  <p:childTnLst>
                                    <p:set>
                                      <p:cBhvr>
                                        <p:cTn id="9" dur="1" fill="hold">
                                          <p:stCondLst>
                                            <p:cond delay="0"/>
                                          </p:stCondLst>
                                        </p:cTn>
                                        <p:tgtEl>
                                          <p:spTgt spid="179"/>
                                        </p:tgtEl>
                                        <p:attrNameLst>
                                          <p:attrName>style.visibility</p:attrName>
                                        </p:attrNameLst>
                                      </p:cBhvr>
                                      <p:to>
                                        <p:strVal val="visible"/>
                                      </p:to>
                                    </p:set>
                                    <p:animEffect transition="in" filter="wipe(down)">
                                      <p:cBhvr additive="repl">
                                        <p:cTn id="10" dur="500"/>
                                        <p:tgtEl>
                                          <p:spTgt spid="179"/>
                                        </p:tgtEl>
                                      </p:cBhvr>
                                    </p:animEffect>
                                  </p:childTnLst>
                                </p:cTn>
                              </p:par>
                              <p:par>
                                <p:cTn id="11" presetID="16" presetClass="entr" presetSubtype="21" fill="hold" nodeType="withEffect">
                                  <p:stCondLst>
                                    <p:cond delay="0"/>
                                  </p:stCondLst>
                                  <p:childTnLst>
                                    <p:set>
                                      <p:cBhvr>
                                        <p:cTn id="12" dur="1" fill="hold">
                                          <p:stCondLst>
                                            <p:cond delay="0"/>
                                          </p:stCondLst>
                                        </p:cTn>
                                        <p:tgtEl>
                                          <p:spTgt spid="177"/>
                                        </p:tgtEl>
                                        <p:attrNameLst>
                                          <p:attrName>style.visibility</p:attrName>
                                        </p:attrNameLst>
                                      </p:cBhvr>
                                      <p:to>
                                        <p:strVal val="visible"/>
                                      </p:to>
                                    </p:set>
                                    <p:animEffect transition="in" filter="barn(inVertical)">
                                      <p:cBhvr additive="repl">
                                        <p:cTn id="13" dur="500"/>
                                        <p:tgtEl>
                                          <p:spTgt spid="177"/>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173"/>
                                        </p:tgtEl>
                                        <p:attrNameLst>
                                          <p:attrName>style.visibility</p:attrName>
                                        </p:attrNameLst>
                                      </p:cBhvr>
                                      <p:to>
                                        <p:strVal val="visible"/>
                                      </p:to>
                                    </p:set>
                                    <p:animEffect transition="in" filter="barn(inVertical)">
                                      <p:cBhvr additive="repl">
                                        <p:cTn id="17" dur="500"/>
                                        <p:tgtEl>
                                          <p:spTgt spid="173"/>
                                        </p:tgtEl>
                                      </p:cBhvr>
                                    </p:animEffect>
                                  </p:childTnLst>
                                </p:cTn>
                              </p:par>
                              <p:par>
                                <p:cTn id="18" presetID="22" presetClass="entr" presetSubtype="1" fill="hold" nodeType="withEffect">
                                  <p:stCondLst>
                                    <p:cond delay="0"/>
                                  </p:stCondLst>
                                  <p:childTnLst>
                                    <p:set>
                                      <p:cBhvr>
                                        <p:cTn id="19" dur="1" fill="hold">
                                          <p:stCondLst>
                                            <p:cond delay="0"/>
                                          </p:stCondLst>
                                        </p:cTn>
                                        <p:tgtEl>
                                          <p:spTgt spid="172"/>
                                        </p:tgtEl>
                                        <p:attrNameLst>
                                          <p:attrName>style.visibility</p:attrName>
                                        </p:attrNameLst>
                                      </p:cBhvr>
                                      <p:to>
                                        <p:strVal val="visible"/>
                                      </p:to>
                                    </p:set>
                                    <p:animEffect transition="in" filter="wipe(up)">
                                      <p:cBhvr additive="repl">
                                        <p:cTn id="20" dur="500"/>
                                        <p:tgtEl>
                                          <p:spTgt spid="172"/>
                                        </p:tgtEl>
                                      </p:cBhvr>
                                    </p:animEffect>
                                  </p:childTnLst>
                                </p:cTn>
                              </p:par>
                              <p:par>
                                <p:cTn id="21" presetID="16" presetClass="entr" presetSubtype="21" fill="hold" nodeType="withEffect">
                                  <p:stCondLst>
                                    <p:cond delay="0"/>
                                  </p:stCondLst>
                                  <p:childTnLst>
                                    <p:set>
                                      <p:cBhvr>
                                        <p:cTn id="22" dur="1" fill="hold">
                                          <p:stCondLst>
                                            <p:cond delay="0"/>
                                          </p:stCondLst>
                                        </p:cTn>
                                        <p:tgtEl>
                                          <p:spTgt spid="171"/>
                                        </p:tgtEl>
                                        <p:attrNameLst>
                                          <p:attrName>style.visibility</p:attrName>
                                        </p:attrNameLst>
                                      </p:cBhvr>
                                      <p:to>
                                        <p:strVal val="visible"/>
                                      </p:to>
                                    </p:set>
                                    <p:animEffect transition="in" filter="barn(inVertical)">
                                      <p:cBhvr additive="repl">
                                        <p:cTn id="23" dur="500"/>
                                        <p:tgtEl>
                                          <p:spTgt spid="171"/>
                                        </p:tgtEl>
                                      </p:cBhvr>
                                    </p:animEffect>
                                  </p:childTnLst>
                                </p:cTn>
                              </p:par>
                              <p:par>
                                <p:cTn id="24" presetID="16" presetClass="entr" presetSubtype="21" fill="hold" nodeType="withEffect">
                                  <p:stCondLst>
                                    <p:cond delay="0"/>
                                  </p:stCondLst>
                                  <p:childTnLst>
                                    <p:set>
                                      <p:cBhvr>
                                        <p:cTn id="25" dur="1" fill="hold">
                                          <p:stCondLst>
                                            <p:cond delay="0"/>
                                          </p:stCondLst>
                                        </p:cTn>
                                        <p:tgtEl>
                                          <p:spTgt spid="174"/>
                                        </p:tgtEl>
                                        <p:attrNameLst>
                                          <p:attrName>style.visibility</p:attrName>
                                        </p:attrNameLst>
                                      </p:cBhvr>
                                      <p:to>
                                        <p:strVal val="visible"/>
                                      </p:to>
                                    </p:set>
                                    <p:animEffect transition="in" filter="barn(inVertical)">
                                      <p:cBhvr additive="repl">
                                        <p:cTn id="26" dur="500"/>
                                        <p:tgtEl>
                                          <p:spTgt spid="174"/>
                                        </p:tgtEl>
                                      </p:cBhvr>
                                    </p:animEffect>
                                  </p:childTnLst>
                                </p:cTn>
                              </p:par>
                            </p:childTnLst>
                          </p:cTn>
                        </p:par>
                        <p:par>
                          <p:cTn id="27" fill="hold">
                            <p:stCondLst>
                              <p:cond delay="1000"/>
                            </p:stCondLst>
                            <p:childTnLst>
                              <p:par>
                                <p:cTn id="28" presetID="16" presetClass="entr" presetSubtype="21" fill="hold" nodeType="afterEffect">
                                  <p:stCondLst>
                                    <p:cond delay="0"/>
                                  </p:stCondLst>
                                  <p:childTnLst>
                                    <p:set>
                                      <p:cBhvr>
                                        <p:cTn id="29" dur="1" fill="hold">
                                          <p:stCondLst>
                                            <p:cond delay="0"/>
                                          </p:stCondLst>
                                        </p:cTn>
                                        <p:tgtEl>
                                          <p:spTgt spid="169"/>
                                        </p:tgtEl>
                                        <p:attrNameLst>
                                          <p:attrName>style.visibility</p:attrName>
                                        </p:attrNameLst>
                                      </p:cBhvr>
                                      <p:to>
                                        <p:strVal val="visible"/>
                                      </p:to>
                                    </p:set>
                                    <p:animEffect transition="in" filter="barn(inVertical)">
                                      <p:cBhvr additive="repl">
                                        <p:cTn id="30" dur="500"/>
                                        <p:tgtEl>
                                          <p:spTgt spid="169"/>
                                        </p:tgtEl>
                                      </p:cBhvr>
                                    </p:animEffect>
                                  </p:childTnLst>
                                </p:cTn>
                              </p:par>
                              <p:par>
                                <p:cTn id="31" presetID="22" presetClass="entr" presetSubtype="4" fill="hold" nodeType="with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wipe(down)">
                                      <p:cBhvr additive="repl">
                                        <p:cTn id="33" dur="500"/>
                                        <p:tgtEl>
                                          <p:spTgt spid="17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64"/>
                                        </p:tgtEl>
                                        <p:attrNameLst>
                                          <p:attrName>style.visibility</p:attrName>
                                        </p:attrNameLst>
                                      </p:cBhvr>
                                      <p:to>
                                        <p:strVal val="visible"/>
                                      </p:to>
                                    </p:set>
                                    <p:animEffect transition="in" filter="barn(inVertical)">
                                      <p:cBhvr additive="repl">
                                        <p:cTn id="38" dur="500"/>
                                        <p:tgtEl>
                                          <p:spTgt spid="164"/>
                                        </p:tgtEl>
                                      </p:cBhvr>
                                    </p:animEffect>
                                  </p:childTnLst>
                                </p:cTn>
                              </p:par>
                              <p:par>
                                <p:cTn id="39" presetID="16" presetClass="entr" presetSubtype="21" fill="hold" nodeType="withEffect">
                                  <p:stCondLst>
                                    <p:cond delay="0"/>
                                  </p:stCondLst>
                                  <p:childTnLst>
                                    <p:set>
                                      <p:cBhvr>
                                        <p:cTn id="40" dur="1" fill="hold">
                                          <p:stCondLst>
                                            <p:cond delay="0"/>
                                          </p:stCondLst>
                                        </p:cTn>
                                        <p:tgtEl>
                                          <p:spTgt spid="168"/>
                                        </p:tgtEl>
                                        <p:attrNameLst>
                                          <p:attrName>style.visibility</p:attrName>
                                        </p:attrNameLst>
                                      </p:cBhvr>
                                      <p:to>
                                        <p:strVal val="visible"/>
                                      </p:to>
                                    </p:set>
                                    <p:animEffect transition="in" filter="barn(inVertical)">
                                      <p:cBhvr additive="repl">
                                        <p:cTn id="41" dur="500"/>
                                        <p:tgtEl>
                                          <p:spTgt spid="168"/>
                                        </p:tgtEl>
                                      </p:cBhvr>
                                    </p:animEffect>
                                  </p:childTnLst>
                                </p:cTn>
                              </p:par>
                              <p:par>
                                <p:cTn id="42" presetID="22" presetClass="entr" presetSubtype="8" fill="hold" nodeType="withEffect">
                                  <p:stCondLst>
                                    <p:cond delay="0"/>
                                  </p:stCondLst>
                                  <p:childTnLst>
                                    <p:set>
                                      <p:cBhvr>
                                        <p:cTn id="43" dur="1" fill="hold">
                                          <p:stCondLst>
                                            <p:cond delay="0"/>
                                          </p:stCondLst>
                                        </p:cTn>
                                        <p:tgtEl>
                                          <p:spTgt spid="167"/>
                                        </p:tgtEl>
                                        <p:attrNameLst>
                                          <p:attrName>style.visibility</p:attrName>
                                        </p:attrNameLst>
                                      </p:cBhvr>
                                      <p:to>
                                        <p:strVal val="visible"/>
                                      </p:to>
                                    </p:set>
                                    <p:animEffect transition="in" filter="wipe(left)">
                                      <p:cBhvr additive="repl">
                                        <p:cTn id="44" dur="500"/>
                                        <p:tgtEl>
                                          <p:spTgt spid="167"/>
                                        </p:tgtEl>
                                      </p:cBhvr>
                                    </p:animEffect>
                                  </p:childTnLst>
                                </p:cTn>
                              </p:par>
                            </p:childTnLst>
                          </p:cTn>
                        </p:par>
                        <p:par>
                          <p:cTn id="45" fill="hold">
                            <p:stCondLst>
                              <p:cond delay="500"/>
                            </p:stCondLst>
                            <p:childTnLst>
                              <p:par>
                                <p:cTn id="46" presetID="16" presetClass="entr" presetSubtype="21" fill="hold" nodeType="afterEffect">
                                  <p:stCondLst>
                                    <p:cond delay="0"/>
                                  </p:stCondLst>
                                  <p:childTnLst>
                                    <p:set>
                                      <p:cBhvr>
                                        <p:cTn id="47" dur="1" fill="hold">
                                          <p:stCondLst>
                                            <p:cond delay="0"/>
                                          </p:stCondLst>
                                        </p:cTn>
                                        <p:tgtEl>
                                          <p:spTgt spid="175"/>
                                        </p:tgtEl>
                                        <p:attrNameLst>
                                          <p:attrName>style.visibility</p:attrName>
                                        </p:attrNameLst>
                                      </p:cBhvr>
                                      <p:to>
                                        <p:strVal val="visible"/>
                                      </p:to>
                                    </p:set>
                                    <p:animEffect transition="in" filter="barn(inVertical)">
                                      <p:cBhvr additive="repl">
                                        <p:cTn id="48" dur="500"/>
                                        <p:tgtEl>
                                          <p:spTgt spid="175"/>
                                        </p:tgtEl>
                                      </p:cBhvr>
                                    </p:animEffect>
                                  </p:childTnLst>
                                </p:cTn>
                              </p:par>
                              <p:par>
                                <p:cTn id="49" presetID="22" presetClass="entr" presetSubtype="4"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wipe(down)">
                                      <p:cBhvr additive="repl">
                                        <p:cTn id="51" dur="500"/>
                                        <p:tgtEl>
                                          <p:spTgt spid="176"/>
                                        </p:tgtEl>
                                      </p:cBhvr>
                                    </p:animEffect>
                                  </p:childTnLst>
                                </p:cTn>
                              </p:par>
                              <p:par>
                                <p:cTn id="52" presetID="16" presetClass="entr" presetSubtype="21" fill="hold" nodeType="withEffect">
                                  <p:stCondLst>
                                    <p:cond delay="0"/>
                                  </p:stCondLst>
                                  <p:childTnLst>
                                    <p:set>
                                      <p:cBhvr>
                                        <p:cTn id="53" dur="1" fill="hold">
                                          <p:stCondLst>
                                            <p:cond delay="0"/>
                                          </p:stCondLst>
                                        </p:cTn>
                                        <p:tgtEl>
                                          <p:spTgt spid="166"/>
                                        </p:tgtEl>
                                        <p:attrNameLst>
                                          <p:attrName>style.visibility</p:attrName>
                                        </p:attrNameLst>
                                      </p:cBhvr>
                                      <p:to>
                                        <p:strVal val="visible"/>
                                      </p:to>
                                    </p:set>
                                    <p:animEffect transition="in" filter="barn(inVertical)">
                                      <p:cBhvr additive="repl">
                                        <p:cTn id="54" dur="500"/>
                                        <p:tgtEl>
                                          <p:spTgt spid="166"/>
                                        </p:tgtEl>
                                      </p:cBhvr>
                                    </p:animEffect>
                                  </p:childTnLst>
                                </p:cTn>
                              </p:par>
                            </p:childTnLst>
                          </p:cTn>
                        </p:par>
                        <p:par>
                          <p:cTn id="55" fill="hold">
                            <p:stCondLst>
                              <p:cond delay="1000"/>
                            </p:stCondLst>
                            <p:childTnLst>
                              <p:par>
                                <p:cTn id="56" presetID="16" presetClass="entr" presetSubtype="21"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arn(inVertical)">
                                      <p:cBhvr additive="repl">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barn(inVertical)">
                                      <p:cBhvr additive="repl">
                                        <p:cTn id="63" dur="500"/>
                                        <p:tgtEl>
                                          <p:spTgt spid="2"/>
                                        </p:tgtEl>
                                      </p:cBhvr>
                                    </p:animEffect>
                                  </p:childTnLst>
                                </p:cTn>
                              </p:par>
                              <p:par>
                                <p:cTn id="64" presetID="16" presetClass="entr" presetSubtype="21"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barn(inVertical)">
                                      <p:cBhvr additive="repl">
                                        <p:cTn id="66" dur="500"/>
                                        <p:tgtEl>
                                          <p:spTgt spid="3"/>
                                        </p:tgtEl>
                                      </p:cBhvr>
                                    </p:animEffect>
                                  </p:childTnLst>
                                </p:cTn>
                              </p:par>
                              <p:par>
                                <p:cTn id="67" presetID="22" presetClass="entr" presetSubtype="4"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down)">
                                      <p:cBhvr additive="repl">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3E1D4F-8A3A-A773-1B33-B177FDC5C510}"/>
              </a:ext>
            </a:extLst>
          </p:cNvPr>
          <p:cNvPicPr>
            <a:picLocks noChangeAspect="1"/>
          </p:cNvPicPr>
          <p:nvPr/>
        </p:nvPicPr>
        <p:blipFill>
          <a:blip r:embed="rId3"/>
          <a:stretch>
            <a:fillRect/>
          </a:stretch>
        </p:blipFill>
        <p:spPr>
          <a:xfrm>
            <a:off x="550213" y="1618092"/>
            <a:ext cx="10876690" cy="4280718"/>
          </a:xfrm>
          <a:prstGeom prst="rect">
            <a:avLst/>
          </a:prstGeom>
        </p:spPr>
      </p:pic>
      <p:sp>
        <p:nvSpPr>
          <p:cNvPr id="12" name="Shape 2">
            <a:extLst>
              <a:ext uri="{FF2B5EF4-FFF2-40B4-BE49-F238E27FC236}">
                <a16:creationId xmlns:a16="http://schemas.microsoft.com/office/drawing/2014/main" id="{97EC55B0-07A9-7116-48EA-41EA3F6ED0AD}"/>
              </a:ext>
            </a:extLst>
          </p:cNvPr>
          <p:cNvSpPr/>
          <p:nvPr/>
        </p:nvSpPr>
        <p:spPr>
          <a:xfrm>
            <a:off x="8573844" y="5126550"/>
            <a:ext cx="2670607" cy="1265891"/>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9" name="Shape 2">
            <a:extLst>
              <a:ext uri="{FF2B5EF4-FFF2-40B4-BE49-F238E27FC236}">
                <a16:creationId xmlns:a16="http://schemas.microsoft.com/office/drawing/2014/main" id="{1139FF5C-BCEF-0A38-F34B-B3DC337FD8C9}"/>
              </a:ext>
            </a:extLst>
          </p:cNvPr>
          <p:cNvSpPr/>
          <p:nvPr/>
        </p:nvSpPr>
        <p:spPr>
          <a:xfrm>
            <a:off x="320727" y="1136737"/>
            <a:ext cx="5339734" cy="603000"/>
          </a:xfrm>
          <a:prstGeom prst="roundRect">
            <a:avLst>
              <a:gd name="adj" fmla="val 6061"/>
            </a:avLst>
          </a:prstGeom>
          <a:solidFill>
            <a:srgbClr val="E8F1EC"/>
          </a:solidFill>
          <a:ln w="12700">
            <a:solidFill>
              <a:srgbClr val="D2DD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7" name="Text Placeholder 3">
            <a:extLst>
              <a:ext uri="{FF2B5EF4-FFF2-40B4-BE49-F238E27FC236}">
                <a16:creationId xmlns:a16="http://schemas.microsoft.com/office/drawing/2014/main" id="{34E08D6C-2DB3-ADE0-3A33-EAEFBD0F2866}"/>
              </a:ext>
            </a:extLst>
          </p:cNvPr>
          <p:cNvSpPr txBox="1">
            <a:spLocks/>
          </p:cNvSpPr>
          <p:nvPr/>
        </p:nvSpPr>
        <p:spPr>
          <a:xfrm>
            <a:off x="8806052" y="5243163"/>
            <a:ext cx="2438400" cy="1132798"/>
          </a:xfrm>
          <a:prstGeom prst="rect">
            <a:avLst/>
          </a:prstGeom>
          <a:noFill/>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dk1"/>
                </a:solidFill>
                <a:latin typeface="+mn-lt"/>
                <a:ea typeface="+mn-ea"/>
                <a:cs typeface="+mn-cs"/>
              </a:defRPr>
            </a:lvl1pPr>
            <a:lvl2pPr marL="342900" indent="0" algn="l" defTabSz="457200" rtl="0" eaLnBrk="1" latinLnBrk="0" hangingPunct="1">
              <a:spcBef>
                <a:spcPts val="1000"/>
              </a:spcBef>
              <a:spcAft>
                <a:spcPts val="0"/>
              </a:spcAft>
              <a:buClr>
                <a:schemeClr val="accent1"/>
              </a:buClr>
              <a:buSzPct val="80000"/>
              <a:buFont typeface="Wingdings 3" charset="2"/>
              <a:buNone/>
              <a:defRPr sz="1050" kern="1200">
                <a:solidFill>
                  <a:schemeClr val="dk1"/>
                </a:solidFill>
                <a:latin typeface="+mn-lt"/>
                <a:ea typeface="+mn-ea"/>
                <a:cs typeface="+mn-cs"/>
              </a:defRPr>
            </a:lvl2pPr>
            <a:lvl3pPr marL="685800" indent="0" algn="l" defTabSz="457200" rtl="0" eaLnBrk="1" latinLnBrk="0" hangingPunct="1">
              <a:spcBef>
                <a:spcPts val="1000"/>
              </a:spcBef>
              <a:spcAft>
                <a:spcPts val="0"/>
              </a:spcAft>
              <a:buClr>
                <a:schemeClr val="accent1"/>
              </a:buClr>
              <a:buSzPct val="80000"/>
              <a:buFont typeface="Wingdings 3" charset="2"/>
              <a:buNone/>
              <a:defRPr sz="900" kern="1200">
                <a:solidFill>
                  <a:schemeClr val="dk1"/>
                </a:solidFill>
                <a:latin typeface="+mn-lt"/>
                <a:ea typeface="+mn-ea"/>
                <a:cs typeface="+mn-cs"/>
              </a:defRPr>
            </a:lvl3pPr>
            <a:lvl4pPr marL="10287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4pPr>
            <a:lvl5pPr marL="13716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5pPr>
            <a:lvl6pPr marL="17145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6pPr>
            <a:lvl7pPr marL="20574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7pPr>
            <a:lvl8pPr marL="24003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8pPr>
            <a:lvl9pPr marL="2743200" indent="0" algn="l" defTabSz="457200" rtl="0" eaLnBrk="1" latinLnBrk="0" hangingPunct="1">
              <a:spcBef>
                <a:spcPts val="1000"/>
              </a:spcBef>
              <a:spcAft>
                <a:spcPts val="0"/>
              </a:spcAft>
              <a:buClr>
                <a:schemeClr val="accent1"/>
              </a:buClr>
              <a:buSzPct val="80000"/>
              <a:buFont typeface="Wingdings 3" charset="2"/>
              <a:buNone/>
              <a:defRPr sz="750" kern="1200">
                <a:solidFill>
                  <a:schemeClr val="dk1"/>
                </a:solidFill>
                <a:latin typeface="+mn-lt"/>
                <a:ea typeface="+mn-ea"/>
                <a:cs typeface="+mn-cs"/>
              </a:defRPr>
            </a:lvl9pPr>
          </a:lstStyle>
          <a:p>
            <a:r>
              <a:rPr lang="en-US" sz="1600" b="1" dirty="0">
                <a:solidFill>
                  <a:schemeClr val="tx1"/>
                </a:solidFill>
              </a:rPr>
              <a:t>Capital Budget:</a:t>
            </a:r>
          </a:p>
          <a:p>
            <a:r>
              <a:rPr lang="en-US" sz="1600" b="1" dirty="0">
                <a:solidFill>
                  <a:schemeClr val="tx1"/>
                </a:solidFill>
              </a:rPr>
              <a:t>2026 amended:  $563K</a:t>
            </a:r>
          </a:p>
          <a:p>
            <a:r>
              <a:rPr lang="en-US" sz="1600" b="1" dirty="0">
                <a:solidFill>
                  <a:schemeClr val="tx1"/>
                </a:solidFill>
              </a:rPr>
              <a:t>2027:  $522K   </a:t>
            </a:r>
          </a:p>
        </p:txBody>
      </p:sp>
      <p:sp>
        <p:nvSpPr>
          <p:cNvPr id="6" name="Text Placeholder 3">
            <a:extLst>
              <a:ext uri="{FF2B5EF4-FFF2-40B4-BE49-F238E27FC236}">
                <a16:creationId xmlns:a16="http://schemas.microsoft.com/office/drawing/2014/main" id="{1CA102DF-2261-2DD0-3F5D-E6A1650BEAB5}"/>
              </a:ext>
            </a:extLst>
          </p:cNvPr>
          <p:cNvSpPr txBox="1">
            <a:spLocks/>
          </p:cNvSpPr>
          <p:nvPr/>
        </p:nvSpPr>
        <p:spPr>
          <a:xfrm>
            <a:off x="320727" y="1261637"/>
            <a:ext cx="6289237" cy="58363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dk1"/>
                </a:solidFill>
                <a:latin typeface="+mn-lt"/>
                <a:ea typeface="+mn-ea"/>
                <a:cs typeface="+mn-cs"/>
              </a:defRPr>
            </a:lvl9pPr>
          </a:lstStyle>
          <a:p>
            <a:pPr marL="0" indent="0">
              <a:buNone/>
            </a:pPr>
            <a:r>
              <a:rPr lang="en-US" sz="1700" b="1" dirty="0">
                <a:solidFill>
                  <a:schemeClr val="tx1"/>
                </a:solidFill>
              </a:rPr>
              <a:t>10 Switch Locations scheduled for Winter 26/27</a:t>
            </a:r>
          </a:p>
          <a:p>
            <a:pPr marL="0" indent="0">
              <a:buNone/>
            </a:pPr>
            <a:endParaRPr lang="en-US" sz="1700" b="1" dirty="0">
              <a:solidFill>
                <a:srgbClr val="FF0000"/>
              </a:solidFill>
            </a:endParaRPr>
          </a:p>
          <a:p>
            <a:pPr marL="0" indent="0">
              <a:spcBef>
                <a:spcPts val="0"/>
              </a:spcBef>
              <a:buNone/>
            </a:pPr>
            <a:endParaRPr lang="en-US" sz="1700" b="1" dirty="0"/>
          </a:p>
          <a:p>
            <a:pPr marL="0" indent="0">
              <a:spcBef>
                <a:spcPts val="0"/>
              </a:spcBef>
              <a:buNone/>
            </a:pPr>
            <a:endParaRPr lang="en-US" dirty="0"/>
          </a:p>
          <a:p>
            <a:pPr marL="0" indent="0">
              <a:buNone/>
            </a:pPr>
            <a:endParaRPr lang="en-US" dirty="0"/>
          </a:p>
          <a:p>
            <a:endParaRPr lang="en-US" dirty="0"/>
          </a:p>
        </p:txBody>
      </p:sp>
      <p:sp>
        <p:nvSpPr>
          <p:cNvPr id="4" name="Title 3">
            <a:extLst>
              <a:ext uri="{FF2B5EF4-FFF2-40B4-BE49-F238E27FC236}">
                <a16:creationId xmlns:a16="http://schemas.microsoft.com/office/drawing/2014/main" id="{08E9B795-AB7C-8565-B3A0-C319075395D4}"/>
              </a:ext>
            </a:extLst>
          </p:cNvPr>
          <p:cNvSpPr>
            <a:spLocks noGrp="1"/>
          </p:cNvSpPr>
          <p:nvPr>
            <p:ph type="title"/>
          </p:nvPr>
        </p:nvSpPr>
        <p:spPr>
          <a:xfrm>
            <a:off x="550213" y="100624"/>
            <a:ext cx="11066053" cy="568243"/>
          </a:xfrm>
        </p:spPr>
        <p:txBody>
          <a:bodyPr/>
          <a:lstStyle/>
          <a:p>
            <a:r>
              <a:rPr lang="en-US" sz="3200" b="1" dirty="0">
                <a:solidFill>
                  <a:srgbClr val="FFFFFF"/>
                </a:solidFill>
                <a:latin typeface="Arial"/>
                <a:cs typeface="+mn-cs"/>
              </a:rPr>
              <a:t>115kV</a:t>
            </a:r>
            <a:r>
              <a:rPr lang="en-US" sz="3200" dirty="0">
                <a:solidFill>
                  <a:schemeClr val="bg1"/>
                </a:solidFill>
              </a:rPr>
              <a:t> </a:t>
            </a:r>
            <a:r>
              <a:rPr lang="en-US" sz="3200" b="1" dirty="0">
                <a:solidFill>
                  <a:srgbClr val="FFFFFF"/>
                </a:solidFill>
                <a:latin typeface="Arial"/>
                <a:cs typeface="+mn-cs"/>
              </a:rPr>
              <a:t>Switch</a:t>
            </a:r>
            <a:r>
              <a:rPr lang="en-US" sz="3200" dirty="0">
                <a:solidFill>
                  <a:schemeClr val="bg1"/>
                </a:solidFill>
              </a:rPr>
              <a:t> </a:t>
            </a:r>
            <a:r>
              <a:rPr lang="en-US" sz="3200" b="1" dirty="0">
                <a:solidFill>
                  <a:srgbClr val="FFFFFF"/>
                </a:solidFill>
                <a:latin typeface="Arial"/>
                <a:cs typeface="+mn-cs"/>
              </a:rPr>
              <a:t>Upgrades/Installs</a:t>
            </a:r>
          </a:p>
        </p:txBody>
      </p:sp>
      <p:pic>
        <p:nvPicPr>
          <p:cNvPr id="10" name="Picture 9">
            <a:extLst>
              <a:ext uri="{FF2B5EF4-FFF2-40B4-BE49-F238E27FC236}">
                <a16:creationId xmlns:a16="http://schemas.microsoft.com/office/drawing/2014/main" id="{9F33ADD5-424E-AA7D-D04D-F0C95FC65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1540" y="1245529"/>
            <a:ext cx="3766230" cy="5021640"/>
          </a:xfrm>
          <a:prstGeom prst="rect">
            <a:avLst/>
          </a:prstGeom>
          <a:ln w="6350">
            <a:solidFill>
              <a:schemeClr val="bg1"/>
            </a:solidFill>
          </a:ln>
          <a:effectLst>
            <a:outerShdw blurRad="292100" dist="139700" dir="2700000" algn="ctr" rotWithShape="0">
              <a:srgbClr val="000000">
                <a:alpha val="65000"/>
              </a:srgbClr>
            </a:outerShdw>
          </a:effectLst>
        </p:spPr>
      </p:pic>
      <p:pic>
        <p:nvPicPr>
          <p:cNvPr id="8" name="Picture 7">
            <a:extLst>
              <a:ext uri="{FF2B5EF4-FFF2-40B4-BE49-F238E27FC236}">
                <a16:creationId xmlns:a16="http://schemas.microsoft.com/office/drawing/2014/main" id="{895E0842-9F7A-2123-C5E9-3BA9134DD5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496012" y="1873234"/>
            <a:ext cx="5021640" cy="3766229"/>
          </a:xfrm>
          <a:prstGeom prst="rect">
            <a:avLst/>
          </a:prstGeom>
          <a:ln w="6350">
            <a:solidFill>
              <a:schemeClr val="bg1"/>
            </a:solidFill>
          </a:ln>
          <a:effectLst>
            <a:outerShdw blurRad="292100" dist="139700" dir="2700000" algn="ctr" rotWithShape="0">
              <a:srgbClr val="000000">
                <a:alpha val="65000"/>
              </a:srgbClr>
            </a:outerShdw>
          </a:effectLst>
        </p:spPr>
      </p:pic>
      <p:sp>
        <p:nvSpPr>
          <p:cNvPr id="3" name="TextBox 7">
            <a:extLst>
              <a:ext uri="{FF2B5EF4-FFF2-40B4-BE49-F238E27FC236}">
                <a16:creationId xmlns:a16="http://schemas.microsoft.com/office/drawing/2014/main" id="{51D31B21-68ED-1BCC-2208-EC41033B8AAB}"/>
              </a:ext>
            </a:extLst>
          </p:cNvPr>
          <p:cNvSpPr/>
          <p:nvPr/>
        </p:nvSpPr>
        <p:spPr>
          <a:xfrm>
            <a:off x="11940131" y="6693480"/>
            <a:ext cx="137859" cy="153888"/>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defTabSz="914400">
              <a:lnSpc>
                <a:spcPct val="100000"/>
              </a:lnSpc>
            </a:pPr>
            <a:r>
              <a:rPr lang="en-US" sz="1000" b="0" u="none" strike="noStrike" dirty="0">
                <a:solidFill>
                  <a:srgbClr val="FFFFFF"/>
                </a:solidFill>
                <a:effectLst/>
                <a:uFillTx/>
                <a:latin typeface="Aptos"/>
              </a:rPr>
              <a:t>17</a:t>
            </a:r>
            <a:endParaRPr lang="en-US" sz="1000" b="0" u="none" strike="noStrike" dirty="0">
              <a:solidFill>
                <a:srgbClr val="000000"/>
              </a:solidFill>
              <a:effectLst/>
              <a:uFillTx/>
              <a:latin typeface="Arial"/>
            </a:endParaRPr>
          </a:p>
        </p:txBody>
      </p:sp>
    </p:spTree>
    <p:extLst>
      <p:ext uri="{BB962C8B-B14F-4D97-AF65-F5344CB8AC3E}">
        <p14:creationId xmlns:p14="http://schemas.microsoft.com/office/powerpoint/2010/main" val="182366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9" name="Image 0" descr="/mnt/data/pptwork/curzip/ppt/media/image16.png"/>
          <p:cNvPicPr/>
          <p:nvPr/>
        </p:nvPicPr>
        <p:blipFill>
          <a:blip r:embed="rId3"/>
          <a:srcRect t="16646" b="16646"/>
          <a:stretch/>
        </p:blipFill>
        <p:spPr>
          <a:xfrm>
            <a:off x="0" y="0"/>
            <a:ext cx="12191400" cy="6857640"/>
          </a:xfrm>
          <a:prstGeom prst="rect">
            <a:avLst/>
          </a:prstGeom>
          <a:noFill/>
          <a:ln w="0">
            <a:noFill/>
          </a:ln>
        </p:spPr>
      </p:pic>
      <p:sp>
        <p:nvSpPr>
          <p:cNvPr id="200" name="Shape 0"/>
          <p:cNvSpPr/>
          <p:nvPr/>
        </p:nvSpPr>
        <p:spPr>
          <a:xfrm>
            <a:off x="0" y="0"/>
            <a:ext cx="12191400" cy="6857640"/>
          </a:xfrm>
          <a:prstGeom prst="rect">
            <a:avLst/>
          </a:prstGeom>
          <a:solidFill>
            <a:srgbClr val="06283B">
              <a:alpha val="37000"/>
            </a:srgbClr>
          </a:solidFill>
          <a:ln w="12700">
            <a:solidFill>
              <a:srgbClr val="333333">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201" name="Shape 1"/>
          <p:cNvSpPr/>
          <p:nvPr/>
        </p:nvSpPr>
        <p:spPr>
          <a:xfrm>
            <a:off x="502920" y="548640"/>
            <a:ext cx="2834280" cy="685440"/>
          </a:xfrm>
          <a:prstGeom prst="roundRect">
            <a:avLst>
              <a:gd name="adj" fmla="val 2381"/>
            </a:avLst>
          </a:prstGeom>
          <a:solidFill>
            <a:srgbClr val="F5F6F4">
              <a:alpha val="95000"/>
            </a:srgbClr>
          </a:solidFill>
          <a:ln w="12700">
            <a:solidFill>
              <a:srgbClr val="FFFFFF">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202" name="Text 2"/>
          <p:cNvSpPr/>
          <p:nvPr/>
        </p:nvSpPr>
        <p:spPr>
          <a:xfrm>
            <a:off x="502920" y="979714"/>
            <a:ext cx="2834280" cy="20864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dirty="0">
                <a:solidFill>
                  <a:srgbClr val="06283B"/>
                </a:solidFill>
                <a:effectLst/>
                <a:uFillTx/>
                <a:latin typeface="Arial"/>
              </a:rPr>
              <a:t>Questions?</a:t>
            </a:r>
            <a:endParaRPr lang="en-US" sz="3600" b="0" u="none" strike="noStrike" dirty="0">
              <a:solidFill>
                <a:srgbClr val="000000"/>
              </a:solidFill>
              <a:effectLst/>
              <a:uFillTx/>
              <a:latin typeface="Arial"/>
            </a:endParaRPr>
          </a:p>
          <a:p>
            <a:pPr algn="ctr" defTabSz="914400">
              <a:lnSpc>
                <a:spcPct val="100000"/>
              </a:lnSpc>
              <a:tabLst>
                <a:tab pos="0" algn="l"/>
              </a:tabLst>
            </a:pPr>
            <a:endParaRPr lang="en-US" sz="3100" b="0" u="none" strike="noStrike" dirty="0">
              <a:solidFill>
                <a:srgbClr val="000000"/>
              </a:solidFill>
              <a:effectLst/>
              <a:uFillTx/>
              <a:latin typeface="Arial"/>
            </a:endParaRPr>
          </a:p>
        </p:txBody>
      </p:sp>
      <p:sp>
        <p:nvSpPr>
          <p:cNvPr id="203" name="Shape 3"/>
          <p:cNvSpPr/>
          <p:nvPr/>
        </p:nvSpPr>
        <p:spPr>
          <a:xfrm>
            <a:off x="0" y="6565320"/>
            <a:ext cx="12191400" cy="292320"/>
          </a:xfrm>
          <a:prstGeom prst="rect">
            <a:avLst/>
          </a:prstGeom>
          <a:solidFill>
            <a:srgbClr val="06283B"/>
          </a:solidFill>
          <a:ln w="12700">
            <a:solidFill>
              <a:srgbClr val="0628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
        <p:nvSpPr>
          <p:cNvPr id="204" name="Shape 4"/>
          <p:cNvSpPr/>
          <p:nvPr/>
        </p:nvSpPr>
        <p:spPr>
          <a:xfrm>
            <a:off x="0" y="6473880"/>
            <a:ext cx="12191400" cy="91080"/>
          </a:xfrm>
          <a:prstGeom prst="rect">
            <a:avLst/>
          </a:prstGeom>
          <a:solidFill>
            <a:srgbClr val="3C8D73"/>
          </a:solidFill>
          <a:ln w="12700">
            <a:solidFill>
              <a:srgbClr val="3C8D7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39828E-52A4-CB40-A298-2E2AB62B77F6}"/>
              </a:ext>
            </a:extLst>
          </p:cNvPr>
          <p:cNvPicPr>
            <a:picLocks noChangeAspect="1"/>
          </p:cNvPicPr>
          <p:nvPr/>
        </p:nvPicPr>
        <p:blipFill>
          <a:blip r:embed="rId3" cstate="print">
            <a:extLst>
              <a:ext uri="{28A0092B-C50C-407E-A947-70E740481C1C}">
                <a14:useLocalDpi xmlns:a14="http://schemas.microsoft.com/office/drawing/2010/main" val="0"/>
              </a:ext>
            </a:extLst>
          </a:blip>
          <a:srcRect l="15379" b="17228"/>
          <a:stretch>
            <a:fillRect/>
          </a:stretch>
        </p:blipFill>
        <p:spPr>
          <a:xfrm rot="5400000">
            <a:off x="5968203" y="3074063"/>
            <a:ext cx="3844030" cy="2820017"/>
          </a:xfrm>
          <a:prstGeom prst="rect">
            <a:avLst/>
          </a:prstGeom>
          <a:ln w="6350">
            <a:solidFill>
              <a:schemeClr val="bg1"/>
            </a:solidFill>
          </a:ln>
          <a:effectLst>
            <a:outerShdw blurRad="292100" dist="139700" dir="2700000" algn="ctr" rotWithShape="0">
              <a:schemeClr val="bg1">
                <a:alpha val="65000"/>
              </a:schemeClr>
            </a:outerShdw>
          </a:effectLst>
        </p:spPr>
      </p:pic>
      <p:sp>
        <p:nvSpPr>
          <p:cNvPr id="4" name="Title 3"/>
          <p:cNvSpPr>
            <a:spLocks noGrp="1"/>
          </p:cNvSpPr>
          <p:nvPr>
            <p:ph type="title"/>
          </p:nvPr>
        </p:nvSpPr>
        <p:spPr>
          <a:xfrm>
            <a:off x="0" y="1"/>
            <a:ext cx="12192000" cy="937260"/>
          </a:xfrm>
        </p:spPr>
        <p:txBody>
          <a:bodyPr>
            <a:normAutofit/>
          </a:bodyPr>
          <a:lstStyle/>
          <a:p>
            <a:r>
              <a:rPr lang="en-US" dirty="0">
                <a:solidFill>
                  <a:schemeClr val="tx1">
                    <a:lumMod val="75000"/>
                    <a:lumOff val="25000"/>
                  </a:schemeClr>
                </a:solidFill>
                <a:latin typeface="Montserrat (Headings)"/>
                <a:cs typeface="Arial" panose="020B0604020202020204" pitchFamily="34" charset="0"/>
              </a:rPr>
              <a:t>Underground Cable Replacement</a:t>
            </a:r>
          </a:p>
        </p:txBody>
      </p:sp>
      <p:sp>
        <p:nvSpPr>
          <p:cNvPr id="2" name="Content Placeholder 1">
            <a:extLst>
              <a:ext uri="{FF2B5EF4-FFF2-40B4-BE49-F238E27FC236}">
                <a16:creationId xmlns:a16="http://schemas.microsoft.com/office/drawing/2014/main" id="{40FBEFFB-D86E-A46C-57DA-5D9CC1479EBB}"/>
              </a:ext>
            </a:extLst>
          </p:cNvPr>
          <p:cNvSpPr>
            <a:spLocks noGrp="1"/>
          </p:cNvSpPr>
          <p:nvPr>
            <p:ph idx="1"/>
          </p:nvPr>
        </p:nvSpPr>
        <p:spPr>
          <a:xfrm>
            <a:off x="227920" y="1054655"/>
            <a:ext cx="6355760" cy="4850386"/>
          </a:xfrm>
        </p:spPr>
        <p:txBody>
          <a:bodyPr>
            <a:normAutofit/>
          </a:bodyPr>
          <a:lstStyle/>
          <a:p>
            <a:pPr marL="0">
              <a:lnSpc>
                <a:spcPct val="120000"/>
              </a:lnSpc>
              <a:spcBef>
                <a:spcPts val="0"/>
              </a:spcBef>
              <a:spcAft>
                <a:spcPts val="0"/>
              </a:spcAft>
            </a:pPr>
            <a:r>
              <a:rPr lang="en-US" sz="1400" b="1" dirty="0"/>
              <a:t>2026 (as of Aug. 1, 2026) Completed: 8,713 ft  	</a:t>
            </a:r>
            <a:r>
              <a:rPr lang="en-US" sz="1400" b="1" u="sng" dirty="0"/>
              <a:t>$886K</a:t>
            </a:r>
          </a:p>
          <a:p>
            <a:pPr marL="0">
              <a:lnSpc>
                <a:spcPct val="120000"/>
              </a:lnSpc>
              <a:spcBef>
                <a:spcPts val="0"/>
              </a:spcBef>
              <a:spcAft>
                <a:spcPts val="0"/>
              </a:spcAft>
            </a:pPr>
            <a:endParaRPr lang="en-US" sz="1400" b="1" dirty="0"/>
          </a:p>
          <a:p>
            <a:pPr marL="0">
              <a:lnSpc>
                <a:spcPct val="120000"/>
              </a:lnSpc>
              <a:spcBef>
                <a:spcPts val="0"/>
              </a:spcBef>
              <a:spcAft>
                <a:spcPts val="0"/>
              </a:spcAft>
            </a:pPr>
            <a:r>
              <a:rPr lang="en-US" sz="1400" b="1" dirty="0"/>
              <a:t>2026 Projected in Progress: 4,455 ft                      	</a:t>
            </a:r>
            <a:r>
              <a:rPr lang="en-US" sz="1400" b="1" u="sng" dirty="0"/>
              <a:t>$286K</a:t>
            </a:r>
          </a:p>
          <a:p>
            <a:pPr marL="1143000" lvl="3" indent="0">
              <a:lnSpc>
                <a:spcPct val="120000"/>
              </a:lnSpc>
              <a:spcBef>
                <a:spcPts val="0"/>
              </a:spcBef>
              <a:spcAft>
                <a:spcPts val="0"/>
              </a:spcAft>
              <a:buNone/>
            </a:pPr>
            <a:r>
              <a:rPr lang="en-US" sz="1400" b="1" dirty="0">
                <a:solidFill>
                  <a:srgbClr val="153348"/>
                </a:solidFill>
              </a:rPr>
              <a:t>				Total: $1.17M</a:t>
            </a:r>
          </a:p>
          <a:p>
            <a:pPr marL="457200" lvl="1" indent="0">
              <a:lnSpc>
                <a:spcPct val="70000"/>
              </a:lnSpc>
              <a:spcAft>
                <a:spcPts val="600"/>
              </a:spcAft>
              <a:buNone/>
            </a:pPr>
            <a:endParaRPr lang="en-US" sz="1600" b="1" dirty="0"/>
          </a:p>
          <a:p>
            <a:pPr marL="457200" lvl="1" indent="0">
              <a:lnSpc>
                <a:spcPct val="70000"/>
              </a:lnSpc>
              <a:spcAft>
                <a:spcPts val="600"/>
              </a:spcAft>
              <a:buNone/>
            </a:pPr>
            <a:endParaRPr lang="en-US" sz="1600" b="1" dirty="0"/>
          </a:p>
          <a:p>
            <a:pPr>
              <a:lnSpc>
                <a:spcPct val="110000"/>
              </a:lnSpc>
              <a:spcBef>
                <a:spcPts val="0"/>
              </a:spcBef>
              <a:spcAft>
                <a:spcPts val="0"/>
              </a:spcAft>
            </a:pPr>
            <a:endParaRPr lang="en-US" sz="1400" b="1" dirty="0">
              <a:solidFill>
                <a:srgbClr val="011F34"/>
              </a:solidFill>
            </a:endParaRPr>
          </a:p>
          <a:p>
            <a:pPr>
              <a:lnSpc>
                <a:spcPct val="110000"/>
              </a:lnSpc>
              <a:spcBef>
                <a:spcPts val="0"/>
              </a:spcBef>
              <a:spcAft>
                <a:spcPts val="0"/>
              </a:spcAft>
            </a:pPr>
            <a:endParaRPr lang="en-US" sz="1400" b="1" dirty="0">
              <a:solidFill>
                <a:srgbClr val="011F34"/>
              </a:solidFill>
            </a:endParaRPr>
          </a:p>
          <a:p>
            <a:pPr>
              <a:lnSpc>
                <a:spcPct val="110000"/>
              </a:lnSpc>
              <a:spcBef>
                <a:spcPts val="0"/>
              </a:spcBef>
              <a:spcAft>
                <a:spcPts val="0"/>
              </a:spcAft>
            </a:pPr>
            <a:r>
              <a:rPr lang="en-US" sz="1400" b="1" dirty="0">
                <a:solidFill>
                  <a:srgbClr val="011F34"/>
                </a:solidFill>
              </a:rPr>
              <a:t>Projected Cable Replacement by Contractor:</a:t>
            </a:r>
          </a:p>
          <a:p>
            <a:pPr lvl="1">
              <a:lnSpc>
                <a:spcPct val="110000"/>
              </a:lnSpc>
              <a:spcBef>
                <a:spcPts val="0"/>
              </a:spcBef>
              <a:spcAft>
                <a:spcPts val="0"/>
              </a:spcAft>
            </a:pPr>
            <a:r>
              <a:rPr lang="en-US" sz="1100" b="1" dirty="0"/>
              <a:t>14.3 years </a:t>
            </a:r>
            <a:r>
              <a:rPr lang="en-US" sz="1100" dirty="0"/>
              <a:t>to complete (based on current 14k ft/yr avg.)</a:t>
            </a:r>
          </a:p>
          <a:p>
            <a:pPr lvl="2">
              <a:lnSpc>
                <a:spcPct val="110000"/>
              </a:lnSpc>
              <a:spcBef>
                <a:spcPts val="0"/>
              </a:spcBef>
              <a:spcAft>
                <a:spcPts val="0"/>
              </a:spcAft>
            </a:pPr>
            <a:r>
              <a:rPr lang="en-US" sz="1100" dirty="0"/>
              <a:t>Direct Buried Cable: 	96,500 ft</a:t>
            </a:r>
          </a:p>
          <a:p>
            <a:pPr lvl="2">
              <a:lnSpc>
                <a:spcPct val="110000"/>
              </a:lnSpc>
              <a:spcBef>
                <a:spcPts val="0"/>
              </a:spcBef>
              <a:spcAft>
                <a:spcPts val="0"/>
              </a:spcAft>
            </a:pPr>
            <a:r>
              <a:rPr lang="en-US" sz="1100" dirty="0"/>
              <a:t>Injected Cable:	103,985 ft</a:t>
            </a:r>
          </a:p>
          <a:p>
            <a:pPr lvl="2">
              <a:lnSpc>
                <a:spcPct val="110000"/>
              </a:lnSpc>
              <a:spcBef>
                <a:spcPts val="0"/>
              </a:spcBef>
              <a:spcAft>
                <a:spcPts val="0"/>
              </a:spcAft>
            </a:pPr>
            <a:endParaRPr lang="en-US" sz="1100" dirty="0"/>
          </a:p>
          <a:p>
            <a:pPr>
              <a:lnSpc>
                <a:spcPct val="110000"/>
              </a:lnSpc>
              <a:spcBef>
                <a:spcPts val="0"/>
              </a:spcBef>
              <a:spcAft>
                <a:spcPts val="0"/>
              </a:spcAft>
            </a:pPr>
            <a:r>
              <a:rPr lang="en-US" sz="1400" b="1" dirty="0"/>
              <a:t>Projected Cable Replacement by BPUD:</a:t>
            </a:r>
            <a:endParaRPr lang="en-US" sz="1400" dirty="0"/>
          </a:p>
          <a:p>
            <a:pPr lvl="1">
              <a:lnSpc>
                <a:spcPct val="110000"/>
              </a:lnSpc>
              <a:spcBef>
                <a:spcPts val="0"/>
              </a:spcBef>
              <a:spcAft>
                <a:spcPts val="0"/>
              </a:spcAft>
            </a:pPr>
            <a:r>
              <a:rPr lang="en-US" sz="1100" b="1" dirty="0"/>
              <a:t>2 Yrs </a:t>
            </a:r>
            <a:r>
              <a:rPr lang="en-US" sz="1100" dirty="0"/>
              <a:t>to complete (based on current 25K ft/yr avg.)</a:t>
            </a:r>
          </a:p>
          <a:p>
            <a:pPr lvl="2">
              <a:lnSpc>
                <a:spcPct val="110000"/>
              </a:lnSpc>
              <a:spcAft>
                <a:spcPts val="600"/>
              </a:spcAft>
            </a:pPr>
            <a:r>
              <a:rPr lang="en-US" sz="1100" dirty="0"/>
              <a:t>Cable in Conduit: 47,479 ft</a:t>
            </a:r>
          </a:p>
          <a:p>
            <a:pPr lvl="1">
              <a:lnSpc>
                <a:spcPct val="70000"/>
              </a:lnSpc>
              <a:spcAft>
                <a:spcPts val="600"/>
              </a:spcAft>
            </a:pPr>
            <a:endParaRPr lang="en-US" sz="1400" dirty="0"/>
          </a:p>
          <a:p>
            <a:pPr lvl="1">
              <a:lnSpc>
                <a:spcPct val="70000"/>
              </a:lnSpc>
              <a:spcAft>
                <a:spcPts val="600"/>
              </a:spcAft>
            </a:pPr>
            <a:endParaRPr lang="en-US" sz="1400" dirty="0"/>
          </a:p>
          <a:p>
            <a:pPr lvl="1">
              <a:lnSpc>
                <a:spcPct val="70000"/>
              </a:lnSpc>
              <a:spcAft>
                <a:spcPts val="600"/>
              </a:spcAft>
            </a:pPr>
            <a:endParaRPr lang="en-US" sz="1400" dirty="0"/>
          </a:p>
          <a:p>
            <a:pPr lvl="1">
              <a:lnSpc>
                <a:spcPct val="70000"/>
              </a:lnSpc>
              <a:spcAft>
                <a:spcPts val="600"/>
              </a:spcAft>
            </a:pPr>
            <a:endParaRPr lang="en-US" sz="1400" dirty="0"/>
          </a:p>
          <a:p>
            <a:pPr marL="457200" lvl="1" indent="0">
              <a:lnSpc>
                <a:spcPct val="70000"/>
              </a:lnSpc>
              <a:spcAft>
                <a:spcPts val="600"/>
              </a:spcAft>
              <a:buNone/>
            </a:pPr>
            <a:endParaRPr lang="en-US" sz="1400" dirty="0"/>
          </a:p>
        </p:txBody>
      </p:sp>
      <p:sp>
        <p:nvSpPr>
          <p:cNvPr id="8" name="Rectangle 7"/>
          <p:cNvSpPr/>
          <p:nvPr/>
        </p:nvSpPr>
        <p:spPr>
          <a:xfrm>
            <a:off x="1524000" y="3431790"/>
            <a:ext cx="2886362" cy="2371555"/>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endParaRPr lang="en-US" sz="2800" dirty="0"/>
          </a:p>
        </p:txBody>
      </p:sp>
      <p:sp>
        <p:nvSpPr>
          <p:cNvPr id="16" name="Rectangle 15"/>
          <p:cNvSpPr/>
          <p:nvPr/>
        </p:nvSpPr>
        <p:spPr>
          <a:xfrm>
            <a:off x="2438400" y="1676401"/>
            <a:ext cx="2886362" cy="1771311"/>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endParaRPr lang="en-US" sz="2800" dirty="0"/>
          </a:p>
        </p:txBody>
      </p:sp>
      <p:pic>
        <p:nvPicPr>
          <p:cNvPr id="9" name="Picture 8">
            <a:extLst>
              <a:ext uri="{FF2B5EF4-FFF2-40B4-BE49-F238E27FC236}">
                <a16:creationId xmlns:a16="http://schemas.microsoft.com/office/drawing/2014/main" id="{DF2036DE-8E76-6C6B-C198-B109FDF620BB}"/>
              </a:ext>
            </a:extLst>
          </p:cNvPr>
          <p:cNvPicPr>
            <a:picLocks noChangeAspect="1"/>
          </p:cNvPicPr>
          <p:nvPr/>
        </p:nvPicPr>
        <p:blipFill>
          <a:blip r:embed="rId4" cstate="print">
            <a:extLst>
              <a:ext uri="{28A0092B-C50C-407E-A947-70E740481C1C}">
                <a14:useLocalDpi xmlns:a14="http://schemas.microsoft.com/office/drawing/2010/main" val="0"/>
              </a:ext>
            </a:extLst>
          </a:blip>
          <a:srcRect l="13667"/>
          <a:stretch>
            <a:fillRect/>
          </a:stretch>
        </p:blipFill>
        <p:spPr>
          <a:xfrm rot="5400000">
            <a:off x="8360792" y="1200996"/>
            <a:ext cx="4018087" cy="3490617"/>
          </a:xfrm>
          <a:prstGeom prst="rect">
            <a:avLst/>
          </a:prstGeom>
          <a:ln w="6350">
            <a:solidFill>
              <a:schemeClr val="bg1"/>
            </a:solidFill>
          </a:ln>
          <a:effectLst>
            <a:outerShdw blurRad="292100" dist="139700" dir="2700000" algn="ctr" rotWithShape="0">
              <a:schemeClr val="bg1">
                <a:alpha val="65000"/>
              </a:schemeClr>
            </a:outerShdw>
          </a:effectLst>
        </p:spPr>
      </p:pic>
      <p:pic>
        <p:nvPicPr>
          <p:cNvPr id="7" name="Picture 6">
            <a:extLst>
              <a:ext uri="{FF2B5EF4-FFF2-40B4-BE49-F238E27FC236}">
                <a16:creationId xmlns:a16="http://schemas.microsoft.com/office/drawing/2014/main" id="{E7EBE496-A999-AF7F-ABB7-B0AC3C99DE11}"/>
              </a:ext>
            </a:extLst>
          </p:cNvPr>
          <p:cNvPicPr>
            <a:picLocks noChangeAspect="1"/>
          </p:cNvPicPr>
          <p:nvPr/>
        </p:nvPicPr>
        <p:blipFill>
          <a:blip r:embed="rId5" r:link="rId6" cstate="print">
            <a:extLst>
              <a:ext uri="{28A0092B-C50C-407E-A947-70E740481C1C}">
                <a14:useLocalDpi xmlns:a14="http://schemas.microsoft.com/office/drawing/2010/main" val="0"/>
              </a:ext>
            </a:extLst>
          </a:blip>
          <a:stretch>
            <a:fillRect/>
          </a:stretch>
        </p:blipFill>
        <p:spPr>
          <a:xfrm>
            <a:off x="227920" y="2196739"/>
            <a:ext cx="8705855" cy="4018087"/>
          </a:xfrm>
          <a:prstGeom prst="rect">
            <a:avLst/>
          </a:prstGeom>
        </p:spPr>
      </p:pic>
      <p:sp>
        <p:nvSpPr>
          <p:cNvPr id="3" name="Rectangle: Rounded Corners 2">
            <a:extLst>
              <a:ext uri="{FF2B5EF4-FFF2-40B4-BE49-F238E27FC236}">
                <a16:creationId xmlns:a16="http://schemas.microsoft.com/office/drawing/2014/main" id="{082F529A-1942-6913-BC4B-48890E17DAF4}"/>
              </a:ext>
            </a:extLst>
          </p:cNvPr>
          <p:cNvSpPr/>
          <p:nvPr/>
        </p:nvSpPr>
        <p:spPr>
          <a:xfrm>
            <a:off x="711985" y="2196739"/>
            <a:ext cx="1549706" cy="798810"/>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Budget</a:t>
            </a:r>
          </a:p>
          <a:p>
            <a:pPr algn="ctr"/>
            <a:r>
              <a:rPr lang="en-US" sz="2800" i="1" dirty="0"/>
              <a:t>$1.7M</a:t>
            </a:r>
          </a:p>
        </p:txBody>
      </p:sp>
      <p:sp>
        <p:nvSpPr>
          <p:cNvPr id="6" name="Rectangle: Rounded Corners 5">
            <a:extLst>
              <a:ext uri="{FF2B5EF4-FFF2-40B4-BE49-F238E27FC236}">
                <a16:creationId xmlns:a16="http://schemas.microsoft.com/office/drawing/2014/main" id="{AE1FD510-EDFD-7649-48FA-C148E9ED1521}"/>
              </a:ext>
            </a:extLst>
          </p:cNvPr>
          <p:cNvSpPr/>
          <p:nvPr/>
        </p:nvSpPr>
        <p:spPr>
          <a:xfrm>
            <a:off x="2630947" y="2054386"/>
            <a:ext cx="1549706" cy="798810"/>
          </a:xfrm>
          <a:prstGeom prst="roundRect">
            <a:avLst/>
          </a:prstGeom>
          <a:effectLst>
            <a:outerShdw blurRad="292100" dist="139700" dir="2700000" algn="ctr" rotWithShape="0">
              <a:schemeClr val="tx1">
                <a:lumMod val="50000"/>
                <a:alpha val="65000"/>
              </a:scheme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solidFill>
                  <a:srgbClr val="011F34"/>
                </a:solidFill>
                <a:effectLst>
                  <a:outerShdw blurRad="38100" dist="38100" dir="2700000" algn="tl">
                    <a:srgbClr val="000000">
                      <a:alpha val="43137"/>
                    </a:srgbClr>
                  </a:outerShdw>
                </a:effectLst>
              </a:rPr>
              <a:t>Spent</a:t>
            </a:r>
          </a:p>
          <a:p>
            <a:pPr algn="ctr"/>
            <a:r>
              <a:rPr lang="en-US" sz="2800" i="1" dirty="0"/>
              <a:t>$886k</a:t>
            </a:r>
          </a:p>
        </p:txBody>
      </p:sp>
      <p:sp>
        <p:nvSpPr>
          <p:cNvPr id="11" name="TextBox 10">
            <a:extLst>
              <a:ext uri="{FF2B5EF4-FFF2-40B4-BE49-F238E27FC236}">
                <a16:creationId xmlns:a16="http://schemas.microsoft.com/office/drawing/2014/main" id="{AE8D88A8-0E68-42B4-A788-E4DB5780555C}"/>
              </a:ext>
            </a:extLst>
          </p:cNvPr>
          <p:cNvSpPr txBox="1"/>
          <p:nvPr/>
        </p:nvSpPr>
        <p:spPr>
          <a:xfrm>
            <a:off x="8127146" y="1380726"/>
            <a:ext cx="3734719" cy="4524315"/>
          </a:xfrm>
          <a:prstGeom prst="rect">
            <a:avLst/>
          </a:prstGeom>
          <a:solidFill>
            <a:srgbClr val="FFFF00"/>
          </a:solidFill>
        </p:spPr>
        <p:txBody>
          <a:bodyPr wrap="square" rtlCol="0">
            <a:spAutoFit/>
          </a:bodyPr>
          <a:lstStyle/>
          <a:p>
            <a:pPr algn="l"/>
            <a:r>
              <a:rPr lang="en-US" dirty="0"/>
              <a:t>Need overview using a map showing cable replaced by year, when did we start, how much cable we have left to replace, what we are doing this year, </a:t>
            </a:r>
          </a:p>
          <a:p>
            <a:pPr algn="l"/>
            <a:r>
              <a:rPr lang="en-US" dirty="0"/>
              <a:t>Costs: show (Tableau screenshot?) of YOY spending on off-the-dock cable replacement, </a:t>
            </a:r>
            <a:r>
              <a:rPr lang="en-US" strike="sngStrike" dirty="0"/>
              <a:t>current budget, where we are at, </a:t>
            </a:r>
          </a:p>
          <a:p>
            <a:pPr algn="l"/>
            <a:r>
              <a:rPr lang="en-US" strike="sngStrike" dirty="0"/>
              <a:t>How much cable (ft) have we replaced, how much are we doing each year, </a:t>
            </a:r>
            <a:r>
              <a:rPr lang="en-US" dirty="0"/>
              <a:t>how much do we have to go</a:t>
            </a:r>
          </a:p>
          <a:p>
            <a:pPr algn="l"/>
            <a:r>
              <a:rPr lang="en-US" dirty="0"/>
              <a:t>What is criteria to replace cable” i.e. segments with &gt;2 faults, HM weight (ALCN) cable, DB, XLP</a:t>
            </a:r>
          </a:p>
        </p:txBody>
      </p:sp>
      <p:sp>
        <p:nvSpPr>
          <p:cNvPr id="12" name="Slide Number Placeholder 1">
            <a:extLst>
              <a:ext uri="{FF2B5EF4-FFF2-40B4-BE49-F238E27FC236}">
                <a16:creationId xmlns:a16="http://schemas.microsoft.com/office/drawing/2014/main" id="{27BC1D5C-3473-A4D1-39F9-B42BF2FF66B7}"/>
              </a:ext>
            </a:extLst>
          </p:cNvPr>
          <p:cNvSpPr>
            <a:spLocks noGrp="1"/>
          </p:cNvSpPr>
          <p:nvPr>
            <p:ph type="sldNum" sz="quarter" idx="12"/>
          </p:nvPr>
        </p:nvSpPr>
        <p:spPr>
          <a:xfrm>
            <a:off x="11669654" y="6575018"/>
            <a:ext cx="384422" cy="280847"/>
          </a:xfrm>
        </p:spPr>
        <p:txBody>
          <a:bodyPr/>
          <a:lstStyle/>
          <a:p>
            <a:fld id="{CC91EBC3-7C31-4E33-BA18-1FEA669A01B1}" type="slidenum">
              <a:rPr lang="en-US" smtClean="0"/>
              <a:pPr/>
              <a:t>19</a:t>
            </a:fld>
            <a:endParaRPr lang="en-US" dirty="0"/>
          </a:p>
        </p:txBody>
      </p:sp>
    </p:spTree>
    <p:extLst>
      <p:ext uri="{BB962C8B-B14F-4D97-AF65-F5344CB8AC3E}">
        <p14:creationId xmlns:p14="http://schemas.microsoft.com/office/powerpoint/2010/main" val="361685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par>
                          <p:cTn id="9" fill="hold">
                            <p:stCondLst>
                              <p:cond delay="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3492</TotalTime>
  <Words>3075</Words>
  <Application>Microsoft Office PowerPoint</Application>
  <PresentationFormat>Widescreen</PresentationFormat>
  <Paragraphs>613</Paragraphs>
  <Slides>19</Slides>
  <Notes>19</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Aptos</vt:lpstr>
      <vt:lpstr>Aptos Display</vt:lpstr>
      <vt:lpstr>Aptos Narrow</vt:lpstr>
      <vt:lpstr>Arial</vt:lpstr>
      <vt:lpstr>Franklin Gothic Book</vt:lpstr>
      <vt:lpstr>Montserrat (Headings)</vt:lpstr>
      <vt:lpstr>Symbol</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Transformer Age</vt:lpstr>
      <vt:lpstr>PowerPoint Presentation</vt:lpstr>
      <vt:lpstr>115kV Switch Upgrades/Installs</vt:lpstr>
      <vt:lpstr>PowerPoint Presentation</vt:lpstr>
      <vt:lpstr>Underground Cable Replacement</vt:lpstr>
    </vt:vector>
  </TitlesOfParts>
  <Company>Benton PUD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Rosa Mitchell</dc:creator>
  <cp:lastModifiedBy>Dax Berven</cp:lastModifiedBy>
  <cp:revision>76</cp:revision>
  <dcterms:modified xsi:type="dcterms:W3CDTF">2026-09-21T21:32:56Z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2026-08-26T22:27:36Z</dcterms:created>
  <dc:creator>OpenAI</dc:creator>
  <dc:description/>
  <dc:language>en-US</dc:language>
  <cp:lastModifiedBy>Rosa Mitchell</cp:lastModifiedBy>
  <dcterms:modified xsi:type="dcterms:W3CDTF">2026-08-27T16:46:58Z</dcterms:modified>
  <cp:revision>2</cp:revision>
  <dc:subject>Benton PUD 2026 Five Year Plan of Service</dc:subject>
  <dc:title>2026 Five Year Plan of Service (2027–2031)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13</vt:r8>
  </property>
  <property fmtid="{D5CDD505-2E9C-101B-9397-08002B2CF9AE}" pid="3" name="PresentationFormat">
    <vt:lpwstr>Widescreen</vt:lpwstr>
  </property>
  <property fmtid="{D5CDD505-2E9C-101B-9397-08002B2CF9AE}" pid="4" name="Slides">
    <vt:r8>15</vt:r8>
  </property>
</Properties>
</file>